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895" r:id="rId2"/>
  </p:sldMasterIdLst>
  <p:notesMasterIdLst>
    <p:notesMasterId r:id="rId23"/>
  </p:notesMasterIdLst>
  <p:handoutMasterIdLst>
    <p:handoutMasterId r:id="rId24"/>
  </p:handoutMasterIdLst>
  <p:sldIdLst>
    <p:sldId id="256" r:id="rId3"/>
    <p:sldId id="257" r:id="rId4"/>
    <p:sldId id="258" r:id="rId5"/>
    <p:sldId id="25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60" r:id="rId19"/>
    <p:sldId id="261" r:id="rId20"/>
    <p:sldId id="262" r:id="rId21"/>
    <p:sldId id="270" r:id="rId2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9A4"/>
    <a:srgbClr val="3366CC"/>
    <a:srgbClr val="EAEAEA"/>
    <a:srgbClr val="33CCFF"/>
    <a:srgbClr val="152A55"/>
    <a:srgbClr val="FFFFFF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466" autoAdjust="0"/>
  </p:normalViewPr>
  <p:slideViewPr>
    <p:cSldViewPr>
      <p:cViewPr varScale="1">
        <p:scale>
          <a:sx n="135" d="100"/>
          <a:sy n="135" d="100"/>
        </p:scale>
        <p:origin x="-624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96" d="100"/>
        <a:sy n="29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DECDC0C-0A2D-49D8-9661-5ACF8CC34F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10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60A150-954D-4161-AB03-33F1FED3FA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054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A150-954D-4161-AB03-33F1FED3FA5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705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A150-954D-4161-AB03-33F1FED3FA5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840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A150-954D-4161-AB03-33F1FED3FA5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242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A150-954D-4161-AB03-33F1FED3FA5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4230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A150-954D-4161-AB03-33F1FED3FA5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286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A150-954D-4161-AB03-33F1FED3FA5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1352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A150-954D-4161-AB03-33F1FED3FA5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8475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A150-954D-4161-AB03-33F1FED3FA5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652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A150-954D-4161-AB03-33F1FED3FA5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1830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A150-954D-4161-AB03-33F1FED3FA5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7878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A150-954D-4161-AB03-33F1FED3FA5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456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AE58EA-7090-4C5E-9977-B49171E57C47}" type="slidenum">
              <a:rPr lang="en-US"/>
              <a:pPr/>
              <a:t>2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7F7972-A8E0-469A-9229-93F8A73B24CD}" type="slidenum">
              <a:rPr lang="en-US"/>
              <a:pPr/>
              <a:t>20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you have something that someone wants, how will he treat you?</a:t>
            </a:r>
          </a:p>
          <a:p>
            <a:r>
              <a:rPr lang="en-US"/>
              <a:t>If you have nothing that someone wants, how will he treat you?</a:t>
            </a:r>
          </a:p>
          <a:p>
            <a:r>
              <a:rPr lang="en-US"/>
              <a:t>  according to his character . . . Either for good or ill….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A150-954D-4161-AB03-33F1FED3FA5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91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A150-954D-4161-AB03-33F1FED3FA5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498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A150-954D-4161-AB03-33F1FED3FA5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A150-954D-4161-AB03-33F1FED3FA5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210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A150-954D-4161-AB03-33F1FED3FA5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77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A150-954D-4161-AB03-33F1FED3FA5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6593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A150-954D-4161-AB03-33F1FED3FA5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976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jpe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jpe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5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5.jpe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5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5.jpe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jpeg"/><Relationship Id="rId3" Type="http://schemas.openxmlformats.org/officeDocument/2006/relationships/image" Target="../media/image6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jpeg"/><Relationship Id="rId3" Type="http://schemas.openxmlformats.org/officeDocument/2006/relationships/image" Target="../media/image6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jpe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5.jpe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jpeg"/><Relationship Id="rId3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E6752-25EB-4719-A8A4-B164A61256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8B514-F090-4B65-B5A7-CE6370D1DF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457200"/>
            <a:ext cx="196215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457200"/>
            <a:ext cx="573405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EA9CC-9B12-48B8-942E-29441869AF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2571750"/>
            <a:ext cx="9144000" cy="25717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438836"/>
            <a:ext cx="7583488" cy="1102519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4" y="2608730"/>
            <a:ext cx="7583487" cy="131445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77988"/>
            <a:ext cx="9144000" cy="937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0694"/>
            <a:ext cx="9144000" cy="93762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069041"/>
            <a:ext cx="9144000" cy="40744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677DD-B0F6-4F4F-9382-59C93E2B7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2571750"/>
            <a:ext cx="9144000" cy="25717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591811"/>
            <a:ext cx="7583488" cy="1102519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4" y="3543301"/>
            <a:ext cx="7583487" cy="1038785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77988"/>
            <a:ext cx="9144000" cy="93762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2" y="1923064"/>
            <a:ext cx="1789259" cy="1297373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35238"/>
            <a:ext cx="9144000" cy="93762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3429000"/>
            <a:ext cx="9144000" cy="1714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2228851"/>
            <a:ext cx="7583487" cy="102155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4" y="3543300"/>
            <a:ext cx="7583487" cy="1048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0694"/>
            <a:ext cx="9144000" cy="93762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069041"/>
            <a:ext cx="9144000" cy="40744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47065"/>
            <a:ext cx="7583488" cy="9623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371601"/>
            <a:ext cx="3566160" cy="322302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371601"/>
            <a:ext cx="3566160" cy="322302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BC9D-0B48-4C16-BAA9-E6B2336E4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0694"/>
            <a:ext cx="9144000" cy="93762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069041"/>
            <a:ext cx="9144000" cy="40744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47065"/>
            <a:ext cx="7583488" cy="9623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143000"/>
            <a:ext cx="3566160" cy="62865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1795182"/>
            <a:ext cx="3566160" cy="279943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143000"/>
            <a:ext cx="3566160" cy="62865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1795182"/>
            <a:ext cx="3566160" cy="279943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1313C-7F0D-4F25-B2B8-9C3C913C9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0694"/>
            <a:ext cx="9144000" cy="93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C2E10-B5F5-4803-8D9E-881054B8A04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085850"/>
            <a:ext cx="9144000" cy="40610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62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DD5D-0ABB-48DB-A884-6B15932F9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5CEC7-CFEE-4CAD-8CDE-8D4418B88A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3362"/>
            <a:ext cx="4572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04787"/>
            <a:ext cx="3962400" cy="1267666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04788"/>
            <a:ext cx="3959352" cy="438983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481328"/>
            <a:ext cx="3962400" cy="24003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4767263"/>
            <a:ext cx="1622612" cy="27384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8" y="4767263"/>
            <a:ext cx="1891553" cy="27384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4311253"/>
            <a:ext cx="762000" cy="432197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943287" y="2508179"/>
            <a:ext cx="5141373" cy="125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3362"/>
            <a:ext cx="4572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943287" y="2508179"/>
            <a:ext cx="5141373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05740"/>
            <a:ext cx="3959352" cy="126873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198680"/>
            <a:ext cx="3959352" cy="4746140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478101"/>
            <a:ext cx="3959352" cy="24003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4767263"/>
            <a:ext cx="1627632" cy="27384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4767263"/>
            <a:ext cx="1892808" cy="27384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4303597"/>
            <a:ext cx="758952" cy="432054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6C5D037F-A384-4925-BE63-210BE22EF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62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28950"/>
            <a:ext cx="7620000" cy="74295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198882"/>
            <a:ext cx="8458200" cy="2772918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3781986"/>
            <a:ext cx="7620000" cy="847165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5C51-BBD8-427E-9510-D35C8779B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AE305C51-BBD8-427E-9510-D35C8779B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0694"/>
            <a:ext cx="9144000" cy="93762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069041"/>
            <a:ext cx="9144000" cy="40744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B18A-B849-405C-B059-96F647979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3362"/>
            <a:ext cx="7798112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342901"/>
            <a:ext cx="1219200" cy="4251722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3" y="342901"/>
            <a:ext cx="6383337" cy="425172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4767263"/>
            <a:ext cx="1066800" cy="27384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37BEF-D829-4B8E-AC0C-00ED2F5F206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5278158" y="2508179"/>
            <a:ext cx="5141373" cy="125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EE237-AB50-4916-BA41-4BEE1B8827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485900"/>
            <a:ext cx="38481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485900"/>
            <a:ext cx="38481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ABC43-AFF3-45DA-9773-36A578046E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0EB83-5FC1-4AF2-9317-7CB4772750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17C45-74BC-4212-992F-244149F766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66FCA-36FB-48C0-88DD-163868B91E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88159F-797C-477F-A207-8ABBA26419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5C60A-03F5-42B0-8FC7-A44BEB8DAE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5.xml"/><Relationship Id="rId15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457200"/>
            <a:ext cx="77724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485900"/>
            <a:ext cx="7848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305C51-BBD8-427E-9510-D35C8779B7BE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9943" name="Picture 7" descr="Judges gen 12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" y="1"/>
            <a:ext cx="1704975" cy="147875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CC00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3200">
          <a:solidFill>
            <a:srgbClr val="FFCC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rgbClr val="FFCC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defRPr sz="2400">
          <a:solidFill>
            <a:srgbClr val="FFCC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 sz="2000">
          <a:solidFill>
            <a:srgbClr val="FFCC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sz="2000">
          <a:solidFill>
            <a:srgbClr val="FFCC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rgbClr val="FFCC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rgbClr val="FFCC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rgbClr val="FFCC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rgbClr val="FFCC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47065"/>
            <a:ext cx="7583488" cy="962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371601"/>
            <a:ext cx="7583488" cy="3223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4767263"/>
            <a:ext cx="609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AE305C51-BBD8-427E-9510-D35C8779B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  <p:sldLayoutId id="2147483908" r:id="rId13"/>
    <p:sldLayoutId id="2147483909" r:id="rId14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crostic" TargetMode="External"/><Relationship Id="rId4" Type="http://schemas.openxmlformats.org/officeDocument/2006/relationships/hyperlink" Target="file://localhost/Users/chrismiller1/Documents/OTPPT/poetrya.pptx" TargetMode="Externa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hyperlink" Target="file://localhost/Users/chrismiller1/Documents/OTPPT/poetrya.pptx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hyperlink" Target="file://localhost/Users/chrismiller1/Documents/OTPPT/poetrya.ppt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Appreciating Poetry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152A55"/>
                </a:solidFill>
              </a:rPr>
              <a:t>The uniqueness of the genre</a:t>
            </a: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4686300"/>
            <a:ext cx="1905000" cy="342900"/>
          </a:xfrm>
        </p:spPr>
        <p:txBody>
          <a:bodyPr/>
          <a:lstStyle/>
          <a:p>
            <a:fld id="{6F621C9B-2443-4D9E-860A-1F94CA53B953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Antithetic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Psalm 1:6 For the L</a:t>
            </a:r>
            <a:r>
              <a:rPr lang="en-US" sz="2400" dirty="0">
                <a:effectLst/>
              </a:rPr>
              <a:t>ORD</a:t>
            </a:r>
            <a:r>
              <a:rPr lang="en-US" dirty="0">
                <a:effectLst/>
              </a:rPr>
              <a:t> </a:t>
            </a:r>
            <a:r>
              <a:rPr lang="en-US" dirty="0">
                <a:solidFill>
                  <a:srgbClr val="FF3300"/>
                </a:solidFill>
                <a:effectLst/>
              </a:rPr>
              <a:t>watches over</a:t>
            </a:r>
            <a:r>
              <a:rPr lang="en-US" dirty="0">
                <a:effectLst/>
              </a:rPr>
              <a:t> the way of the </a:t>
            </a:r>
            <a:r>
              <a:rPr lang="en-US" dirty="0">
                <a:solidFill>
                  <a:srgbClr val="FFFF00"/>
                </a:solidFill>
                <a:effectLst/>
              </a:rPr>
              <a:t>righteous</a:t>
            </a:r>
            <a:r>
              <a:rPr lang="en-US" dirty="0">
                <a:effectLst/>
              </a:rPr>
              <a:t>, but the way of the </a:t>
            </a:r>
            <a:r>
              <a:rPr lang="en-US" dirty="0">
                <a:solidFill>
                  <a:srgbClr val="FFFF00"/>
                </a:solidFill>
                <a:effectLst/>
              </a:rPr>
              <a:t>wicked</a:t>
            </a:r>
            <a:r>
              <a:rPr lang="en-US" dirty="0">
                <a:effectLst/>
              </a:rPr>
              <a:t> will </a:t>
            </a:r>
            <a:r>
              <a:rPr lang="en-US" dirty="0">
                <a:solidFill>
                  <a:srgbClr val="FF3300"/>
                </a:solidFill>
                <a:effectLst/>
              </a:rPr>
              <a:t>perish</a:t>
            </a:r>
            <a:r>
              <a:rPr lang="en-US" dirty="0">
                <a:effectLst/>
              </a:rPr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326D837-6379-476B-BDDA-4A303624977E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Antithetic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Psalm 37:9 For evil men will be cut off, but those who hope in the L</a:t>
            </a:r>
            <a:r>
              <a:rPr lang="en-US" sz="2400" dirty="0">
                <a:effectLst/>
              </a:rPr>
              <a:t>ORD</a:t>
            </a:r>
            <a:r>
              <a:rPr lang="en-US" dirty="0">
                <a:effectLst/>
              </a:rPr>
              <a:t> will inherit the land.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0A32EA58-F888-42A6-A2DD-4FCD0CA33C55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Antithetic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Psalm 37:9 For </a:t>
            </a:r>
            <a:r>
              <a:rPr lang="en-US" dirty="0">
                <a:solidFill>
                  <a:srgbClr val="FF3300"/>
                </a:solidFill>
                <a:effectLst/>
              </a:rPr>
              <a:t>evil men</a:t>
            </a:r>
            <a:r>
              <a:rPr lang="en-US" dirty="0">
                <a:effectLst/>
              </a:rPr>
              <a:t> will be </a:t>
            </a:r>
            <a:r>
              <a:rPr lang="en-US" dirty="0">
                <a:solidFill>
                  <a:srgbClr val="FFFF00"/>
                </a:solidFill>
                <a:effectLst/>
              </a:rPr>
              <a:t>cut off</a:t>
            </a:r>
            <a:r>
              <a:rPr lang="en-US" dirty="0">
                <a:effectLst/>
              </a:rPr>
              <a:t>, but </a:t>
            </a:r>
            <a:r>
              <a:rPr lang="en-US" dirty="0">
                <a:solidFill>
                  <a:srgbClr val="FF3300"/>
                </a:solidFill>
                <a:effectLst/>
              </a:rPr>
              <a:t>those who hope in the L</a:t>
            </a:r>
            <a:r>
              <a:rPr lang="en-US" sz="2400" dirty="0">
                <a:solidFill>
                  <a:srgbClr val="FF3300"/>
                </a:solidFill>
                <a:effectLst/>
              </a:rPr>
              <a:t>ORD</a:t>
            </a:r>
            <a:r>
              <a:rPr lang="en-US" dirty="0">
                <a:effectLst/>
              </a:rPr>
              <a:t> will </a:t>
            </a:r>
            <a:r>
              <a:rPr lang="en-US" dirty="0">
                <a:solidFill>
                  <a:srgbClr val="FFFF00"/>
                </a:solidFill>
                <a:effectLst/>
              </a:rPr>
              <a:t>inherit the land</a:t>
            </a:r>
            <a:r>
              <a:rPr lang="en-US" dirty="0">
                <a:effectLst/>
              </a:rPr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1EEC-DD1E-4608-9B29-8F4398F149B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Constructive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Psalm 1:1 Blessed is the man who does not walk in the counsel of the wicked or stand in the way of sinners or sit in the seat of mockers.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192DD-763F-4454-9448-40C4BF80546D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Constructive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Psalm 1:1 Blessed is the man who does not </a:t>
            </a:r>
            <a:r>
              <a:rPr lang="en-US" dirty="0">
                <a:solidFill>
                  <a:srgbClr val="FFFF00"/>
                </a:solidFill>
                <a:effectLst/>
              </a:rPr>
              <a:t>walk</a:t>
            </a:r>
            <a:r>
              <a:rPr lang="en-US" dirty="0">
                <a:effectLst/>
              </a:rPr>
              <a:t> in the counsel of the wicked or </a:t>
            </a:r>
            <a:r>
              <a:rPr lang="en-US" dirty="0">
                <a:solidFill>
                  <a:srgbClr val="FFFF00"/>
                </a:solidFill>
                <a:effectLst/>
              </a:rPr>
              <a:t>stand</a:t>
            </a:r>
            <a:r>
              <a:rPr lang="en-US" dirty="0">
                <a:effectLst/>
              </a:rPr>
              <a:t> in the way of sinners or </a:t>
            </a:r>
            <a:r>
              <a:rPr lang="en-US" dirty="0">
                <a:solidFill>
                  <a:srgbClr val="FFFF00"/>
                </a:solidFill>
                <a:effectLst/>
              </a:rPr>
              <a:t>sit</a:t>
            </a:r>
            <a:r>
              <a:rPr lang="en-US" dirty="0">
                <a:effectLst/>
              </a:rPr>
              <a:t> in the seat of mockers.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B59B0-2CD2-4C11-B45A-7699C66896ED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Chiastic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effectLst/>
              </a:rPr>
              <a:t>Psalm 2:10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 Therefore, you kings, be wise; 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 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 be warned, you rulers of the earth.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B5DE-9DC7-4FB1-85FC-7823B7A0DD92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Chiastic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effectLst/>
              </a:rPr>
              <a:t>Psalm 2:10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 Therefore, you </a:t>
            </a:r>
            <a:r>
              <a:rPr lang="en-US" dirty="0">
                <a:solidFill>
                  <a:srgbClr val="FFFF00"/>
                </a:solidFill>
                <a:effectLst/>
              </a:rPr>
              <a:t>kings</a:t>
            </a:r>
            <a:r>
              <a:rPr lang="en-US" dirty="0">
                <a:effectLst/>
              </a:rPr>
              <a:t>, </a:t>
            </a:r>
            <a:r>
              <a:rPr lang="en-US" dirty="0">
                <a:solidFill>
                  <a:srgbClr val="FF3300"/>
                </a:solidFill>
                <a:effectLst/>
              </a:rPr>
              <a:t>be wise</a:t>
            </a:r>
            <a:r>
              <a:rPr lang="en-US" dirty="0">
                <a:effectLst/>
              </a:rPr>
              <a:t>; 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 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 </a:t>
            </a:r>
            <a:r>
              <a:rPr lang="en-US" dirty="0">
                <a:solidFill>
                  <a:srgbClr val="FF3300"/>
                </a:solidFill>
                <a:effectLst/>
              </a:rPr>
              <a:t>be warned</a:t>
            </a:r>
            <a:r>
              <a:rPr lang="en-US" dirty="0">
                <a:effectLst/>
              </a:rPr>
              <a:t>, you </a:t>
            </a:r>
            <a:r>
              <a:rPr lang="en-US" dirty="0">
                <a:solidFill>
                  <a:srgbClr val="FFFF00"/>
                </a:solidFill>
                <a:effectLst/>
              </a:rPr>
              <a:t>rulers</a:t>
            </a:r>
            <a:r>
              <a:rPr lang="en-US" dirty="0">
                <a:effectLst/>
              </a:rPr>
              <a:t> of the earth.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12D-D12A-4451-B9D0-9701AE42ADE1}" type="slidenum">
              <a:rPr lang="en-US"/>
              <a:pPr/>
              <a:t>16</a:t>
            </a:fld>
            <a:endParaRPr lang="en-US"/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 flipH="1">
            <a:off x="2057400" y="2419350"/>
            <a:ext cx="2133600" cy="914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2971800" y="2419350"/>
            <a:ext cx="685800" cy="914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animBg="1"/>
      <p:bldP spid="5427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acrostics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b="0" dirty="0" smtClean="0"/>
              <a:t>2C</a:t>
            </a:r>
            <a:r>
              <a:rPr lang="en-US" b="0" dirty="0"/>
              <a:t>	</a:t>
            </a:r>
            <a:r>
              <a:rPr lang="en-US" b="0" dirty="0">
                <a:hlinkClick r:id="rId3"/>
              </a:rPr>
              <a:t>Acrostic</a:t>
            </a:r>
            <a:endParaRPr lang="en-US" b="0" dirty="0"/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	</a:t>
            </a:r>
            <a:r>
              <a:rPr lang="en-US" b="0" dirty="0" smtClean="0"/>
              <a:t>1D</a:t>
            </a:r>
            <a:r>
              <a:rPr lang="en-US" dirty="0"/>
              <a:t>	</a:t>
            </a:r>
            <a:r>
              <a:rPr lang="en-US" b="0" dirty="0" smtClean="0"/>
              <a:t>In the Bible: </a:t>
            </a:r>
            <a:r>
              <a:rPr lang="en-US" b="0" dirty="0"/>
              <a:t>Each line of poetry begins with </a:t>
            </a:r>
            <a:r>
              <a:rPr lang="en-US" b="0" dirty="0" smtClean="0"/>
              <a:t>		             the </a:t>
            </a:r>
            <a:r>
              <a:rPr lang="en-US" b="0" dirty="0"/>
              <a:t>next letter of the </a:t>
            </a:r>
            <a:r>
              <a:rPr lang="en-US" b="0" dirty="0">
                <a:hlinkClick r:id="rId4" action="ppaction://hlinkpres?slideindex=3&amp;slidetitle=Acrostics"/>
              </a:rPr>
              <a:t>alphabet</a:t>
            </a:r>
            <a:r>
              <a:rPr lang="en-US" b="0" dirty="0"/>
              <a:t>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b="0" dirty="0"/>
              <a:t>	</a:t>
            </a:r>
            <a:r>
              <a:rPr lang="en-US" b="0" dirty="0" smtClean="0"/>
              <a:t>2D</a:t>
            </a:r>
            <a:r>
              <a:rPr lang="en-US" b="0" dirty="0"/>
              <a:t>	Meaning: </a:t>
            </a:r>
            <a:r>
              <a:rPr lang="en-US" b="0" u="sng" dirty="0"/>
              <a:t>totality,</a:t>
            </a:r>
            <a:r>
              <a:rPr lang="en-US" b="0" dirty="0"/>
              <a:t> “As we have </a:t>
            </a:r>
            <a:r>
              <a:rPr lang="en-US" b="0" u="sng" dirty="0"/>
              <a:t>exhausted</a:t>
            </a:r>
            <a:r>
              <a:rPr lang="en-US" b="0" dirty="0"/>
              <a:t> the </a:t>
            </a:r>
            <a:r>
              <a:rPr lang="en-US" b="0" dirty="0" smtClean="0"/>
              <a:t>	    	             alphabet </a:t>
            </a:r>
            <a:r>
              <a:rPr lang="en-US" b="0" dirty="0"/>
              <a:t>so we have exhausted the subject”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b="0" dirty="0"/>
              <a:t>	</a:t>
            </a:r>
            <a:r>
              <a:rPr lang="en-US" b="0" dirty="0" smtClean="0"/>
              <a:t>3D</a:t>
            </a:r>
            <a:r>
              <a:rPr lang="en-US" b="0" dirty="0"/>
              <a:t>	Examples:</a:t>
            </a:r>
          </a:p>
          <a:p>
            <a:pPr marL="282575" lvl="1" indent="0">
              <a:lnSpc>
                <a:spcPct val="90000"/>
              </a:lnSpc>
              <a:buNone/>
            </a:pPr>
            <a:r>
              <a:rPr lang="en-US" dirty="0"/>
              <a:t>		</a:t>
            </a:r>
            <a:r>
              <a:rPr lang="en-US" b="0" dirty="0" smtClean="0"/>
              <a:t>1E</a:t>
            </a:r>
            <a:r>
              <a:rPr lang="en-US" b="0" dirty="0"/>
              <a:t>	</a:t>
            </a:r>
            <a:r>
              <a:rPr lang="en-US" b="0" dirty="0">
                <a:hlinkClick r:id="rId4" action="ppaction://hlinkpres?slideindex=6&amp;slidetitle=PowerPoint Presentation"/>
              </a:rPr>
              <a:t>119</a:t>
            </a:r>
            <a:r>
              <a:rPr lang="en-US" b="0" dirty="0"/>
              <a:t>:</a:t>
            </a:r>
          </a:p>
          <a:p>
            <a:pPr marL="282575" lvl="1" indent="0">
              <a:lnSpc>
                <a:spcPct val="90000"/>
              </a:lnSpc>
              <a:buNone/>
            </a:pPr>
            <a:r>
              <a:rPr lang="en-US" dirty="0"/>
              <a:t>		</a:t>
            </a:r>
            <a:r>
              <a:rPr lang="en-US" b="0" dirty="0" smtClean="0"/>
              <a:t>2E</a:t>
            </a:r>
            <a:r>
              <a:rPr lang="en-US" b="0" dirty="0"/>
              <a:t>	Proverbs 31:</a:t>
            </a:r>
          </a:p>
          <a:p>
            <a:pPr marL="282575" lvl="1" indent="0">
              <a:lnSpc>
                <a:spcPct val="90000"/>
              </a:lnSpc>
              <a:buNone/>
            </a:pPr>
            <a:r>
              <a:rPr lang="en-US" b="0" dirty="0"/>
              <a:t>		</a:t>
            </a:r>
            <a:r>
              <a:rPr lang="en-US" b="0" dirty="0" smtClean="0"/>
              <a:t>3E</a:t>
            </a:r>
            <a:r>
              <a:rPr lang="en-US" b="0" dirty="0"/>
              <a:t>	Lamentations 1, 2 &amp; 3: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BE01-49D4-48B4-B7AB-51927700E358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Figurative meaning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b="0" dirty="0" smtClean="0"/>
              <a:t>3B</a:t>
            </a:r>
            <a:r>
              <a:rPr lang="en-US" sz="2800" b="0" dirty="0"/>
              <a:t>	Discussion about </a:t>
            </a:r>
            <a:r>
              <a:rPr lang="en-US" sz="2800" i="1" dirty="0"/>
              <a:t>figurative meaning.</a:t>
            </a:r>
            <a:endParaRPr lang="en-US" sz="2800" b="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b="0" dirty="0" smtClean="0"/>
              <a:t>1C</a:t>
            </a:r>
            <a:r>
              <a:rPr lang="en-US" sz="2800" dirty="0" smtClean="0"/>
              <a:t>  	</a:t>
            </a:r>
            <a:r>
              <a:rPr lang="en-US" sz="2800" b="0" dirty="0" smtClean="0"/>
              <a:t>The </a:t>
            </a:r>
            <a:r>
              <a:rPr lang="en-US" sz="2800" b="0" dirty="0"/>
              <a:t>purpose for figures of speech is to be </a:t>
            </a:r>
            <a:r>
              <a:rPr lang="en-US" sz="2800" b="0" u="sng" dirty="0"/>
              <a:t>visual</a:t>
            </a:r>
            <a:r>
              <a:rPr lang="en-US" sz="2800" b="0" dirty="0"/>
              <a:t> and </a:t>
            </a:r>
            <a:r>
              <a:rPr lang="en-US" sz="2800" b="0" u="sng" dirty="0"/>
              <a:t>affective</a:t>
            </a:r>
            <a:r>
              <a:rPr lang="en-US" sz="2800" b="0" dirty="0"/>
              <a:t>.</a:t>
            </a:r>
            <a:endParaRPr lang="en-US" sz="2800" b="0" u="sng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b="0" dirty="0" smtClean="0"/>
              <a:t>2C</a:t>
            </a:r>
            <a:r>
              <a:rPr lang="en-US" sz="2800" b="0" dirty="0"/>
              <a:t>	It is, </a:t>
            </a:r>
            <a:r>
              <a:rPr lang="en-US" sz="2800" b="0" dirty="0" smtClean="0"/>
              <a:t>almost always, </a:t>
            </a:r>
            <a:r>
              <a:rPr lang="en-US" sz="2800" b="0" dirty="0"/>
              <a:t>not </a:t>
            </a:r>
            <a:r>
              <a:rPr lang="en-US" sz="2800" b="0" u="sng" dirty="0"/>
              <a:t>literal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b="0" dirty="0" smtClean="0"/>
              <a:t>3C</a:t>
            </a:r>
            <a:r>
              <a:rPr lang="en-US" sz="2800" b="0" dirty="0"/>
              <a:t>	This does NOT imply that it is somehow less </a:t>
            </a:r>
            <a:r>
              <a:rPr lang="en-US" sz="2800" b="0" u="sng" dirty="0"/>
              <a:t>true or accurate</a:t>
            </a:r>
            <a:r>
              <a:rPr lang="en-US" sz="2800" b="0" dirty="0"/>
              <a:t>.</a:t>
            </a:r>
            <a:endParaRPr lang="en-US" sz="2800" b="0" u="sng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b="0" dirty="0" smtClean="0"/>
              <a:t>4C</a:t>
            </a:r>
            <a:r>
              <a:rPr lang="en-US" sz="2800" b="0" dirty="0"/>
              <a:t>	Is Genesis 3:15 poetic?</a:t>
            </a:r>
          </a:p>
          <a:p>
            <a:pPr marL="282575" lvl="1" indent="0">
              <a:lnSpc>
                <a:spcPct val="90000"/>
              </a:lnSpc>
              <a:buNone/>
            </a:pPr>
            <a:r>
              <a:rPr lang="en-US" sz="2400" dirty="0"/>
              <a:t>	</a:t>
            </a:r>
            <a:r>
              <a:rPr lang="en-US" sz="2400" b="0" dirty="0" smtClean="0"/>
              <a:t>1D</a:t>
            </a:r>
            <a:r>
              <a:rPr lang="en-US" sz="2400" b="0" dirty="0"/>
              <a:t>	crush heel </a:t>
            </a:r>
            <a:r>
              <a:rPr lang="en-US" sz="2400" b="0" dirty="0" smtClean="0"/>
              <a:t>=</a:t>
            </a:r>
            <a:endParaRPr lang="en-US" sz="2400" b="0" dirty="0"/>
          </a:p>
          <a:p>
            <a:pPr marL="282575" lvl="1" indent="0">
              <a:lnSpc>
                <a:spcPct val="90000"/>
              </a:lnSpc>
              <a:buNone/>
            </a:pPr>
            <a:r>
              <a:rPr lang="en-US" sz="2400" b="0" dirty="0"/>
              <a:t>	</a:t>
            </a:r>
            <a:r>
              <a:rPr lang="en-US" sz="2400" b="0" dirty="0" smtClean="0"/>
              <a:t>2D</a:t>
            </a:r>
            <a:r>
              <a:rPr lang="en-US" sz="2400" b="0" dirty="0"/>
              <a:t>	crush head </a:t>
            </a:r>
            <a:r>
              <a:rPr lang="en-US" sz="2400" b="0" dirty="0" smtClean="0"/>
              <a:t>= </a:t>
            </a:r>
            <a:endParaRPr lang="en-US" sz="2400" b="0" dirty="0"/>
          </a:p>
          <a:p>
            <a:pPr marL="282575" lvl="1" indent="0">
              <a:lnSpc>
                <a:spcPct val="90000"/>
              </a:lnSpc>
              <a:buNone/>
            </a:pPr>
            <a:r>
              <a:rPr lang="en-US" sz="2400" b="0" dirty="0"/>
              <a:t>	</a:t>
            </a:r>
            <a:r>
              <a:rPr lang="en-US" sz="2400" b="0" dirty="0" smtClean="0"/>
              <a:t>3D</a:t>
            </a:r>
            <a:r>
              <a:rPr lang="en-US" sz="2400" b="0" dirty="0"/>
              <a:t>	snake = </a:t>
            </a:r>
          </a:p>
          <a:p>
            <a:pPr marL="282575" lvl="1" indent="0">
              <a:lnSpc>
                <a:spcPct val="90000"/>
              </a:lnSpc>
              <a:buNone/>
            </a:pPr>
            <a:endParaRPr lang="en-US" sz="24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C432-A205-4325-8EBD-026758D944F7}" type="slidenum">
              <a:rPr lang="en-US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38600" y="3253085"/>
            <a:ext cx="2081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kern="0" dirty="0" smtClean="0">
                <a:solidFill>
                  <a:srgbClr val="152A55"/>
                </a:solidFill>
                <a:latin typeface="Arial"/>
              </a:rPr>
              <a:t>painful, non-fatal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3486150"/>
            <a:ext cx="15677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kern="0" dirty="0" smtClean="0">
                <a:solidFill>
                  <a:srgbClr val="152A55"/>
                </a:solidFill>
                <a:latin typeface="Arial"/>
              </a:rPr>
              <a:t>painful, fatal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038600" y="379095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kern="0" dirty="0" smtClean="0">
                <a:solidFill>
                  <a:srgbClr val="152A55"/>
                </a:solidFill>
                <a:latin typeface="Arial"/>
              </a:rPr>
              <a:t>Supernatural enemy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5"/>
      <p:bldP spid="5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 smtClean="0"/>
              <a:t>5C</a:t>
            </a:r>
            <a:r>
              <a:rPr lang="en-US" b="0" dirty="0"/>
              <a:t>	Examples</a:t>
            </a:r>
          </a:p>
          <a:p>
            <a:pPr marL="0" indent="0">
              <a:buNone/>
            </a:pPr>
            <a:r>
              <a:rPr lang="en-US" b="0" dirty="0"/>
              <a:t>	</a:t>
            </a:r>
            <a:r>
              <a:rPr lang="en-US" b="0" dirty="0" smtClean="0"/>
              <a:t>1D</a:t>
            </a:r>
            <a:r>
              <a:rPr lang="en-US" b="0" dirty="0"/>
              <a:t>	Parallel Exodus 14-15</a:t>
            </a:r>
          </a:p>
          <a:p>
            <a:pPr marL="0" indent="0">
              <a:buNone/>
            </a:pPr>
            <a:r>
              <a:rPr lang="en-US" b="0" dirty="0"/>
              <a:t>	</a:t>
            </a:r>
            <a:r>
              <a:rPr lang="en-US" b="0" dirty="0" smtClean="0"/>
              <a:t>2D</a:t>
            </a:r>
            <a:r>
              <a:rPr lang="en-US" b="0" dirty="0"/>
              <a:t>	Parallel Judges 4-5</a:t>
            </a:r>
          </a:p>
          <a:p>
            <a:pPr marL="0" indent="0">
              <a:buNone/>
            </a:pPr>
            <a:r>
              <a:rPr lang="en-US" b="0" dirty="0"/>
              <a:t>	</a:t>
            </a:r>
            <a:r>
              <a:rPr lang="en-US" b="0" dirty="0" smtClean="0"/>
              <a:t>3D</a:t>
            </a:r>
            <a:r>
              <a:rPr lang="en-US" b="0" dirty="0"/>
              <a:t>	Parallel Joshua 10 and sun standing still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E476-266E-4DF0-9D58-B8C214B182FB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15200" cy="742950"/>
          </a:xfrm>
        </p:spPr>
        <p:txBody>
          <a:bodyPr>
            <a:normAutofit fontScale="90000"/>
          </a:bodyPr>
          <a:lstStyle/>
          <a:p>
            <a:r>
              <a:rPr lang="en-US" sz="4000"/>
              <a:t>1A Why use Poetry in any culture?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b="0" dirty="0"/>
              <a:t>1B	It speaks </a:t>
            </a:r>
            <a:r>
              <a:rPr lang="en-US" sz="2800" b="0" i="1" dirty="0"/>
              <a:t>also</a:t>
            </a:r>
            <a:r>
              <a:rPr lang="en-US" sz="2800" b="0" dirty="0"/>
              <a:t> to the </a:t>
            </a:r>
            <a:r>
              <a:rPr lang="en-US" sz="2800" b="0" u="sng" dirty="0"/>
              <a:t>emotive</a:t>
            </a:r>
            <a:r>
              <a:rPr lang="en-US" sz="2800" b="0" dirty="0"/>
              <a:t> side of life, the whole person (not just intellect, but will, and emotions). </a:t>
            </a:r>
            <a:r>
              <a:rPr lang="en-US" sz="2800" b="0" dirty="0">
                <a:hlinkClick r:id="rId3" action="ppaction://hlinkpres?slideindex=4&amp;slidetitle=PowerPoint Presentation"/>
              </a:rPr>
              <a:t>IF</a:t>
            </a:r>
            <a:endParaRPr lang="en-US" sz="2800" b="0" dirty="0"/>
          </a:p>
          <a:p>
            <a:pPr marL="0" indent="0">
              <a:buNone/>
            </a:pPr>
            <a:r>
              <a:rPr lang="en-US" sz="2800" b="0" dirty="0"/>
              <a:t>2B	It </a:t>
            </a:r>
            <a:r>
              <a:rPr lang="en-US" sz="2800" b="0" u="sng" dirty="0"/>
              <a:t>captures</a:t>
            </a:r>
            <a:r>
              <a:rPr lang="en-US" sz="2800" b="0" dirty="0"/>
              <a:t> the heart &amp; mind with the </a:t>
            </a:r>
            <a:r>
              <a:rPr lang="en-US" sz="2800" b="0" u="sng" dirty="0"/>
              <a:t>turn of a phrase</a:t>
            </a:r>
            <a:r>
              <a:rPr lang="en-US" sz="2800" b="0" dirty="0"/>
              <a:t> or thought in a way that prose can not. </a:t>
            </a:r>
            <a:r>
              <a:rPr lang="en-US" sz="2800" b="0" dirty="0">
                <a:hlinkClick r:id="rId3" action="ppaction://hlinkpres?slideindex=1&amp;slidetitle=A.E. Housman, 1859-1936 from A Shropshire Lad"/>
              </a:rPr>
              <a:t>AE Housman</a:t>
            </a:r>
            <a:endParaRPr lang="en-US" sz="2800" b="0" dirty="0"/>
          </a:p>
          <a:p>
            <a:pPr marL="0" indent="0">
              <a:buNone/>
            </a:pPr>
            <a:r>
              <a:rPr lang="en-US" sz="2800" b="0" dirty="0"/>
              <a:t>3B	A way to say something without saying it </a:t>
            </a:r>
            <a:r>
              <a:rPr lang="en-US" sz="2800" b="0" u="sng" dirty="0"/>
              <a:t>directly or prosaically</a:t>
            </a:r>
            <a:r>
              <a:rPr lang="en-US" sz="2800" b="0" dirty="0"/>
              <a:t>. SOS </a:t>
            </a:r>
            <a:r>
              <a:rPr lang="en-US" sz="2800" b="0" dirty="0" smtClean="0"/>
              <a:t>4-5</a:t>
            </a:r>
          </a:p>
          <a:p>
            <a:pPr marL="0" indent="0">
              <a:buNone/>
            </a:pPr>
            <a:r>
              <a:rPr lang="en-US" sz="2800" b="0" dirty="0" smtClean="0"/>
              <a:t>4B 	Summary: It is an </a:t>
            </a:r>
            <a:r>
              <a:rPr lang="en-US" sz="2800" b="0" i="1" dirty="0" smtClean="0"/>
              <a:t>attractive</a:t>
            </a:r>
            <a:r>
              <a:rPr lang="en-US" sz="2800" b="0" dirty="0" smtClean="0"/>
              <a:t> way to express profound truth.</a:t>
            </a:r>
            <a:endParaRPr lang="en-US" sz="2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E27C6-B669-4AA5-B232-9DBCF3B848A7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5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3AD6-0E3F-4EE0-9AFB-8E2B3C5DF0F1}" type="slidenum">
              <a:rPr lang="en-US"/>
              <a:pPr/>
              <a:t>20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-114300"/>
            <a:ext cx="8229600" cy="857250"/>
          </a:xfrm>
        </p:spPr>
        <p:txBody>
          <a:bodyPr/>
          <a:lstStyle/>
          <a:p>
            <a:r>
              <a:rPr lang="en-US" sz="6000" b="1" dirty="0" smtClean="0">
                <a:latin typeface="Andy" pitchFamily="66" charset="0"/>
              </a:rPr>
              <a:t>Review </a:t>
            </a:r>
            <a:r>
              <a:rPr lang="en-US" sz="6000" b="1" dirty="0">
                <a:latin typeface="Andy" pitchFamily="66" charset="0"/>
              </a:rPr>
              <a:t>of Judges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914400"/>
            <a:ext cx="7620000" cy="3486150"/>
          </a:xfrm>
          <a:effectLst/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How sin ruins the neighborhood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When love, respect and integrity are lost, the hope for a civilized society is lost.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An easy way to describe and spot godly men.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Godly men use their power and position to give and not take, especially the powerless.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How women are the weathervane of the nation’s walk with God.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Everyone is “nice” to the boss; how we treat the powerless is the test of character.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Why Jesus’ promise of abundant life was not just a reference to heaven.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Godliness (Boaz) brings life; godlessness (Samson) brings death.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315200" cy="742950"/>
          </a:xfrm>
        </p:spPr>
        <p:txBody>
          <a:bodyPr>
            <a:noAutofit/>
          </a:bodyPr>
          <a:lstStyle/>
          <a:p>
            <a:r>
              <a:rPr lang="en-US" sz="2800" dirty="0"/>
              <a:t>2A	Interpreting biblical poetry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800" b="0" dirty="0" smtClean="0"/>
              <a:t>1B  The </a:t>
            </a:r>
            <a:r>
              <a:rPr lang="en-US" sz="2800" b="0" dirty="0"/>
              <a:t>place of  </a:t>
            </a:r>
            <a:r>
              <a:rPr lang="en-US" sz="2800" i="1" dirty="0"/>
              <a:t>rhythm &amp; meter</a:t>
            </a:r>
            <a:endParaRPr lang="en-US" sz="2800" b="0" dirty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b="0" dirty="0" smtClean="0"/>
              <a:t>1C  The </a:t>
            </a:r>
            <a:r>
              <a:rPr lang="en-US" sz="2800" b="0" dirty="0"/>
              <a:t>lines only rarely follow a </a:t>
            </a:r>
            <a:r>
              <a:rPr lang="en-US" sz="2800" b="0" u="sng" dirty="0"/>
              <a:t>consistent rhythm</a:t>
            </a:r>
            <a:r>
              <a:rPr lang="en-US" sz="2800" b="0" dirty="0"/>
              <a:t> of </a:t>
            </a:r>
            <a:r>
              <a:rPr lang="en-US" sz="2800" b="0" dirty="0" smtClean="0"/>
              <a:t>syllables.</a:t>
            </a:r>
          </a:p>
          <a:p>
            <a:pPr marL="0" indent="0">
              <a:buNone/>
            </a:pPr>
            <a:r>
              <a:rPr lang="en-US" sz="2800" dirty="0" smtClean="0"/>
              <a:t>    </a:t>
            </a:r>
            <a:r>
              <a:rPr lang="en-US" sz="2800" b="0" dirty="0" smtClean="0"/>
              <a:t>2C  They only rarely rhyme in similar </a:t>
            </a:r>
            <a:r>
              <a:rPr lang="en-US" sz="2800" b="0" u="sng" dirty="0" smtClean="0"/>
              <a:t>sounds,</a:t>
            </a:r>
            <a:r>
              <a:rPr lang="en-US" sz="2800" b="0" dirty="0" smtClean="0"/>
              <a:t> but always “rhyme” in terms of </a:t>
            </a:r>
            <a:r>
              <a:rPr lang="en-US" sz="2800" b="0" u="sng" dirty="0" smtClean="0"/>
              <a:t>meaning.</a:t>
            </a:r>
          </a:p>
          <a:p>
            <a:pPr marL="0" indent="0">
              <a:buNone/>
            </a:pPr>
            <a:r>
              <a:rPr lang="en-US" sz="2800" dirty="0" smtClean="0"/>
              <a:t>    </a:t>
            </a:r>
            <a:r>
              <a:rPr lang="en-US" sz="2800" b="0" dirty="0" smtClean="0"/>
              <a:t>3C  Tends to be </a:t>
            </a:r>
            <a:r>
              <a:rPr lang="en-US" sz="2800" b="0" u="sng" dirty="0" smtClean="0"/>
              <a:t>short</a:t>
            </a:r>
            <a:r>
              <a:rPr lang="en-US" sz="2800" b="0" dirty="0" smtClean="0"/>
              <a:t>, using direct objects, definite article six times less than prose.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b="0" dirty="0" smtClean="0"/>
              <a:t>4C  These </a:t>
            </a:r>
            <a:r>
              <a:rPr lang="en-US" sz="2800" b="0" dirty="0"/>
              <a:t>characteristics are why the text is generally formatted differently in a study Bible, though there is a </a:t>
            </a:r>
            <a:r>
              <a:rPr lang="en-US" sz="2800" b="0" u="sng" dirty="0">
                <a:hlinkClick r:id="rId3" action="ppaction://hlinkpres?slideindex=2&amp;slidetitle=PowerPoint Presentation"/>
              </a:rPr>
              <a:t>continuum</a:t>
            </a:r>
            <a:r>
              <a:rPr lang="en-US" sz="2800" b="0" dirty="0">
                <a:hlinkClick r:id="rId3" action="ppaction://hlinkpres?slideindex=2&amp;slidetitle=PowerPoint Presentation"/>
              </a:rPr>
              <a:t> </a:t>
            </a:r>
            <a:r>
              <a:rPr lang="en-US" sz="2800" b="0" dirty="0"/>
              <a:t>from prose to poetic and the distinction in every example is not absolute!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7D6C-4809-475B-BF93-189FCE8B0B0B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779463" y="1371601"/>
            <a:ext cx="7583488" cy="280034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0" dirty="0"/>
              <a:t>2B	The importance of  </a:t>
            </a:r>
            <a:r>
              <a:rPr lang="en-US" sz="2800" i="1" dirty="0"/>
              <a:t>structure</a:t>
            </a:r>
            <a:r>
              <a:rPr lang="en-US" sz="2800" b="0" dirty="0"/>
              <a:t>: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b="0" dirty="0" smtClean="0"/>
              <a:t>1C</a:t>
            </a:r>
            <a:r>
              <a:rPr lang="en-US" sz="2800" b="0" dirty="0"/>
              <a:t>	Parallelism</a:t>
            </a:r>
          </a:p>
          <a:p>
            <a:pPr marL="282575" lvl="1" indent="0">
              <a:buNone/>
            </a:pPr>
            <a:r>
              <a:rPr lang="en-US" sz="2400" b="0" dirty="0" smtClean="0"/>
              <a:t>  1D</a:t>
            </a:r>
            <a:r>
              <a:rPr lang="en-US" sz="2400" b="0" dirty="0"/>
              <a:t>	Synonymous: The first line is </a:t>
            </a:r>
            <a:r>
              <a:rPr lang="en-US" sz="2400" b="0" u="sng" dirty="0"/>
              <a:t>restated</a:t>
            </a:r>
            <a:r>
              <a:rPr lang="en-US" sz="2400" b="0" dirty="0"/>
              <a:t> in the second</a:t>
            </a:r>
            <a:r>
              <a:rPr lang="en-US" sz="2400" b="0" dirty="0" smtClean="0"/>
              <a:t>.</a:t>
            </a:r>
            <a:endParaRPr lang="en-US" sz="2800" b="0" dirty="0"/>
          </a:p>
          <a:p>
            <a:pPr marL="282575" lvl="1" indent="0">
              <a:buNone/>
            </a:pPr>
            <a:r>
              <a:rPr lang="en-US" sz="2400" b="0" dirty="0" smtClean="0"/>
              <a:t>  2D</a:t>
            </a:r>
            <a:r>
              <a:rPr lang="en-US" sz="2400" b="0" dirty="0"/>
              <a:t>	Antithetic: The first line is </a:t>
            </a:r>
            <a:r>
              <a:rPr lang="en-US" sz="2400" b="0" u="sng" dirty="0"/>
              <a:t>contrasted</a:t>
            </a:r>
            <a:r>
              <a:rPr lang="en-US" sz="2400" b="0" dirty="0"/>
              <a:t> in the second</a:t>
            </a:r>
            <a:r>
              <a:rPr lang="en-US" sz="2400" b="0" dirty="0" smtClean="0"/>
              <a:t>.</a:t>
            </a:r>
            <a:endParaRPr lang="en-US" sz="2800" b="0" dirty="0"/>
          </a:p>
          <a:p>
            <a:pPr marL="282575" lvl="1" indent="0">
              <a:buNone/>
            </a:pPr>
            <a:r>
              <a:rPr lang="en-US" sz="2400" b="0" dirty="0" smtClean="0"/>
              <a:t>  3D</a:t>
            </a:r>
            <a:r>
              <a:rPr lang="en-US" sz="2400" b="0" dirty="0"/>
              <a:t>	Constructive: The first line is </a:t>
            </a:r>
            <a:r>
              <a:rPr lang="en-US" sz="2400" b="0" u="sng" dirty="0"/>
              <a:t>developed</a:t>
            </a:r>
            <a:r>
              <a:rPr lang="en-US" sz="2400" b="0" dirty="0"/>
              <a:t> in the second</a:t>
            </a:r>
            <a:r>
              <a:rPr lang="en-US" sz="2400" b="0" dirty="0" smtClean="0"/>
              <a:t>.</a:t>
            </a:r>
            <a:endParaRPr lang="en-US" sz="2400" b="0" dirty="0"/>
          </a:p>
          <a:p>
            <a:pPr marL="282575" lvl="1" indent="0">
              <a:buNone/>
            </a:pPr>
            <a:r>
              <a:rPr lang="en-US" sz="2400" b="0" dirty="0" smtClean="0"/>
              <a:t>  4D</a:t>
            </a:r>
            <a:r>
              <a:rPr lang="en-US" sz="2400" b="0" dirty="0"/>
              <a:t>	Chiastic: The thought order is </a:t>
            </a:r>
            <a:r>
              <a:rPr lang="en-US" sz="2400" b="0" u="sng" dirty="0"/>
              <a:t>inverted.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0D86B-6FDB-4C06-9007-B9D256CCED6B}" type="slidenum">
              <a:rPr lang="en-US"/>
              <a:pPr/>
              <a:t>4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143000" y="2495550"/>
            <a:ext cx="6934200" cy="838200"/>
          </a:xfrm>
          <a:prstGeom prst="rect">
            <a:avLst/>
          </a:prstGeom>
          <a:noFill/>
          <a:ln w="63500"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5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Synonymous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Enter into his gates with thanksgiving and into his courts with praise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E760-CA5E-4415-A27E-24F3325B80DE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Synonymous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Enter into his </a:t>
            </a:r>
            <a:r>
              <a:rPr lang="en-US" dirty="0">
                <a:solidFill>
                  <a:srgbClr val="FFFF00"/>
                </a:solidFill>
                <a:effectLst/>
              </a:rPr>
              <a:t>gates</a:t>
            </a:r>
            <a:r>
              <a:rPr lang="en-US" dirty="0">
                <a:effectLst/>
              </a:rPr>
              <a:t> with </a:t>
            </a:r>
            <a:r>
              <a:rPr lang="en-US" dirty="0">
                <a:solidFill>
                  <a:srgbClr val="FF3300"/>
                </a:solidFill>
                <a:effectLst/>
              </a:rPr>
              <a:t>thanksgiving</a:t>
            </a:r>
            <a:r>
              <a:rPr lang="en-US" dirty="0">
                <a:effectLst/>
              </a:rPr>
              <a:t> and into his </a:t>
            </a:r>
            <a:r>
              <a:rPr lang="en-US" dirty="0">
                <a:solidFill>
                  <a:srgbClr val="FFFF00"/>
                </a:solidFill>
                <a:effectLst/>
              </a:rPr>
              <a:t>courts</a:t>
            </a:r>
            <a:r>
              <a:rPr lang="en-US" dirty="0">
                <a:effectLst/>
              </a:rPr>
              <a:t> with </a:t>
            </a:r>
            <a:r>
              <a:rPr lang="en-US" dirty="0">
                <a:solidFill>
                  <a:srgbClr val="FF3300"/>
                </a:solidFill>
                <a:effectLst/>
              </a:rPr>
              <a:t>praise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6939-3AC4-4276-87A0-AA1D4CC8C4B8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Synonymous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Psalm 2:3 "Let us break their chains," they say, "and throw off their fetters.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DDB7-C33B-40B1-97D9-4B350D6A2E0B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Synonymous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Psalm 2:3 "Let us </a:t>
            </a:r>
            <a:r>
              <a:rPr lang="en-US" dirty="0">
                <a:solidFill>
                  <a:srgbClr val="FFFF00"/>
                </a:solidFill>
              </a:rPr>
              <a:t>break</a:t>
            </a:r>
            <a:r>
              <a:rPr lang="en-US" dirty="0"/>
              <a:t> their </a:t>
            </a:r>
            <a:r>
              <a:rPr lang="en-US" dirty="0">
                <a:solidFill>
                  <a:srgbClr val="FF3300"/>
                </a:solidFill>
              </a:rPr>
              <a:t>chains</a:t>
            </a:r>
            <a:r>
              <a:rPr lang="en-US" dirty="0"/>
              <a:t>," they say, "and </a:t>
            </a:r>
            <a:r>
              <a:rPr lang="en-US" dirty="0">
                <a:solidFill>
                  <a:srgbClr val="FFFF00"/>
                </a:solidFill>
              </a:rPr>
              <a:t>throw off</a:t>
            </a:r>
            <a:r>
              <a:rPr lang="en-US" dirty="0"/>
              <a:t> their </a:t>
            </a:r>
            <a:r>
              <a:rPr lang="en-US" dirty="0">
                <a:solidFill>
                  <a:srgbClr val="FF3300"/>
                </a:solidFill>
              </a:rPr>
              <a:t>fetters</a:t>
            </a:r>
            <a:r>
              <a:rPr lang="en-US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D264817-3570-4625-9A95-E1A4020E03E3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Antithetic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Psalm 1:6 For the L</a:t>
            </a:r>
            <a:r>
              <a:rPr lang="en-US" sz="2400" dirty="0">
                <a:effectLst/>
              </a:rPr>
              <a:t>ORD</a:t>
            </a:r>
            <a:r>
              <a:rPr lang="en-US" dirty="0">
                <a:effectLst/>
              </a:rPr>
              <a:t> watches over the way of the righteous, but the way of the wicked will perish.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6E23A75-3911-47F7-AA87-3417A3867AA4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uxedo">
  <a:themeElements>
    <a:clrScheme name="Tuxe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uxe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uxe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xe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xe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xe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xe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xe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xe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WinterSnow</Template>
  <TotalTime>6200</TotalTime>
  <Words>513</Words>
  <Application>Microsoft Macintosh PowerPoint</Application>
  <PresentationFormat>On-screen Show (16:9)</PresentationFormat>
  <Paragraphs>128</Paragraphs>
  <Slides>20</Slides>
  <Notes>20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Tuxedo</vt:lpstr>
      <vt:lpstr>Precedent</vt:lpstr>
      <vt:lpstr>Appreciating Poetry</vt:lpstr>
      <vt:lpstr>1A Why use Poetry in any culture?</vt:lpstr>
      <vt:lpstr>2A Interpreting biblical poetry</vt:lpstr>
      <vt:lpstr>structure</vt:lpstr>
      <vt:lpstr>Synonymous</vt:lpstr>
      <vt:lpstr>Synonymous</vt:lpstr>
      <vt:lpstr>Synonymous</vt:lpstr>
      <vt:lpstr>Synonymous</vt:lpstr>
      <vt:lpstr>Antithetic</vt:lpstr>
      <vt:lpstr>Antithetic</vt:lpstr>
      <vt:lpstr>Antithetic</vt:lpstr>
      <vt:lpstr>Antithetic</vt:lpstr>
      <vt:lpstr>Constructive</vt:lpstr>
      <vt:lpstr>Constructive</vt:lpstr>
      <vt:lpstr>Chiastic</vt:lpstr>
      <vt:lpstr>Chiastic</vt:lpstr>
      <vt:lpstr>acrostics</vt:lpstr>
      <vt:lpstr>Figurative meaning</vt:lpstr>
      <vt:lpstr>examples</vt:lpstr>
      <vt:lpstr>Review of Judges</vt:lpstr>
    </vt:vector>
  </TitlesOfParts>
  <Company>Cedarville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Appreciating Poetry</dc:title>
  <dc:creator>Chris Miller</dc:creator>
  <cp:lastModifiedBy>Chris Miller</cp:lastModifiedBy>
  <cp:revision>49</cp:revision>
  <cp:lastPrinted>2014-10-01T12:43:02Z</cp:lastPrinted>
  <dcterms:created xsi:type="dcterms:W3CDTF">2003-10-02T21:10:08Z</dcterms:created>
  <dcterms:modified xsi:type="dcterms:W3CDTF">2015-02-16T13:30:54Z</dcterms:modified>
</cp:coreProperties>
</file>