
<file path=[Content_Types].xml><?xml version="1.0" encoding="utf-8"?>
<Types xmlns="http://schemas.openxmlformats.org/package/2006/content-types">
  <Default Extension="xml" ContentType="application/xml"/>
  <Default Extension="wmf" ContentType="image/x-wmf"/>
  <Default Extension="wav" ContentType="audio/wav"/>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8.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8" r:id="rId18"/>
    <p:sldId id="25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3300"/>
    <a:srgbClr val="800000"/>
    <a:srgbClr val="008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8011" autoAdjust="0"/>
  </p:normalViewPr>
  <p:slideViewPr>
    <p:cSldViewPr>
      <p:cViewPr varScale="1">
        <p:scale>
          <a:sx n="80" d="100"/>
          <a:sy n="80" d="100"/>
        </p:scale>
        <p:origin x="-144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F75C88-514E-4DCB-91ED-E69A51B003F2}" type="slidenum">
              <a:rPr lang="en-US"/>
              <a:pPr/>
              <a:t>‹#›</a:t>
            </a:fld>
            <a:endParaRPr lang="en-US"/>
          </a:p>
        </p:txBody>
      </p:sp>
    </p:spTree>
    <p:extLst>
      <p:ext uri="{BB962C8B-B14F-4D97-AF65-F5344CB8AC3E}">
        <p14:creationId xmlns:p14="http://schemas.microsoft.com/office/powerpoint/2010/main" val="19613789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1798E-EF14-4335-BB7A-1C05E563D836}" type="slidenum">
              <a:rPr lang="en-US"/>
              <a:pPr/>
              <a:t>1</a:t>
            </a:fld>
            <a:endParaRPr lang="en-US"/>
          </a:p>
        </p:txBody>
      </p:sp>
      <p:sp>
        <p:nvSpPr>
          <p:cNvPr id="26626" name="Rectangle 2"/>
          <p:cNvSpPr>
            <a:spLocks noGrp="1" noRot="1" noChangeAspect="1" noChangeArrowheads="1" noTextEdit="1"/>
          </p:cNvSpPr>
          <p:nvPr>
            <p:ph type="sldImg"/>
          </p:nvPr>
        </p:nvSpPr>
        <p:spPr>
          <a:xfrm>
            <a:off x="1144588" y="685800"/>
            <a:ext cx="4572000" cy="3429000"/>
          </a:xfrm>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10</a:t>
            </a:fld>
            <a:endParaRPr lang="en-US"/>
          </a:p>
        </p:txBody>
      </p:sp>
    </p:spTree>
    <p:extLst>
      <p:ext uri="{BB962C8B-B14F-4D97-AF65-F5344CB8AC3E}">
        <p14:creationId xmlns:p14="http://schemas.microsoft.com/office/powerpoint/2010/main" val="333534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11</a:t>
            </a:fld>
            <a:endParaRPr lang="en-US"/>
          </a:p>
        </p:txBody>
      </p:sp>
    </p:spTree>
    <p:extLst>
      <p:ext uri="{BB962C8B-B14F-4D97-AF65-F5344CB8AC3E}">
        <p14:creationId xmlns:p14="http://schemas.microsoft.com/office/powerpoint/2010/main" val="205657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12</a:t>
            </a:fld>
            <a:endParaRPr lang="en-US"/>
          </a:p>
        </p:txBody>
      </p:sp>
    </p:spTree>
    <p:extLst>
      <p:ext uri="{BB962C8B-B14F-4D97-AF65-F5344CB8AC3E}">
        <p14:creationId xmlns:p14="http://schemas.microsoft.com/office/powerpoint/2010/main" val="218665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13</a:t>
            </a:fld>
            <a:endParaRPr lang="en-US"/>
          </a:p>
        </p:txBody>
      </p:sp>
    </p:spTree>
    <p:extLst>
      <p:ext uri="{BB962C8B-B14F-4D97-AF65-F5344CB8AC3E}">
        <p14:creationId xmlns:p14="http://schemas.microsoft.com/office/powerpoint/2010/main" val="246785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14</a:t>
            </a:fld>
            <a:endParaRPr lang="en-US"/>
          </a:p>
        </p:txBody>
      </p:sp>
    </p:spTree>
    <p:extLst>
      <p:ext uri="{BB962C8B-B14F-4D97-AF65-F5344CB8AC3E}">
        <p14:creationId xmlns:p14="http://schemas.microsoft.com/office/powerpoint/2010/main" val="288452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05B80-0675-4237-8FDE-1206548EE387}" type="slidenum">
              <a:rPr lang="en-US"/>
              <a:pPr/>
              <a:t>15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Compare to Matthew 1:1 and the Davidic, national, political promise comes first as he comes to redeem Israel first and then through them, the nations.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BF4B2-AC00-4A43-A7B9-FAB41A652457}" type="slidenum">
              <a:rPr lang="en-US"/>
              <a:pPr/>
              <a:t>16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So much of our work is just to keep our heads above water… financially and this puts an end to all that….</a:t>
            </a:r>
          </a:p>
          <a:p>
            <a:r>
              <a:rPr lang="en-US"/>
              <a:t>The kingdom is about doing what we’re created to do, what we will then want to do, invest in relationships &amp; endless creative endeavors.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2</a:t>
            </a:fld>
            <a:endParaRPr lang="en-US"/>
          </a:p>
        </p:txBody>
      </p:sp>
    </p:spTree>
    <p:extLst>
      <p:ext uri="{BB962C8B-B14F-4D97-AF65-F5344CB8AC3E}">
        <p14:creationId xmlns:p14="http://schemas.microsoft.com/office/powerpoint/2010/main" val="224921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3</a:t>
            </a:fld>
            <a:endParaRPr lang="en-US"/>
          </a:p>
        </p:txBody>
      </p:sp>
    </p:spTree>
    <p:extLst>
      <p:ext uri="{BB962C8B-B14F-4D97-AF65-F5344CB8AC3E}">
        <p14:creationId xmlns:p14="http://schemas.microsoft.com/office/powerpoint/2010/main" val="120096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4</a:t>
            </a:fld>
            <a:endParaRPr lang="en-US"/>
          </a:p>
        </p:txBody>
      </p:sp>
    </p:spTree>
    <p:extLst>
      <p:ext uri="{BB962C8B-B14F-4D97-AF65-F5344CB8AC3E}">
        <p14:creationId xmlns:p14="http://schemas.microsoft.com/office/powerpoint/2010/main" val="261168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5</a:t>
            </a:fld>
            <a:endParaRPr lang="en-US"/>
          </a:p>
        </p:txBody>
      </p:sp>
    </p:spTree>
    <p:extLst>
      <p:ext uri="{BB962C8B-B14F-4D97-AF65-F5344CB8AC3E}">
        <p14:creationId xmlns:p14="http://schemas.microsoft.com/office/powerpoint/2010/main" val="323095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6</a:t>
            </a:fld>
            <a:endParaRPr lang="en-US"/>
          </a:p>
        </p:txBody>
      </p:sp>
    </p:spTree>
    <p:extLst>
      <p:ext uri="{BB962C8B-B14F-4D97-AF65-F5344CB8AC3E}">
        <p14:creationId xmlns:p14="http://schemas.microsoft.com/office/powerpoint/2010/main" val="214631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7</a:t>
            </a:fld>
            <a:endParaRPr lang="en-US"/>
          </a:p>
        </p:txBody>
      </p:sp>
    </p:spTree>
    <p:extLst>
      <p:ext uri="{BB962C8B-B14F-4D97-AF65-F5344CB8AC3E}">
        <p14:creationId xmlns:p14="http://schemas.microsoft.com/office/powerpoint/2010/main" val="239770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8</a:t>
            </a:fld>
            <a:endParaRPr lang="en-US"/>
          </a:p>
        </p:txBody>
      </p:sp>
    </p:spTree>
    <p:extLst>
      <p:ext uri="{BB962C8B-B14F-4D97-AF65-F5344CB8AC3E}">
        <p14:creationId xmlns:p14="http://schemas.microsoft.com/office/powerpoint/2010/main" val="361754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75C88-514E-4DCB-91ED-E69A51B003F2}" type="slidenum">
              <a:rPr lang="en-US" smtClean="0"/>
              <a:pPr/>
              <a:t>9</a:t>
            </a:fld>
            <a:endParaRPr lang="en-US"/>
          </a:p>
        </p:txBody>
      </p:sp>
    </p:spTree>
    <p:extLst>
      <p:ext uri="{BB962C8B-B14F-4D97-AF65-F5344CB8AC3E}">
        <p14:creationId xmlns:p14="http://schemas.microsoft.com/office/powerpoint/2010/main" val="20719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9140825" cy="6850063"/>
            <a:chOff x="0" y="0"/>
            <a:chExt cx="5758" cy="4315"/>
          </a:xfrm>
        </p:grpSpPr>
        <p:grpSp>
          <p:nvGrpSpPr>
            <p:cNvPr id="24579" name="Group 3"/>
            <p:cNvGrpSpPr>
              <a:grpSpLocks/>
            </p:cNvGrpSpPr>
            <p:nvPr userDrawn="1"/>
          </p:nvGrpSpPr>
          <p:grpSpPr bwMode="auto">
            <a:xfrm>
              <a:off x="1728" y="2230"/>
              <a:ext cx="4027" cy="2085"/>
              <a:chOff x="1728" y="2230"/>
              <a:chExt cx="4027" cy="2085"/>
            </a:xfrm>
          </p:grpSpPr>
          <p:sp>
            <p:nvSpPr>
              <p:cNvPr id="2458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2458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2458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2458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2458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2458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458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2458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458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2459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24591" name="Rectangle 15"/>
          <p:cNvSpPr>
            <a:spLocks noGrp="1" noChangeArrowheads="1"/>
          </p:cNvSpPr>
          <p:nvPr>
            <p:ph type="sldNum" sz="quarter" idx="4"/>
          </p:nvPr>
        </p:nvSpPr>
        <p:spPr>
          <a:xfrm>
            <a:off x="6553200" y="6254750"/>
            <a:ext cx="2133600" cy="476250"/>
          </a:xfrm>
        </p:spPr>
        <p:txBody>
          <a:bodyPr/>
          <a:lstStyle>
            <a:lvl1pPr>
              <a:defRPr/>
            </a:lvl1pPr>
          </a:lstStyle>
          <a:p>
            <a:fld id="{C62B8B93-AADC-4CCE-810E-F689E9DD63C8}"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C00F01B-543C-4DF8-951A-1E9F010B98B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7B05FB4-38B4-4A4D-A31D-994B7732CD0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33FA85B3-BB33-4E50-B230-BF93D5B802B3}"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29760BB3-FA50-410C-9DCA-9DA7C82AE530}"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A258E57-9A84-42F9-9060-922B5F9F85A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F39A312-4E21-453A-93C2-F10597CA57D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0C38969-ECAA-4133-9B72-F210913FF70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9B20648-57DE-476D-90FA-54B71428101E}"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B9B9376-AD78-4301-9E4A-B7262E3FC65D}"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CAF1115-2425-4520-9EC4-0D647F492EB0}"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F962C3B-92FA-4965-A529-D6C593DFEA6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A426DF-F47A-4802-963C-3EF673B4F54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EAA11A-5AC8-4781-916D-3935911E4B95}" type="slidenum">
              <a:rPr lang="en-US"/>
              <a:pPr/>
              <a:t>‹#›</a:t>
            </a:fld>
            <a:endParaRPr lang="en-US"/>
          </a:p>
        </p:txBody>
      </p:sp>
      <p:grpSp>
        <p:nvGrpSpPr>
          <p:cNvPr id="23556" name="Group 4"/>
          <p:cNvGrpSpPr>
            <a:grpSpLocks/>
          </p:cNvGrpSpPr>
          <p:nvPr/>
        </p:nvGrpSpPr>
        <p:grpSpPr bwMode="auto">
          <a:xfrm>
            <a:off x="0" y="0"/>
            <a:ext cx="9140825" cy="6850063"/>
            <a:chOff x="0" y="0"/>
            <a:chExt cx="5758" cy="4315"/>
          </a:xfrm>
        </p:grpSpPr>
        <p:grpSp>
          <p:nvGrpSpPr>
            <p:cNvPr id="23557"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2356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2356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png"/><Relationship Id="rId6" Type="http://schemas.openxmlformats.org/officeDocument/2006/relationships/oleObject" Target="../embeddings/oleObject2.bin"/><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audio" Target="../media/audio1.wav"/><Relationship Id="rId5" Type="http://schemas.openxmlformats.org/officeDocument/2006/relationships/oleObject" Target="../embeddings/oleObject8.bin"/><Relationship Id="rId6" Type="http://schemas.openxmlformats.org/officeDocument/2006/relationships/image" Target="../media/image9.w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9.bin"/><Relationship Id="rId5" Type="http://schemas.openxmlformats.org/officeDocument/2006/relationships/image" Target="../media/image9.wmf"/><Relationship Id="rId6" Type="http://schemas.openxmlformats.org/officeDocument/2006/relationships/oleObject" Target="../embeddings/oleObject10.bin"/><Relationship Id="rId7" Type="http://schemas.openxmlformats.org/officeDocument/2006/relationships/oleObject" Target="../embeddings/oleObject11.bin"/><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4.wmf"/><Relationship Id="rId6" Type="http://schemas.openxmlformats.org/officeDocument/2006/relationships/oleObject" Target="../embeddings/oleObject5.bin"/><Relationship Id="rId7"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6.wmf"/><Relationship Id="rId6" Type="http://schemas.openxmlformats.org/officeDocument/2006/relationships/oleObject" Target="../embeddings/oleObject7.bin"/><Relationship Id="rId7" Type="http://schemas.openxmlformats.org/officeDocument/2006/relationships/image" Target="../media/image7.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4800600" y="2971800"/>
          <a:ext cx="4225925" cy="3733800"/>
        </p:xfrm>
        <a:graphic>
          <a:graphicData uri="http://schemas.openxmlformats.org/presentationml/2006/ole">
            <mc:AlternateContent xmlns:mc="http://schemas.openxmlformats.org/markup-compatibility/2006">
              <mc:Choice xmlns:v="urn:schemas-microsoft-com:vml" Requires="v">
                <p:oleObj spid="_x0000_s25631" name="Drawing" r:id="rId4" imgW="7190489" imgH="6914663" progId="Presentations.Drawing.14">
                  <p:embed/>
                </p:oleObj>
              </mc:Choice>
              <mc:Fallback>
                <p:oleObj name="Drawing" r:id="rId4" imgW="7190489" imgH="6914663" progId="Presentations.Drawing.1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971800"/>
                        <a:ext cx="4225925" cy="373380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03" name="Object 3"/>
          <p:cNvGraphicFramePr>
            <a:graphicFrameLocks noChangeAspect="1"/>
          </p:cNvGraphicFramePr>
          <p:nvPr/>
        </p:nvGraphicFramePr>
        <p:xfrm>
          <a:off x="0" y="0"/>
          <a:ext cx="3476625" cy="2908300"/>
        </p:xfrm>
        <a:graphic>
          <a:graphicData uri="http://schemas.openxmlformats.org/presentationml/2006/ole">
            <mc:AlternateContent xmlns:mc="http://schemas.openxmlformats.org/markup-compatibility/2006">
              <mc:Choice xmlns:v="urn:schemas-microsoft-com:vml" Requires="v">
                <p:oleObj spid="_x0000_s25632" name="Drawing" r:id="rId6" imgW="6343989" imgH="5305864" progId="Presentations.Drawing.14">
                  <p:embed/>
                </p:oleObj>
              </mc:Choice>
              <mc:Fallback>
                <p:oleObj name="Drawing" r:id="rId6" imgW="6343989" imgH="5305864" progId="Presentations.Drawing.1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476625" cy="290830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604" name="Rectangle 4"/>
          <p:cNvSpPr>
            <a:spLocks noGrp="1" noChangeArrowheads="1"/>
          </p:cNvSpPr>
          <p:nvPr>
            <p:ph type="ctrTitle"/>
          </p:nvPr>
        </p:nvSpPr>
        <p:spPr>
          <a:xfrm>
            <a:off x="3886200" y="457200"/>
            <a:ext cx="5257800" cy="1920875"/>
          </a:xfrm>
        </p:spPr>
        <p:txBody>
          <a:bodyPr/>
          <a:lstStyle/>
          <a:p>
            <a:r>
              <a:rPr lang="en-US" dirty="0">
                <a:solidFill>
                  <a:schemeClr val="bg2"/>
                </a:solidFill>
                <a:effectLst>
                  <a:outerShdw blurRad="38100" dist="38100" dir="2700000" algn="tl">
                    <a:srgbClr val="000000">
                      <a:alpha val="43137"/>
                    </a:srgbClr>
                  </a:outerShdw>
                </a:effectLst>
              </a:rPr>
              <a:t>Amos</a:t>
            </a:r>
          </a:p>
        </p:txBody>
      </p:sp>
      <p:sp>
        <p:nvSpPr>
          <p:cNvPr id="25605" name="Rectangle 5"/>
          <p:cNvSpPr>
            <a:spLocks noGrp="1" noChangeArrowheads="1"/>
          </p:cNvSpPr>
          <p:nvPr>
            <p:ph type="subTitle" idx="1"/>
          </p:nvPr>
        </p:nvSpPr>
        <p:spPr>
          <a:xfrm>
            <a:off x="228600" y="4114800"/>
            <a:ext cx="4114800" cy="1752600"/>
          </a:xfrm>
        </p:spPr>
        <p:txBody>
          <a:bodyPr/>
          <a:lstStyle/>
          <a:p>
            <a:r>
              <a:rPr lang="en-US" sz="4400" dirty="0">
                <a:solidFill>
                  <a:schemeClr val="bg2"/>
                </a:solidFill>
                <a:effectLst>
                  <a:outerShdw blurRad="38100" dist="38100" dir="2700000" algn="tl">
                    <a:srgbClr val="000000">
                      <a:alpha val="43137"/>
                    </a:srgbClr>
                  </a:outerShdw>
                </a:effectLst>
              </a:rPr>
              <a:t>Farmer Bob goes </a:t>
            </a:r>
          </a:p>
          <a:p>
            <a:r>
              <a:rPr lang="en-US" sz="4400" dirty="0">
                <a:solidFill>
                  <a:schemeClr val="bg2"/>
                </a:solidFill>
                <a:effectLst>
                  <a:outerShdw blurRad="38100" dist="38100" dir="2700000" algn="tl">
                    <a:srgbClr val="000000">
                      <a:alpha val="43137"/>
                    </a:srgbClr>
                  </a:outerShdw>
                </a:effectLst>
              </a:rPr>
              <a:t>to the Big City!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sz="4000" dirty="0">
                <a:solidFill>
                  <a:schemeClr val="bg2"/>
                </a:solidFill>
                <a:effectLst>
                  <a:outerShdw blurRad="38100" dist="38100" dir="2700000" algn="tl">
                    <a:srgbClr val="000000">
                      <a:alpha val="43137"/>
                    </a:srgbClr>
                  </a:outerShdw>
                </a:effectLst>
              </a:rPr>
              <a:t>Farmer Amos treated badly by the establishment at Bethel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138" y="1752600"/>
            <a:ext cx="4705723" cy="45228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US">
                <a:solidFill>
                  <a:schemeClr val="bg2"/>
                </a:solidFill>
                <a:effectLst>
                  <a:outerShdw blurRad="38100" dist="38100" dir="2700000" algn="tl">
                    <a:srgbClr val="000000">
                      <a:alpha val="43137"/>
                    </a:srgbClr>
                  </a:outerShdw>
                </a:effectLst>
              </a:rPr>
              <a:t>The middle part of the book</a:t>
            </a:r>
          </a:p>
        </p:txBody>
      </p:sp>
      <p:sp>
        <p:nvSpPr>
          <p:cNvPr id="38915" name="Rectangle 3"/>
          <p:cNvSpPr>
            <a:spLocks noGrp="1" noChangeArrowheads="1"/>
          </p:cNvSpPr>
          <p:nvPr>
            <p:ph type="body" idx="1"/>
          </p:nvPr>
        </p:nvSpPr>
        <p:spPr/>
        <p:txBody>
          <a:bodyPr/>
          <a:lstStyle/>
          <a:p>
            <a:pPr>
              <a:buFont typeface="Wingdings" pitchFamily="2" charset="2"/>
              <a:buNone/>
            </a:pPr>
            <a:r>
              <a:rPr lang="en-US" dirty="0">
                <a:solidFill>
                  <a:schemeClr val="bg2"/>
                </a:solidFill>
                <a:effectLst>
                  <a:outerShdw blurRad="38100" dist="38100" dir="2700000" algn="tl">
                    <a:srgbClr val="000000">
                      <a:alpha val="43137"/>
                    </a:srgbClr>
                  </a:outerShdw>
                </a:effectLst>
              </a:rPr>
              <a:t>3A Proclamations Against Israel: The Reasons for Judgment, 3:1--6:14</a:t>
            </a:r>
          </a:p>
          <a:p>
            <a:pPr>
              <a:buFont typeface="Wingdings" pitchFamily="2" charset="2"/>
              <a:buNone/>
            </a:pPr>
            <a:r>
              <a:rPr lang="en-US" dirty="0">
                <a:solidFill>
                  <a:schemeClr val="bg2"/>
                </a:solidFill>
                <a:effectLst>
                  <a:outerShdw blurRad="38100" dist="38100" dir="2700000" algn="tl">
                    <a:srgbClr val="000000">
                      <a:alpha val="43137"/>
                    </a:srgbClr>
                  </a:outerShdw>
                </a:effectLst>
              </a:rPr>
              <a:t> 1B Hear this Word, People of Israel, 3:1-12</a:t>
            </a:r>
          </a:p>
          <a:p>
            <a:pPr>
              <a:buFont typeface="Wingdings" pitchFamily="2" charset="2"/>
              <a:buNone/>
            </a:pPr>
            <a:r>
              <a:rPr lang="en-US" dirty="0">
                <a:solidFill>
                  <a:schemeClr val="bg2"/>
                </a:solidFill>
                <a:effectLst>
                  <a:outerShdw blurRad="38100" dist="38100" dir="2700000" algn="tl">
                    <a:srgbClr val="000000">
                      <a:alpha val="43137"/>
                    </a:srgbClr>
                  </a:outerShdw>
                </a:effectLst>
              </a:rPr>
              <a:t> 2B Hear this Word, </a:t>
            </a:r>
          </a:p>
          <a:p>
            <a:pPr>
              <a:buFont typeface="Wingdings" pitchFamily="2" charset="2"/>
              <a:buNone/>
            </a:pPr>
            <a:r>
              <a:rPr lang="en-US" dirty="0">
                <a:solidFill>
                  <a:schemeClr val="bg2"/>
                </a:solidFill>
                <a:effectLst>
                  <a:outerShdw blurRad="38100" dist="38100" dir="2700000" algn="tl">
                    <a:srgbClr val="000000">
                      <a:alpha val="43137"/>
                    </a:srgbClr>
                  </a:outerShdw>
                </a:effectLst>
              </a:rPr>
              <a:t> 3B Hear this Word,</a:t>
            </a:r>
          </a:p>
          <a:p>
            <a:pPr>
              <a:buFont typeface="Wingdings" pitchFamily="2" charset="2"/>
              <a:buNone/>
            </a:pPr>
            <a:r>
              <a:rPr lang="en-US" dirty="0">
                <a:solidFill>
                  <a:schemeClr val="bg2"/>
                </a:solidFill>
                <a:effectLst>
                  <a:outerShdw blurRad="38100" dist="38100" dir="2700000" algn="tl">
                    <a:srgbClr val="000000">
                      <a:alpha val="43137"/>
                    </a:srgbClr>
                  </a:outerShdw>
                </a:effectLst>
              </a:rPr>
              <a:t> 4B Woe to Israel</a:t>
            </a:r>
          </a:p>
          <a:p>
            <a:pPr>
              <a:buFont typeface="Wingdings" pitchFamily="2" charset="2"/>
              <a:buNone/>
            </a:pPr>
            <a:r>
              <a:rPr lang="en-US" dirty="0">
                <a:solidFill>
                  <a:schemeClr val="bg2"/>
                </a:solidFill>
                <a:effectLst>
                  <a:outerShdw blurRad="38100" dist="38100" dir="2700000" algn="tl">
                    <a:srgbClr val="000000">
                      <a:alpha val="43137"/>
                    </a:srgbClr>
                  </a:outerShdw>
                </a:effectLst>
              </a:rPr>
              <a:t> 5B Woe to Israel</a:t>
            </a:r>
          </a:p>
        </p:txBody>
      </p:sp>
      <p:sp>
        <p:nvSpPr>
          <p:cNvPr id="38916" name="Rectangle 4"/>
          <p:cNvSpPr>
            <a:spLocks noChangeArrowheads="1"/>
          </p:cNvSpPr>
          <p:nvPr/>
        </p:nvSpPr>
        <p:spPr bwMode="auto">
          <a:xfrm>
            <a:off x="1143000" y="2667000"/>
            <a:ext cx="914400" cy="29718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916"/>
                                        </p:tgtEl>
                                        <p:attrNameLst>
                                          <p:attrName>style.visibility</p:attrName>
                                        </p:attrNameLst>
                                      </p:cBhvr>
                                      <p:to>
                                        <p:strVal val="visible"/>
                                      </p:to>
                                    </p:set>
                                    <p:animEffect transition="in" filter="wipe(down)">
                                      <p:cBhvr>
                                        <p:cTn id="31"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effectLst/>
        </p:spPr>
        <p:txBody>
          <a:bodyPr/>
          <a:lstStyle/>
          <a:p>
            <a:r>
              <a:rPr lang="en-US" sz="4000">
                <a:solidFill>
                  <a:schemeClr val="bg2"/>
                </a:solidFill>
                <a:effectLst>
                  <a:outerShdw blurRad="38100" dist="38100" dir="2700000" algn="tl">
                    <a:srgbClr val="000000">
                      <a:alpha val="43137"/>
                    </a:srgbClr>
                  </a:outerShdw>
                </a:effectLst>
              </a:rPr>
              <a:t>The middle part of the book (a sample sermon)</a:t>
            </a:r>
          </a:p>
        </p:txBody>
      </p:sp>
      <p:sp>
        <p:nvSpPr>
          <p:cNvPr id="39939" name="Rectangle 3"/>
          <p:cNvSpPr>
            <a:spLocks noGrp="1" noChangeArrowheads="1"/>
          </p:cNvSpPr>
          <p:nvPr>
            <p:ph type="body" idx="1"/>
          </p:nvPr>
        </p:nvSpPr>
        <p:spPr>
          <a:effectLst/>
        </p:spPr>
        <p:txBody>
          <a:bodyPr/>
          <a:lstStyle/>
          <a:p>
            <a:pPr>
              <a:lnSpc>
                <a:spcPct val="90000"/>
              </a:lnSpc>
              <a:buFont typeface="Wingdings" pitchFamily="2" charset="2"/>
              <a:buNone/>
            </a:pPr>
            <a:r>
              <a:rPr lang="en-US" dirty="0">
                <a:solidFill>
                  <a:schemeClr val="bg2"/>
                </a:solidFill>
                <a:effectLst>
                  <a:outerShdw blurRad="38100" dist="38100" dir="2700000" algn="tl">
                    <a:srgbClr val="000000">
                      <a:alpha val="43137"/>
                    </a:srgbClr>
                  </a:outerShdw>
                </a:effectLst>
              </a:rPr>
              <a:t>3A Proclamations Against Israel: The Reasons for Judgment, 3:1--6:14</a:t>
            </a:r>
          </a:p>
          <a:p>
            <a:pPr>
              <a:lnSpc>
                <a:spcPct val="90000"/>
              </a:lnSpc>
              <a:buFont typeface="Wingdings" pitchFamily="2" charset="2"/>
              <a:buNone/>
            </a:pPr>
            <a:r>
              <a:rPr lang="en-US" dirty="0">
                <a:solidFill>
                  <a:schemeClr val="bg2"/>
                </a:solidFill>
                <a:effectLst>
                  <a:outerShdw blurRad="38100" dist="38100" dir="2700000" algn="tl">
                    <a:srgbClr val="000000">
                      <a:alpha val="43137"/>
                    </a:srgbClr>
                  </a:outerShdw>
                </a:effectLst>
              </a:rPr>
              <a:t> 1B Hear this Word, People of Israel, 3:1-12</a:t>
            </a:r>
          </a:p>
          <a:p>
            <a:pPr>
              <a:lnSpc>
                <a:spcPct val="90000"/>
              </a:lnSpc>
              <a:buFont typeface="Wingdings" pitchFamily="2" charset="2"/>
              <a:buNone/>
            </a:pPr>
            <a:r>
              <a:rPr lang="en-US" dirty="0">
                <a:solidFill>
                  <a:schemeClr val="bg2"/>
                </a:solidFill>
                <a:effectLst>
                  <a:outerShdw blurRad="38100" dist="38100" dir="2700000" algn="tl">
                    <a:srgbClr val="000000">
                      <a:alpha val="43137"/>
                    </a:srgbClr>
                  </a:outerShdw>
                </a:effectLst>
              </a:rPr>
              <a:t> Amos 3:1-2 Hear this word the L</a:t>
            </a:r>
            <a:r>
              <a:rPr lang="en-US" sz="2400" dirty="0">
                <a:solidFill>
                  <a:schemeClr val="bg2"/>
                </a:solidFill>
                <a:effectLst>
                  <a:outerShdw blurRad="38100" dist="38100" dir="2700000" algn="tl">
                    <a:srgbClr val="000000">
                      <a:alpha val="43137"/>
                    </a:srgbClr>
                  </a:outerShdw>
                </a:effectLst>
              </a:rPr>
              <a:t>ORD</a:t>
            </a:r>
            <a:r>
              <a:rPr lang="en-US" dirty="0">
                <a:solidFill>
                  <a:schemeClr val="bg2"/>
                </a:solidFill>
                <a:effectLst>
                  <a:outerShdw blurRad="38100" dist="38100" dir="2700000" algn="tl">
                    <a:srgbClr val="000000">
                      <a:alpha val="43137"/>
                    </a:srgbClr>
                  </a:outerShdw>
                </a:effectLst>
              </a:rPr>
              <a:t> has spoken against you, O people of Israel -- against the whole family I brought up out of Egypt: </a:t>
            </a:r>
          </a:p>
          <a:p>
            <a:pPr>
              <a:lnSpc>
                <a:spcPct val="90000"/>
              </a:lnSpc>
              <a:buFont typeface="Wingdings" pitchFamily="2" charset="2"/>
              <a:buNone/>
            </a:pPr>
            <a:r>
              <a:rPr lang="en-US" dirty="0">
                <a:solidFill>
                  <a:schemeClr val="bg2"/>
                </a:solidFill>
                <a:effectLst>
                  <a:outerShdw blurRad="38100" dist="38100" dir="2700000" algn="tl">
                    <a:srgbClr val="000000">
                      <a:alpha val="43137"/>
                    </a:srgbClr>
                  </a:outerShdw>
                </a:effectLst>
              </a:rPr>
              <a:t> 2 "You only have I chosen of all the families of the earth; </a:t>
            </a:r>
          </a:p>
          <a:p>
            <a:pPr>
              <a:lnSpc>
                <a:spcPct val="90000"/>
              </a:lnSpc>
              <a:buFont typeface="Wingdings" pitchFamily="2" charset="2"/>
              <a:buNone/>
            </a:pPr>
            <a:r>
              <a:rPr lang="en-US" dirty="0">
                <a:solidFill>
                  <a:schemeClr val="bg2"/>
                </a:solidFill>
                <a:effectLst>
                  <a:outerShdw blurRad="38100" dist="38100" dir="2700000" algn="tl">
                    <a:srgbClr val="000000">
                      <a:alpha val="43137"/>
                    </a:srgbClr>
                  </a:outerShdw>
                </a:effectLst>
              </a:rPr>
              <a:t>therefore I will punish you for all your sins." </a:t>
            </a:r>
          </a:p>
        </p:txBody>
      </p:sp>
      <p:sp>
        <p:nvSpPr>
          <p:cNvPr id="39940" name="Text Box 4"/>
          <p:cNvSpPr txBox="1">
            <a:spLocks noChangeArrowheads="1"/>
          </p:cNvSpPr>
          <p:nvPr/>
        </p:nvSpPr>
        <p:spPr bwMode="auto">
          <a:xfrm>
            <a:off x="2514600" y="5408613"/>
            <a:ext cx="6324600" cy="1373187"/>
          </a:xfrm>
          <a:prstGeom prst="rect">
            <a:avLst/>
          </a:prstGeom>
          <a:noFill/>
          <a:ln w="9525">
            <a:noFill/>
            <a:miter lim="800000"/>
            <a:headEnd/>
            <a:tailEnd/>
          </a:ln>
          <a:effectLst/>
        </p:spPr>
        <p:txBody>
          <a:bodyPr>
            <a:spAutoFit/>
          </a:bodyPr>
          <a:lstStyle/>
          <a:p>
            <a:pPr eaLnBrk="0" hangingPunct="0">
              <a:spcBef>
                <a:spcPct val="50000"/>
              </a:spcBef>
            </a:pPr>
            <a:r>
              <a:rPr lang="en-US" sz="2800" dirty="0">
                <a:solidFill>
                  <a:schemeClr val="bg2"/>
                </a:solidFill>
                <a:effectLst>
                  <a:outerShdw blurRad="38100" dist="38100" dir="2700000" algn="tl">
                    <a:srgbClr val="000000">
                      <a:alpha val="43137"/>
                    </a:srgbClr>
                  </a:outerShdw>
                </a:effectLst>
                <a:latin typeface="Garamond" pitchFamily="18" charset="0"/>
              </a:rPr>
              <a:t>Cool, so we get away with more stuff, right? Since WE are your favorite children, you’ll just overlook our sin!!!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9940"/>
                                        </p:tgtEl>
                                      </p:cBhvr>
                                    </p:animEffect>
                                    <p:set>
                                      <p:cBhvr>
                                        <p:cTn id="19" dur="1" fill="hold">
                                          <p:stCondLst>
                                            <p:cond delay="499"/>
                                          </p:stCondLst>
                                        </p:cTn>
                                        <p:tgtEl>
                                          <p:spTgt spid="39940"/>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p:bldP spid="3994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sz="4000" dirty="0">
                <a:solidFill>
                  <a:schemeClr val="bg2"/>
                </a:solidFill>
                <a:effectLst>
                  <a:outerShdw blurRad="38100" dist="38100" dir="2700000" algn="tl">
                    <a:srgbClr val="000000">
                      <a:alpha val="43137"/>
                    </a:srgbClr>
                  </a:outerShdw>
                </a:effectLst>
              </a:rPr>
              <a:t>The last part of the book: </a:t>
            </a:r>
            <a:br>
              <a:rPr lang="en-US" sz="4000" dirty="0">
                <a:solidFill>
                  <a:schemeClr val="bg2"/>
                </a:solidFill>
                <a:effectLst>
                  <a:outerShdw blurRad="38100" dist="38100" dir="2700000" algn="tl">
                    <a:srgbClr val="000000">
                      <a:alpha val="43137"/>
                    </a:srgbClr>
                  </a:outerShdw>
                </a:effectLst>
              </a:rPr>
            </a:br>
            <a:r>
              <a:rPr lang="en-US" sz="4000" dirty="0">
                <a:solidFill>
                  <a:schemeClr val="bg2"/>
                </a:solidFill>
                <a:effectLst>
                  <a:outerShdw blurRad="38100" dist="38100" dir="2700000" algn="tl">
                    <a:srgbClr val="000000">
                      <a:alpha val="43137"/>
                    </a:srgbClr>
                  </a:outerShdw>
                </a:effectLst>
              </a:rPr>
              <a:t>Picturing Judgment</a:t>
            </a:r>
          </a:p>
        </p:txBody>
      </p:sp>
      <p:sp>
        <p:nvSpPr>
          <p:cNvPr id="40963" name="Rectangle 3"/>
          <p:cNvSpPr>
            <a:spLocks noGrp="1" noChangeArrowheads="1"/>
          </p:cNvSpPr>
          <p:nvPr>
            <p:ph type="body" sz="half" idx="1"/>
          </p:nvPr>
        </p:nvSpPr>
        <p:spPr>
          <a:xfrm>
            <a:off x="457200" y="1600200"/>
            <a:ext cx="8229600" cy="3124200"/>
          </a:xfrm>
        </p:spPr>
        <p:txBody>
          <a:bodyPr/>
          <a:lstStyle/>
          <a:p>
            <a:pPr>
              <a:buFont typeface="Wingdings" pitchFamily="2" charset="2"/>
              <a:buNone/>
            </a:pPr>
            <a:r>
              <a:rPr lang="en-US" sz="2800" dirty="0">
                <a:solidFill>
                  <a:schemeClr val="bg2"/>
                </a:solidFill>
                <a:effectLst>
                  <a:outerShdw blurRad="38100" dist="38100" dir="2700000" algn="tl">
                    <a:srgbClr val="000000">
                      <a:alpha val="43137"/>
                    </a:srgbClr>
                  </a:outerShdw>
                </a:effectLst>
              </a:rPr>
              <a:t>4A The Visualization of Judgment: Picturing the theme, 7:1--9:15</a:t>
            </a:r>
          </a:p>
          <a:p>
            <a:pPr>
              <a:buFont typeface="Wingdings" pitchFamily="2" charset="2"/>
              <a:buNone/>
            </a:pPr>
            <a:r>
              <a:rPr lang="en-US" sz="2800" dirty="0">
                <a:solidFill>
                  <a:schemeClr val="bg2"/>
                </a:solidFill>
                <a:effectLst>
                  <a:outerShdw blurRad="38100" dist="38100" dir="2700000" algn="tl">
                    <a:srgbClr val="000000">
                      <a:alpha val="43137"/>
                    </a:srgbClr>
                  </a:outerShdw>
                </a:effectLst>
              </a:rPr>
              <a:t> 3B Judgment &amp; Blessing Determined, 9:1-15</a:t>
            </a:r>
          </a:p>
          <a:p>
            <a:pPr>
              <a:buFont typeface="Wingdings" pitchFamily="2" charset="2"/>
              <a:buNone/>
            </a:pPr>
            <a:r>
              <a:rPr lang="en-US" sz="2800" dirty="0">
                <a:solidFill>
                  <a:schemeClr val="bg2"/>
                </a:solidFill>
                <a:effectLst>
                  <a:outerShdw blurRad="38100" dist="38100" dir="2700000" algn="tl">
                    <a:srgbClr val="000000">
                      <a:alpha val="43137"/>
                    </a:srgbClr>
                  </a:outerShdw>
                </a:effectLst>
              </a:rPr>
              <a:t> Amos 9:11-12 </a:t>
            </a:r>
            <a:r>
              <a:rPr lang="en-US" sz="2800" dirty="0" smtClean="0">
                <a:solidFill>
                  <a:schemeClr val="bg2"/>
                </a:solidFill>
                <a:effectLst>
                  <a:outerShdw blurRad="38100" dist="38100" dir="2700000" algn="tl">
                    <a:srgbClr val="000000">
                      <a:alpha val="43137"/>
                    </a:srgbClr>
                  </a:outerShdw>
                </a:effectLst>
              </a:rPr>
              <a:t>“</a:t>
            </a:r>
            <a:r>
              <a:rPr lang="en-US" sz="2800" dirty="0" smtClean="0">
                <a:solidFill>
                  <a:srgbClr val="800000"/>
                </a:solidFill>
                <a:effectLst>
                  <a:outerShdw blurRad="38100" dist="38100" dir="2700000" algn="tl">
                    <a:srgbClr val="000000">
                      <a:alpha val="43137"/>
                    </a:srgbClr>
                  </a:outerShdw>
                </a:effectLst>
              </a:rPr>
              <a:t>In </a:t>
            </a:r>
            <a:r>
              <a:rPr lang="en-US" sz="2800" dirty="0">
                <a:solidFill>
                  <a:srgbClr val="800000"/>
                </a:solidFill>
                <a:effectLst>
                  <a:outerShdw blurRad="38100" dist="38100" dir="2700000" algn="tl">
                    <a:srgbClr val="000000">
                      <a:alpha val="43137"/>
                    </a:srgbClr>
                  </a:outerShdw>
                </a:effectLst>
              </a:rPr>
              <a:t>that day </a:t>
            </a:r>
            <a:r>
              <a:rPr lang="en-US" sz="2800" dirty="0">
                <a:solidFill>
                  <a:schemeClr val="bg2"/>
                </a:solidFill>
                <a:effectLst>
                  <a:outerShdw blurRad="38100" dist="38100" dir="2700000" algn="tl">
                    <a:srgbClr val="000000">
                      <a:alpha val="43137"/>
                    </a:srgbClr>
                  </a:outerShdw>
                </a:effectLst>
              </a:rPr>
              <a:t>I will restore </a:t>
            </a:r>
            <a:r>
              <a:rPr lang="en-US" sz="2800" dirty="0" smtClean="0">
                <a:solidFill>
                  <a:schemeClr val="bg2"/>
                </a:solidFill>
                <a:effectLst>
                  <a:outerShdw blurRad="38100" dist="38100" dir="2700000" algn="tl">
                    <a:srgbClr val="000000">
                      <a:alpha val="43137"/>
                    </a:srgbClr>
                  </a:outerShdw>
                </a:effectLst>
              </a:rPr>
              <a:t>David’s </a:t>
            </a:r>
            <a:r>
              <a:rPr lang="en-US" sz="2800" dirty="0">
                <a:solidFill>
                  <a:srgbClr val="800000"/>
                </a:solidFill>
                <a:effectLst>
                  <a:outerShdw blurRad="38100" dist="38100" dir="2700000" algn="tl">
                    <a:srgbClr val="000000">
                      <a:alpha val="43137"/>
                    </a:srgbClr>
                  </a:outerShdw>
                </a:effectLst>
              </a:rPr>
              <a:t>fallen tent</a:t>
            </a:r>
            <a:r>
              <a:rPr lang="en-US" sz="2800" dirty="0">
                <a:solidFill>
                  <a:schemeClr val="bg2"/>
                </a:solidFill>
                <a:effectLst>
                  <a:outerShdw blurRad="38100" dist="38100" dir="2700000" algn="tl">
                    <a:srgbClr val="000000">
                      <a:alpha val="43137"/>
                    </a:srgbClr>
                  </a:outerShdw>
                </a:effectLst>
              </a:rPr>
              <a:t>. I will repair its broken places, restore its ruins, and build it as it used to be, </a:t>
            </a:r>
          </a:p>
        </p:txBody>
      </p:sp>
      <p:graphicFrame>
        <p:nvGraphicFramePr>
          <p:cNvPr id="40964" name="Object 4"/>
          <p:cNvGraphicFramePr>
            <a:graphicFrameLocks noGrp="1" noChangeAspect="1"/>
          </p:cNvGraphicFramePr>
          <p:nvPr>
            <p:ph sz="half" idx="2"/>
          </p:nvPr>
        </p:nvGraphicFramePr>
        <p:xfrm>
          <a:off x="3124200" y="4419600"/>
          <a:ext cx="3486150" cy="2000250"/>
        </p:xfrm>
        <a:graphic>
          <a:graphicData uri="http://schemas.openxmlformats.org/presentationml/2006/ole">
            <mc:AlternateContent xmlns:mc="http://schemas.openxmlformats.org/markup-compatibility/2006">
              <mc:Choice xmlns:v="urn:schemas-microsoft-com:vml" Requires="v">
                <p:oleObj spid="_x0000_s40980" name="Drawing" r:id="rId5" imgW="3486240" imgH="2000160" progId="Presentations.Drawing.14">
                  <p:embed/>
                </p:oleObj>
              </mc:Choice>
              <mc:Fallback>
                <p:oleObj name="Drawing" r:id="rId5" imgW="3486240" imgH="2000160" progId="Presentations.Drawing.1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419600"/>
                        <a:ext cx="34861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64"/>
                                        </p:tgtEl>
                                      </p:cBhvr>
                                      <p:by x="100000" y="25000"/>
                                    </p:animScale>
                                  </p:childTnLst>
                                </p:cTn>
                              </p:par>
                              <p:par>
                                <p:cTn id="7" presetID="42" presetClass="path" presetSubtype="0" fill="hold" nodeType="withEffect">
                                  <p:stCondLst>
                                    <p:cond delay="0"/>
                                  </p:stCondLst>
                                  <p:childTnLst>
                                    <p:animMotion origin="layout" path="M -1.66667E-6 -2.22222E-6 L 0.00104 0.10972 " pathEditMode="relative" rAng="0" ptsTypes="AA">
                                      <p:cBhvr>
                                        <p:cTn id="8" dur="2000" fill="hold"/>
                                        <p:tgtEl>
                                          <p:spTgt spid="40964"/>
                                        </p:tgtEl>
                                        <p:attrNameLst>
                                          <p:attrName>ppt_x</p:attrName>
                                          <p:attrName>ppt_y</p:attrName>
                                        </p:attrNameLst>
                                      </p:cBhvr>
                                      <p:rCtr x="100" y="5500"/>
                                    </p:animMotion>
                                  </p:childTnLst>
                                  <p:subTnLst>
                                    <p:audio>
                                      <p:cMediaNode>
                                        <p:cTn display="0" masterRel="sameClick">
                                          <p:stCondLst>
                                            <p:cond evt="begin" delay="0">
                                              <p:tn val="7"/>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228600"/>
            <a:ext cx="8915400" cy="6172200"/>
          </a:xfrm>
        </p:spPr>
        <p:txBody>
          <a:bodyPr/>
          <a:lstStyle/>
          <a:p>
            <a:pPr>
              <a:buClr>
                <a:srgbClr val="800000"/>
              </a:buClr>
            </a:pPr>
            <a:r>
              <a:rPr lang="en-US" dirty="0">
                <a:solidFill>
                  <a:schemeClr val="bg2"/>
                </a:solidFill>
                <a:effectLst>
                  <a:outerShdw blurRad="38100" dist="38100" dir="2700000" algn="tl">
                    <a:srgbClr val="000000">
                      <a:alpha val="43137"/>
                    </a:srgbClr>
                  </a:outerShdw>
                </a:effectLst>
              </a:rPr>
              <a:t>When David came to rule in Jerusalem and enjoyed his palace he looked at God’s house (a mobile home). “I’ll build you a permanent </a:t>
            </a:r>
            <a:r>
              <a:rPr lang="en-US" dirty="0">
                <a:solidFill>
                  <a:srgbClr val="800000"/>
                </a:solidFill>
                <a:effectLst>
                  <a:outerShdw blurRad="38100" dist="38100" dir="2700000" algn="tl">
                    <a:srgbClr val="000000">
                      <a:alpha val="43137"/>
                    </a:srgbClr>
                  </a:outerShdw>
                </a:effectLst>
              </a:rPr>
              <a:t>house</a:t>
            </a:r>
            <a:r>
              <a:rPr lang="en-US" dirty="0">
                <a:solidFill>
                  <a:schemeClr val="bg2"/>
                </a:solidFill>
                <a:effectLst>
                  <a:outerShdw blurRad="38100" dist="38100" dir="2700000" algn="tl">
                    <a:srgbClr val="000000">
                      <a:alpha val="43137"/>
                    </a:srgbClr>
                  </a:outerShdw>
                </a:effectLst>
              </a:rPr>
              <a:t>, God!”</a:t>
            </a:r>
          </a:p>
          <a:p>
            <a:pPr>
              <a:buClr>
                <a:srgbClr val="800000"/>
              </a:buClr>
            </a:pPr>
            <a:r>
              <a:rPr lang="en-US" dirty="0">
                <a:solidFill>
                  <a:schemeClr val="bg2"/>
                </a:solidFill>
                <a:effectLst>
                  <a:outerShdw blurRad="38100" dist="38100" dir="2700000" algn="tl">
                    <a:srgbClr val="000000">
                      <a:alpha val="43137"/>
                    </a:srgbClr>
                  </a:outerShdw>
                </a:effectLst>
              </a:rPr>
              <a:t>2 Samuel 7:11-12  ‘The L</a:t>
            </a:r>
            <a:r>
              <a:rPr lang="en-US" sz="2400" dirty="0">
                <a:solidFill>
                  <a:schemeClr val="bg2"/>
                </a:solidFill>
                <a:effectLst>
                  <a:outerShdw blurRad="38100" dist="38100" dir="2700000" algn="tl">
                    <a:srgbClr val="000000">
                      <a:alpha val="43137"/>
                    </a:srgbClr>
                  </a:outerShdw>
                </a:effectLst>
              </a:rPr>
              <a:t>ORD</a:t>
            </a:r>
            <a:r>
              <a:rPr lang="en-US" dirty="0">
                <a:solidFill>
                  <a:schemeClr val="bg2"/>
                </a:solidFill>
                <a:effectLst>
                  <a:outerShdw blurRad="38100" dist="38100" dir="2700000" algn="tl">
                    <a:srgbClr val="000000">
                      <a:alpha val="43137"/>
                    </a:srgbClr>
                  </a:outerShdw>
                </a:effectLst>
              </a:rPr>
              <a:t> declares to you that the L</a:t>
            </a:r>
            <a:r>
              <a:rPr lang="en-US" sz="2400" dirty="0">
                <a:solidFill>
                  <a:schemeClr val="bg2"/>
                </a:solidFill>
                <a:effectLst>
                  <a:outerShdw blurRad="38100" dist="38100" dir="2700000" algn="tl">
                    <a:srgbClr val="000000">
                      <a:alpha val="43137"/>
                    </a:srgbClr>
                  </a:outerShdw>
                </a:effectLst>
              </a:rPr>
              <a:t>ORD</a:t>
            </a:r>
            <a:r>
              <a:rPr lang="en-US" dirty="0">
                <a:solidFill>
                  <a:schemeClr val="bg2"/>
                </a:solidFill>
                <a:effectLst>
                  <a:outerShdw blurRad="38100" dist="38100" dir="2700000" algn="tl">
                    <a:srgbClr val="000000">
                      <a:alpha val="43137"/>
                    </a:srgbClr>
                  </a:outerShdw>
                </a:effectLst>
              </a:rPr>
              <a:t> himself will establish a </a:t>
            </a:r>
            <a:r>
              <a:rPr lang="en-US" dirty="0">
                <a:solidFill>
                  <a:srgbClr val="800000"/>
                </a:solidFill>
                <a:effectLst>
                  <a:outerShdw blurRad="38100" dist="38100" dir="2700000" algn="tl">
                    <a:srgbClr val="000000">
                      <a:alpha val="43137"/>
                    </a:srgbClr>
                  </a:outerShdw>
                </a:effectLst>
              </a:rPr>
              <a:t>house</a:t>
            </a:r>
            <a:r>
              <a:rPr lang="en-US" dirty="0">
                <a:solidFill>
                  <a:schemeClr val="bg2"/>
                </a:solidFill>
                <a:effectLst>
                  <a:outerShdw blurRad="38100" dist="38100" dir="2700000" algn="tl">
                    <a:srgbClr val="000000">
                      <a:alpha val="43137"/>
                    </a:srgbClr>
                  </a:outerShdw>
                </a:effectLst>
              </a:rPr>
              <a:t> for you: </a:t>
            </a:r>
          </a:p>
          <a:p>
            <a:pPr>
              <a:buClr>
                <a:srgbClr val="800000"/>
              </a:buClr>
            </a:pPr>
            <a:r>
              <a:rPr lang="en-US" dirty="0">
                <a:solidFill>
                  <a:schemeClr val="bg2"/>
                </a:solidFill>
                <a:effectLst>
                  <a:outerShdw blurRad="38100" dist="38100" dir="2700000" algn="tl">
                    <a:srgbClr val="000000">
                      <a:alpha val="43137"/>
                    </a:srgbClr>
                  </a:outerShdw>
                </a:effectLst>
              </a:rPr>
              <a:t>12 When your days are over and you rest with your fathers, I will raise up your offspring to succeed you, who will come from your own body, and I will establish his kingdom. </a:t>
            </a:r>
          </a:p>
          <a:p>
            <a:pPr>
              <a:buClr>
                <a:srgbClr val="800000"/>
              </a:buClr>
            </a:pPr>
            <a:r>
              <a:rPr lang="en-US" dirty="0">
                <a:solidFill>
                  <a:schemeClr val="bg2"/>
                </a:solidFill>
                <a:effectLst>
                  <a:outerShdw blurRad="38100" dist="38100" dir="2700000" algn="tl">
                    <a:srgbClr val="000000">
                      <a:alpha val="43137"/>
                    </a:srgbClr>
                  </a:outerShdw>
                </a:effectLst>
              </a:rPr>
              <a:t>House = dynasty, i.e., a succession of a son and a grandson and a great grandson on the throne.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body" sz="half" idx="1"/>
          </p:nvPr>
        </p:nvSpPr>
        <p:spPr>
          <a:xfrm>
            <a:off x="457200" y="152400"/>
            <a:ext cx="8229600" cy="2895600"/>
          </a:xfrm>
        </p:spPr>
        <p:txBody>
          <a:bodyPr/>
          <a:lstStyle/>
          <a:p>
            <a:pPr>
              <a:buFont typeface="Wingdings" pitchFamily="2" charset="2"/>
              <a:buNone/>
            </a:pPr>
            <a:r>
              <a:rPr lang="en-US" sz="2800" dirty="0">
                <a:solidFill>
                  <a:schemeClr val="bg2"/>
                </a:solidFill>
                <a:effectLst>
                  <a:outerShdw blurRad="38100" dist="38100" dir="2700000" algn="tl">
                    <a:srgbClr val="000000">
                      <a:alpha val="43137"/>
                    </a:srgbClr>
                  </a:outerShdw>
                </a:effectLst>
              </a:rPr>
              <a:t>Amos 9:11-12 </a:t>
            </a:r>
            <a:r>
              <a:rPr lang="en-US" sz="2800" dirty="0" smtClean="0">
                <a:solidFill>
                  <a:schemeClr val="bg2"/>
                </a:solidFill>
                <a:effectLst>
                  <a:outerShdw blurRad="38100" dist="38100" dir="2700000" algn="tl">
                    <a:srgbClr val="000000">
                      <a:alpha val="43137"/>
                    </a:srgbClr>
                  </a:outerShdw>
                </a:effectLst>
              </a:rPr>
              <a:t>“In </a:t>
            </a:r>
            <a:r>
              <a:rPr lang="en-US" sz="2800" dirty="0">
                <a:solidFill>
                  <a:schemeClr val="bg2"/>
                </a:solidFill>
                <a:effectLst>
                  <a:outerShdw blurRad="38100" dist="38100" dir="2700000" algn="tl">
                    <a:srgbClr val="000000">
                      <a:alpha val="43137"/>
                    </a:srgbClr>
                  </a:outerShdw>
                </a:effectLst>
              </a:rPr>
              <a:t>that day I will restore </a:t>
            </a:r>
            <a:r>
              <a:rPr lang="en-US" sz="2800" dirty="0" smtClean="0">
                <a:solidFill>
                  <a:schemeClr val="bg2"/>
                </a:solidFill>
                <a:effectLst>
                  <a:outerShdw blurRad="38100" dist="38100" dir="2700000" algn="tl">
                    <a:srgbClr val="000000">
                      <a:alpha val="43137"/>
                    </a:srgbClr>
                  </a:outerShdw>
                </a:effectLst>
              </a:rPr>
              <a:t>David’s </a:t>
            </a:r>
            <a:r>
              <a:rPr lang="en-US" sz="2800" dirty="0">
                <a:solidFill>
                  <a:schemeClr val="bg2"/>
                </a:solidFill>
                <a:effectLst>
                  <a:outerShdw blurRad="38100" dist="38100" dir="2700000" algn="tl">
                    <a:srgbClr val="000000">
                      <a:alpha val="43137"/>
                    </a:srgbClr>
                  </a:outerShdw>
                </a:effectLst>
              </a:rPr>
              <a:t>fallen tent. I will repair its broken places, restore its ruins, and build it as it used to be, </a:t>
            </a:r>
          </a:p>
        </p:txBody>
      </p:sp>
      <p:graphicFrame>
        <p:nvGraphicFramePr>
          <p:cNvPr id="43011" name="Object 3"/>
          <p:cNvGraphicFramePr>
            <a:graphicFrameLocks noGrp="1" noChangeAspect="1"/>
          </p:cNvGraphicFramePr>
          <p:nvPr>
            <p:ph sz="quarter" idx="2"/>
          </p:nvPr>
        </p:nvGraphicFramePr>
        <p:xfrm>
          <a:off x="-152400" y="3859213"/>
          <a:ext cx="3181350" cy="1825625"/>
        </p:xfrm>
        <a:graphic>
          <a:graphicData uri="http://schemas.openxmlformats.org/presentationml/2006/ole">
            <mc:AlternateContent xmlns:mc="http://schemas.openxmlformats.org/markup-compatibility/2006">
              <mc:Choice xmlns:v="urn:schemas-microsoft-com:vml" Requires="v">
                <p:oleObj spid="_x0000_s43053" name="Drawing" r:id="rId4" imgW="3486240" imgH="2000160" progId="Presentations.Drawing.14">
                  <p:embed/>
                </p:oleObj>
              </mc:Choice>
              <mc:Fallback>
                <p:oleObj name="Drawing" r:id="rId4" imgW="3486240" imgH="2000160" progId="Presentations.Drawing.1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59213"/>
                        <a:ext cx="318135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Grp="1" noChangeAspect="1"/>
          </p:cNvGraphicFramePr>
          <p:nvPr>
            <p:ph sz="quarter" idx="3"/>
          </p:nvPr>
        </p:nvGraphicFramePr>
        <p:xfrm>
          <a:off x="3000375" y="3859213"/>
          <a:ext cx="3181350" cy="1825625"/>
        </p:xfrm>
        <a:graphic>
          <a:graphicData uri="http://schemas.openxmlformats.org/presentationml/2006/ole">
            <mc:AlternateContent xmlns:mc="http://schemas.openxmlformats.org/markup-compatibility/2006">
              <mc:Choice xmlns:v="urn:schemas-microsoft-com:vml" Requires="v">
                <p:oleObj spid="_x0000_s43054" name="Drawing" r:id="rId6" imgW="3486240" imgH="2000160" progId="Presentations.Drawing.14">
                  <p:embed/>
                </p:oleObj>
              </mc:Choice>
              <mc:Fallback>
                <p:oleObj name="Drawing" r:id="rId6" imgW="3486240" imgH="2000160" progId="Presentations.Drawing.1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5" y="3859213"/>
                        <a:ext cx="318135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5962650" y="3886200"/>
          <a:ext cx="3181350" cy="1825625"/>
        </p:xfrm>
        <a:graphic>
          <a:graphicData uri="http://schemas.openxmlformats.org/presentationml/2006/ole">
            <mc:AlternateContent xmlns:mc="http://schemas.openxmlformats.org/markup-compatibility/2006">
              <mc:Choice xmlns:v="urn:schemas-microsoft-com:vml" Requires="v">
                <p:oleObj spid="_x0000_s43055" name="Drawing" r:id="rId7" imgW="3486240" imgH="2000160" progId="Presentations.Drawing.14">
                  <p:embed/>
                </p:oleObj>
              </mc:Choice>
              <mc:Fallback>
                <p:oleObj name="Drawing" r:id="rId7" imgW="3486240" imgH="2000160" progId="Presentations.Drawing.1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3886200"/>
                        <a:ext cx="318135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6"/>
          <p:cNvSpPr txBox="1">
            <a:spLocks noChangeArrowheads="1"/>
          </p:cNvSpPr>
          <p:nvPr/>
        </p:nvSpPr>
        <p:spPr bwMode="auto">
          <a:xfrm>
            <a:off x="533400" y="5791200"/>
            <a:ext cx="1981200" cy="641350"/>
          </a:xfrm>
          <a:prstGeom prst="rect">
            <a:avLst/>
          </a:prstGeom>
          <a:noFill/>
          <a:ln w="9525">
            <a:noFill/>
            <a:miter lim="800000"/>
            <a:headEnd/>
            <a:tailEnd/>
          </a:ln>
          <a:effectLst/>
        </p:spPr>
        <p:txBody>
          <a:bodyPr>
            <a:spAutoFit/>
          </a:bodyPr>
          <a:lstStyle/>
          <a:p>
            <a:pPr eaLnBrk="0" hangingPunct="0">
              <a:spcBef>
                <a:spcPct val="50000"/>
              </a:spcBef>
            </a:pPr>
            <a:r>
              <a:rPr lang="en-US" sz="3600">
                <a:solidFill>
                  <a:schemeClr val="bg2"/>
                </a:solidFill>
                <a:effectLst>
                  <a:outerShdw blurRad="38100" dist="38100" dir="2700000" algn="tl">
                    <a:srgbClr val="000000">
                      <a:alpha val="43137"/>
                    </a:srgbClr>
                  </a:outerShdw>
                </a:effectLst>
                <a:latin typeface="Garamond" pitchFamily="18" charset="0"/>
              </a:rPr>
              <a:t>1000 BC</a:t>
            </a:r>
          </a:p>
        </p:txBody>
      </p:sp>
      <p:sp>
        <p:nvSpPr>
          <p:cNvPr id="43015" name="Text Box 7"/>
          <p:cNvSpPr txBox="1">
            <a:spLocks noChangeArrowheads="1"/>
          </p:cNvSpPr>
          <p:nvPr/>
        </p:nvSpPr>
        <p:spPr bwMode="auto">
          <a:xfrm>
            <a:off x="3619500" y="5791200"/>
            <a:ext cx="1981200" cy="641350"/>
          </a:xfrm>
          <a:prstGeom prst="rect">
            <a:avLst/>
          </a:prstGeom>
          <a:noFill/>
          <a:ln w="9525">
            <a:noFill/>
            <a:miter lim="800000"/>
            <a:headEnd/>
            <a:tailEnd/>
          </a:ln>
          <a:effectLst/>
        </p:spPr>
        <p:txBody>
          <a:bodyPr>
            <a:spAutoFit/>
          </a:bodyPr>
          <a:lstStyle/>
          <a:p>
            <a:pPr eaLnBrk="0" hangingPunct="0">
              <a:spcBef>
                <a:spcPct val="50000"/>
              </a:spcBef>
            </a:pPr>
            <a:r>
              <a:rPr lang="en-US" sz="3600">
                <a:solidFill>
                  <a:schemeClr val="bg2"/>
                </a:solidFill>
                <a:effectLst>
                  <a:outerShdw blurRad="38100" dist="38100" dir="2700000" algn="tl">
                    <a:srgbClr val="000000">
                      <a:alpha val="43137"/>
                    </a:srgbClr>
                  </a:outerShdw>
                </a:effectLst>
                <a:latin typeface="Garamond" pitchFamily="18" charset="0"/>
              </a:rPr>
              <a:t>586 BC</a:t>
            </a:r>
          </a:p>
        </p:txBody>
      </p:sp>
      <p:sp>
        <p:nvSpPr>
          <p:cNvPr id="43016" name="Text Box 8"/>
          <p:cNvSpPr txBox="1">
            <a:spLocks noChangeArrowheads="1"/>
          </p:cNvSpPr>
          <p:nvPr/>
        </p:nvSpPr>
        <p:spPr bwMode="auto">
          <a:xfrm>
            <a:off x="6705600" y="5791200"/>
            <a:ext cx="1981200" cy="641350"/>
          </a:xfrm>
          <a:prstGeom prst="rect">
            <a:avLst/>
          </a:prstGeom>
          <a:noFill/>
          <a:ln w="9525">
            <a:noFill/>
            <a:miter lim="800000"/>
            <a:headEnd/>
            <a:tailEnd/>
          </a:ln>
          <a:effectLst/>
        </p:spPr>
        <p:txBody>
          <a:bodyPr>
            <a:spAutoFit/>
          </a:bodyPr>
          <a:lstStyle/>
          <a:p>
            <a:pPr eaLnBrk="0" hangingPunct="0">
              <a:spcBef>
                <a:spcPct val="50000"/>
              </a:spcBef>
            </a:pPr>
            <a:r>
              <a:rPr lang="en-US" sz="3600">
                <a:solidFill>
                  <a:schemeClr val="bg2"/>
                </a:solidFill>
                <a:effectLst>
                  <a:outerShdw blurRad="38100" dist="38100" dir="2700000" algn="tl">
                    <a:srgbClr val="000000">
                      <a:alpha val="43137"/>
                    </a:srgbClr>
                  </a:outerShdw>
                </a:effectLst>
                <a:latin typeface="Garamond" pitchFamily="18" charset="0"/>
              </a:rPr>
              <a:t>??? AD</a:t>
            </a:r>
          </a:p>
        </p:txBody>
      </p:sp>
      <p:sp>
        <p:nvSpPr>
          <p:cNvPr id="43017" name="Text Box 9"/>
          <p:cNvSpPr txBox="1">
            <a:spLocks noChangeArrowheads="1"/>
          </p:cNvSpPr>
          <p:nvPr/>
        </p:nvSpPr>
        <p:spPr bwMode="auto">
          <a:xfrm>
            <a:off x="381000" y="2514600"/>
            <a:ext cx="2667000" cy="1311275"/>
          </a:xfrm>
          <a:prstGeom prst="rect">
            <a:avLst/>
          </a:prstGeom>
          <a:noFill/>
          <a:ln w="9525">
            <a:noFill/>
            <a:miter lim="800000"/>
            <a:headEnd/>
            <a:tailEnd/>
          </a:ln>
          <a:effectLst/>
        </p:spPr>
        <p:txBody>
          <a:bodyPr>
            <a:spAutoFit/>
          </a:bodyPr>
          <a:lstStyle/>
          <a:p>
            <a:pPr eaLnBrk="0" hangingPunct="0">
              <a:spcBef>
                <a:spcPct val="50000"/>
              </a:spcBef>
            </a:pPr>
            <a:r>
              <a:rPr lang="en-US" sz="4000" dirty="0">
                <a:solidFill>
                  <a:schemeClr val="bg2"/>
                </a:solidFill>
                <a:effectLst>
                  <a:outerShdw blurRad="38100" dist="38100" dir="2700000" algn="tl">
                    <a:srgbClr val="000000">
                      <a:alpha val="43137"/>
                    </a:srgbClr>
                  </a:outerShdw>
                </a:effectLst>
                <a:latin typeface="Tahoma" charset="0"/>
              </a:rPr>
              <a:t>David’s sons reign</a:t>
            </a:r>
          </a:p>
        </p:txBody>
      </p:sp>
      <p:sp>
        <p:nvSpPr>
          <p:cNvPr id="43018" name="Text Box 10"/>
          <p:cNvSpPr txBox="1">
            <a:spLocks noChangeArrowheads="1"/>
          </p:cNvSpPr>
          <p:nvPr/>
        </p:nvSpPr>
        <p:spPr bwMode="auto">
          <a:xfrm>
            <a:off x="3429000" y="2498725"/>
            <a:ext cx="2667000" cy="1311275"/>
          </a:xfrm>
          <a:prstGeom prst="rect">
            <a:avLst/>
          </a:prstGeom>
          <a:noFill/>
          <a:ln w="9525">
            <a:noFill/>
            <a:miter lim="800000"/>
            <a:headEnd/>
            <a:tailEnd/>
          </a:ln>
          <a:effectLst/>
        </p:spPr>
        <p:txBody>
          <a:bodyPr>
            <a:spAutoFit/>
          </a:bodyPr>
          <a:lstStyle/>
          <a:p>
            <a:pPr eaLnBrk="0" hangingPunct="0">
              <a:spcBef>
                <a:spcPct val="50000"/>
              </a:spcBef>
            </a:pPr>
            <a:r>
              <a:rPr lang="en-US" sz="4000">
                <a:solidFill>
                  <a:schemeClr val="bg2"/>
                </a:solidFill>
                <a:effectLst>
                  <a:outerShdw blurRad="38100" dist="38100" dir="2700000" algn="tl">
                    <a:srgbClr val="000000">
                      <a:alpha val="43137"/>
                    </a:srgbClr>
                  </a:outerShdw>
                </a:effectLst>
                <a:latin typeface="Tahoma" charset="0"/>
              </a:rPr>
              <a:t>NO     sons reign</a:t>
            </a:r>
          </a:p>
        </p:txBody>
      </p:sp>
      <p:sp>
        <p:nvSpPr>
          <p:cNvPr id="43019" name="Text Box 11"/>
          <p:cNvSpPr txBox="1">
            <a:spLocks noChangeArrowheads="1"/>
          </p:cNvSpPr>
          <p:nvPr/>
        </p:nvSpPr>
        <p:spPr bwMode="auto">
          <a:xfrm>
            <a:off x="6553200" y="1905000"/>
            <a:ext cx="2667000" cy="1920875"/>
          </a:xfrm>
          <a:prstGeom prst="rect">
            <a:avLst/>
          </a:prstGeom>
          <a:noFill/>
          <a:ln w="9525">
            <a:noFill/>
            <a:miter lim="800000"/>
            <a:headEnd/>
            <a:tailEnd/>
          </a:ln>
          <a:effectLst/>
        </p:spPr>
        <p:txBody>
          <a:bodyPr>
            <a:spAutoFit/>
          </a:bodyPr>
          <a:lstStyle/>
          <a:p>
            <a:pPr eaLnBrk="0" hangingPunct="0">
              <a:spcBef>
                <a:spcPct val="50000"/>
              </a:spcBef>
            </a:pPr>
            <a:r>
              <a:rPr lang="en-US" sz="4000" dirty="0">
                <a:solidFill>
                  <a:schemeClr val="bg2"/>
                </a:solidFill>
                <a:effectLst>
                  <a:outerShdw blurRad="38100" dist="38100" dir="2700000" algn="tl">
                    <a:srgbClr val="000000">
                      <a:alpha val="43137"/>
                    </a:srgbClr>
                  </a:outerShdw>
                </a:effectLst>
                <a:latin typeface="Tahoma" charset="0"/>
              </a:rPr>
              <a:t>THE Son of David reigns</a:t>
            </a:r>
          </a:p>
        </p:txBody>
      </p:sp>
      <p:sp>
        <p:nvSpPr>
          <p:cNvPr id="43020" name="WordArt 12"/>
          <p:cNvSpPr>
            <a:spLocks noChangeArrowheads="1" noChangeShapeType="1" noTextEdit="1"/>
          </p:cNvSpPr>
          <p:nvPr/>
        </p:nvSpPr>
        <p:spPr bwMode="auto">
          <a:xfrm>
            <a:off x="1219200" y="1600200"/>
            <a:ext cx="6553200" cy="4114800"/>
          </a:xfrm>
          <a:prstGeom prst="rect">
            <a:avLst/>
          </a:prstGeom>
        </p:spPr>
        <p:txBody>
          <a:bodyPr wrap="none" fromWordArt="1">
            <a:prstTxWarp prst="textCascadeUp">
              <a:avLst>
                <a:gd name="adj" fmla="val 96144"/>
              </a:avLst>
            </a:prstTxWarp>
            <a:scene3d>
              <a:camera prst="perspectiveContrastingRightFacing"/>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800000"/>
                </a:solidFill>
                <a:effectLst>
                  <a:outerShdw blurRad="76200" dist="50800" dir="5400000" algn="tl" rotWithShape="0">
                    <a:srgbClr val="000000">
                      <a:alpha val="65000"/>
                    </a:srgbClr>
                  </a:outerShdw>
                </a:effectLst>
                <a:latin typeface="Impact"/>
              </a:rPr>
              <a:t>Major</a:t>
            </a:r>
          </a:p>
          <a:p>
            <a:pPr algn="ctr"/>
            <a:r>
              <a:rPr lang="en-US" sz="3600" b="1" kern="10" spc="50" dirty="0">
                <a:ln w="11430"/>
                <a:solidFill>
                  <a:srgbClr val="800000"/>
                </a:solidFill>
                <a:effectLst>
                  <a:outerShdw blurRad="76200" dist="50800" dir="5400000" algn="tl" rotWithShape="0">
                    <a:srgbClr val="000000">
                      <a:alpha val="65000"/>
                    </a:srgbClr>
                  </a:outerShdw>
                </a:effectLst>
                <a:latin typeface="Impact"/>
              </a:rPr>
              <a:t>Messianic</a:t>
            </a:r>
          </a:p>
          <a:p>
            <a:pPr algn="ctr"/>
            <a:r>
              <a:rPr lang="en-US" sz="3600" b="1" kern="10" spc="50" dirty="0">
                <a:ln w="11430"/>
                <a:solidFill>
                  <a:srgbClr val="800000"/>
                </a:solidFill>
                <a:effectLst>
                  <a:outerShdw blurRad="76200" dist="50800" dir="5400000" algn="tl" rotWithShape="0">
                    <a:srgbClr val="000000">
                      <a:alpha val="65000"/>
                    </a:srgbClr>
                  </a:outerShdw>
                </a:effectLst>
                <a:latin typeface="Impact"/>
              </a:rPr>
              <a:t>Promise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3012"/>
                                        </p:tgtEl>
                                      </p:cBhvr>
                                      <p:by x="100000" y="25000"/>
                                    </p:animScale>
                                  </p:childTnLst>
                                </p:cTn>
                              </p:par>
                              <p:par>
                                <p:cTn id="11" presetID="42" presetClass="path" presetSubtype="0" fill="hold" nodeType="withEffect">
                                  <p:stCondLst>
                                    <p:cond delay="0"/>
                                  </p:stCondLst>
                                  <p:childTnLst>
                                    <p:animMotion origin="layout" path="M -1.66667E-6 -2.22222E-6 L 0.00104 0.10972 " pathEditMode="relative" rAng="0" ptsTypes="AA">
                                      <p:cBhvr>
                                        <p:cTn id="12" dur="2000" fill="hold"/>
                                        <p:tgtEl>
                                          <p:spTgt spid="43012"/>
                                        </p:tgtEl>
                                        <p:attrNameLst>
                                          <p:attrName>ppt_x</p:attrName>
                                          <p:attrName>ppt_y</p:attrName>
                                        </p:attrNameLst>
                                      </p:cBhvr>
                                      <p:rCtr x="100" y="5500"/>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fade">
                                      <p:cBhvr>
                                        <p:cTn id="17" dur="500"/>
                                        <p:tgtEl>
                                          <p:spTgt spid="430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30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7" presetClass="entr" presetSubtype="4" fill="hold" nodeType="clickEffect">
                                  <p:stCondLst>
                                    <p:cond delay="0"/>
                                  </p:stCondLst>
                                  <p:childTnLst>
                                    <p:set>
                                      <p:cBhvr>
                                        <p:cTn id="25" dur="1" fill="hold">
                                          <p:stCondLst>
                                            <p:cond delay="0"/>
                                          </p:stCondLst>
                                        </p:cTn>
                                        <p:tgtEl>
                                          <p:spTgt spid="43013"/>
                                        </p:tgtEl>
                                        <p:attrNameLst>
                                          <p:attrName>style.visibility</p:attrName>
                                        </p:attrNameLst>
                                      </p:cBhvr>
                                      <p:to>
                                        <p:strVal val="visible"/>
                                      </p:to>
                                    </p:set>
                                    <p:anim calcmode="lin" valueType="num">
                                      <p:cBhvr>
                                        <p:cTn id="26" dur="500" fill="hold"/>
                                        <p:tgtEl>
                                          <p:spTgt spid="43013"/>
                                        </p:tgtEl>
                                        <p:attrNameLst>
                                          <p:attrName>ppt_x</p:attrName>
                                        </p:attrNameLst>
                                      </p:cBhvr>
                                      <p:tavLst>
                                        <p:tav tm="0">
                                          <p:val>
                                            <p:strVal val="#ppt_x"/>
                                          </p:val>
                                        </p:tav>
                                        <p:tav tm="100000">
                                          <p:val>
                                            <p:strVal val="#ppt_x"/>
                                          </p:val>
                                        </p:tav>
                                      </p:tavLst>
                                    </p:anim>
                                    <p:anim calcmode="lin" valueType="num">
                                      <p:cBhvr>
                                        <p:cTn id="27" dur="500" fill="hold"/>
                                        <p:tgtEl>
                                          <p:spTgt spid="43013"/>
                                        </p:tgtEl>
                                        <p:attrNameLst>
                                          <p:attrName>ppt_y</p:attrName>
                                        </p:attrNameLst>
                                      </p:cBhvr>
                                      <p:tavLst>
                                        <p:tav tm="0">
                                          <p:val>
                                            <p:strVal val="#ppt_y+#ppt_h/2"/>
                                          </p:val>
                                        </p:tav>
                                        <p:tav tm="100000">
                                          <p:val>
                                            <p:strVal val="#ppt_y"/>
                                          </p:val>
                                        </p:tav>
                                      </p:tavLst>
                                    </p:anim>
                                    <p:anim calcmode="lin" valueType="num">
                                      <p:cBhvr>
                                        <p:cTn id="28" dur="500" fill="hold"/>
                                        <p:tgtEl>
                                          <p:spTgt spid="43013"/>
                                        </p:tgtEl>
                                        <p:attrNameLst>
                                          <p:attrName>ppt_w</p:attrName>
                                        </p:attrNameLst>
                                      </p:cBhvr>
                                      <p:tavLst>
                                        <p:tav tm="0">
                                          <p:val>
                                            <p:strVal val="#ppt_w"/>
                                          </p:val>
                                        </p:tav>
                                        <p:tav tm="100000">
                                          <p:val>
                                            <p:strVal val="#ppt_w"/>
                                          </p:val>
                                        </p:tav>
                                      </p:tavLst>
                                    </p:anim>
                                    <p:anim calcmode="lin" valueType="num">
                                      <p:cBhvr>
                                        <p:cTn id="29" dur="500" fill="hold"/>
                                        <p:tgtEl>
                                          <p:spTgt spid="43013"/>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30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43020"/>
                                        </p:tgtEl>
                                        <p:attrNameLst>
                                          <p:attrName>style.visibility</p:attrName>
                                        </p:attrNameLst>
                                      </p:cBhvr>
                                      <p:to>
                                        <p:strVal val="visible"/>
                                      </p:to>
                                    </p:set>
                                    <p:anim calcmode="lin" valueType="num">
                                      <p:cBhvr>
                                        <p:cTn id="38" dur="1000" fill="hold"/>
                                        <p:tgtEl>
                                          <p:spTgt spid="43020"/>
                                        </p:tgtEl>
                                        <p:attrNameLst>
                                          <p:attrName>ppt_w</p:attrName>
                                        </p:attrNameLst>
                                      </p:cBhvr>
                                      <p:tavLst>
                                        <p:tav tm="0">
                                          <p:val>
                                            <p:fltVal val="0"/>
                                          </p:val>
                                        </p:tav>
                                        <p:tav tm="100000">
                                          <p:val>
                                            <p:strVal val="#ppt_w"/>
                                          </p:val>
                                        </p:tav>
                                      </p:tavLst>
                                    </p:anim>
                                    <p:anim calcmode="lin" valueType="num">
                                      <p:cBhvr>
                                        <p:cTn id="39" dur="1000" fill="hold"/>
                                        <p:tgtEl>
                                          <p:spTgt spid="43020"/>
                                        </p:tgtEl>
                                        <p:attrNameLst>
                                          <p:attrName>ppt_h</p:attrName>
                                        </p:attrNameLst>
                                      </p:cBhvr>
                                      <p:tavLst>
                                        <p:tav tm="0">
                                          <p:val>
                                            <p:fltVal val="0"/>
                                          </p:val>
                                        </p:tav>
                                        <p:tav tm="100000">
                                          <p:val>
                                            <p:strVal val="#ppt_h"/>
                                          </p:val>
                                        </p:tav>
                                      </p:tavLst>
                                    </p:anim>
                                    <p:anim calcmode="lin" valueType="num">
                                      <p:cBhvr>
                                        <p:cTn id="40" dur="1000" fill="hold"/>
                                        <p:tgtEl>
                                          <p:spTgt spid="43020"/>
                                        </p:tgtEl>
                                        <p:attrNameLst>
                                          <p:attrName>style.rotation</p:attrName>
                                        </p:attrNameLst>
                                      </p:cBhvr>
                                      <p:tavLst>
                                        <p:tav tm="0">
                                          <p:val>
                                            <p:fltVal val="90"/>
                                          </p:val>
                                        </p:tav>
                                        <p:tav tm="100000">
                                          <p:val>
                                            <p:fltVal val="0"/>
                                          </p:val>
                                        </p:tav>
                                      </p:tavLst>
                                    </p:anim>
                                    <p:animEffect transition="in" filter="fade">
                                      <p:cBhvr>
                                        <p:cTn id="41" dur="10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6" grpId="0"/>
      <p:bldP spid="43018" grpId="0"/>
      <p:bldP spid="43019" grpId="0"/>
      <p:bldP spid="430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1000" y="6096000"/>
            <a:ext cx="8153400" cy="609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4035" name="Text Box 3"/>
          <p:cNvSpPr txBox="1">
            <a:spLocks noChangeArrowheads="1"/>
          </p:cNvSpPr>
          <p:nvPr/>
        </p:nvSpPr>
        <p:spPr bwMode="auto">
          <a:xfrm>
            <a:off x="76200" y="76200"/>
            <a:ext cx="9067800" cy="4362450"/>
          </a:xfrm>
          <a:prstGeom prst="rect">
            <a:avLst/>
          </a:prstGeom>
          <a:noFill/>
          <a:ln w="9525">
            <a:noFill/>
            <a:miter lim="800000"/>
            <a:headEnd/>
            <a:tailEnd/>
          </a:ln>
          <a:effectLst/>
        </p:spPr>
        <p:txBody>
          <a:bodyPr>
            <a:spAutoFit/>
          </a:bodyPr>
          <a:lstStyle/>
          <a:p>
            <a:pPr eaLnBrk="0" hangingPunct="0"/>
            <a:r>
              <a:rPr lang="en-US" sz="2800" dirty="0">
                <a:solidFill>
                  <a:schemeClr val="bg2"/>
                </a:solidFill>
                <a:effectLst>
                  <a:outerShdw blurRad="38100" dist="38100" dir="2700000" algn="tl">
                    <a:srgbClr val="000000">
                      <a:alpha val="43137"/>
                    </a:srgbClr>
                  </a:outerShdw>
                </a:effectLst>
                <a:latin typeface="Garamond" pitchFamily="18" charset="0"/>
              </a:rPr>
              <a:t>Amos 9:13-15 </a:t>
            </a:r>
            <a:r>
              <a:rPr lang="en-US" sz="2800" dirty="0" smtClean="0">
                <a:solidFill>
                  <a:schemeClr val="bg2"/>
                </a:solidFill>
                <a:effectLst>
                  <a:outerShdw blurRad="38100" dist="38100" dir="2700000" algn="tl">
                    <a:srgbClr val="000000">
                      <a:alpha val="43137"/>
                    </a:srgbClr>
                  </a:outerShdw>
                </a:effectLst>
                <a:latin typeface="Garamond" pitchFamily="18" charset="0"/>
              </a:rPr>
              <a:t>“</a:t>
            </a:r>
            <a:r>
              <a:rPr lang="en-US" sz="2800" b="1" i="1" dirty="0" smtClean="0">
                <a:solidFill>
                  <a:srgbClr val="800000"/>
                </a:solidFill>
                <a:effectLst>
                  <a:outerShdw blurRad="38100" dist="38100" dir="2700000" algn="tl">
                    <a:srgbClr val="000000">
                      <a:alpha val="43137"/>
                    </a:srgbClr>
                  </a:outerShdw>
                </a:effectLst>
                <a:latin typeface="Garamond" pitchFamily="18" charset="0"/>
              </a:rPr>
              <a:t>The </a:t>
            </a:r>
            <a:r>
              <a:rPr lang="en-US" sz="2800" b="1" i="1" dirty="0">
                <a:solidFill>
                  <a:srgbClr val="800000"/>
                </a:solidFill>
                <a:effectLst>
                  <a:outerShdw blurRad="38100" dist="38100" dir="2700000" algn="tl">
                    <a:srgbClr val="000000">
                      <a:alpha val="43137"/>
                    </a:srgbClr>
                  </a:outerShdw>
                </a:effectLst>
                <a:latin typeface="Garamond" pitchFamily="18" charset="0"/>
              </a:rPr>
              <a:t>days are coming</a:t>
            </a:r>
            <a:r>
              <a:rPr lang="en-US" sz="2800" dirty="0" smtClean="0">
                <a:solidFill>
                  <a:schemeClr val="bg2"/>
                </a:solidFill>
                <a:effectLst>
                  <a:outerShdw blurRad="38100" dist="38100" dir="2700000" algn="tl">
                    <a:srgbClr val="000000">
                      <a:alpha val="43137"/>
                    </a:srgbClr>
                  </a:outerShdw>
                </a:effectLst>
                <a:latin typeface="Garamond" pitchFamily="18" charset="0"/>
              </a:rPr>
              <a:t>,” </a:t>
            </a:r>
            <a:r>
              <a:rPr lang="en-US" sz="2800" dirty="0">
                <a:solidFill>
                  <a:schemeClr val="bg2"/>
                </a:solidFill>
                <a:effectLst>
                  <a:outerShdw blurRad="38100" dist="38100" dir="2700000" algn="tl">
                    <a:srgbClr val="000000">
                      <a:alpha val="43137"/>
                    </a:srgbClr>
                  </a:outerShdw>
                </a:effectLst>
                <a:latin typeface="Garamond" pitchFamily="18" charset="0"/>
              </a:rPr>
              <a:t>declares the L</a:t>
            </a:r>
            <a:r>
              <a:rPr lang="en-US" sz="2000" dirty="0">
                <a:solidFill>
                  <a:schemeClr val="bg2"/>
                </a:solidFill>
                <a:effectLst>
                  <a:outerShdw blurRad="38100" dist="38100" dir="2700000" algn="tl">
                    <a:srgbClr val="000000">
                      <a:alpha val="43137"/>
                    </a:srgbClr>
                  </a:outerShdw>
                </a:effectLst>
                <a:latin typeface="Garamond" pitchFamily="18" charset="0"/>
              </a:rPr>
              <a:t>ORD</a:t>
            </a:r>
            <a:r>
              <a:rPr lang="en-US" sz="2800" dirty="0">
                <a:solidFill>
                  <a:schemeClr val="bg2"/>
                </a:solidFill>
                <a:effectLst>
                  <a:outerShdw blurRad="38100" dist="38100" dir="2700000" algn="tl">
                    <a:srgbClr val="000000">
                      <a:alpha val="43137"/>
                    </a:srgbClr>
                  </a:outerShdw>
                </a:effectLst>
                <a:latin typeface="Garamond" pitchFamily="18" charset="0"/>
              </a:rPr>
              <a:t>, "when the </a:t>
            </a:r>
            <a:r>
              <a:rPr lang="en-US" sz="2800" b="1" i="1" dirty="0">
                <a:solidFill>
                  <a:srgbClr val="800000"/>
                </a:solidFill>
                <a:effectLst>
                  <a:outerShdw blurRad="38100" dist="38100" dir="2700000" algn="tl">
                    <a:srgbClr val="000000">
                      <a:alpha val="43137"/>
                    </a:srgbClr>
                  </a:outerShdw>
                </a:effectLst>
                <a:latin typeface="Garamond" pitchFamily="18" charset="0"/>
              </a:rPr>
              <a:t>reaper</a:t>
            </a:r>
            <a:r>
              <a:rPr lang="en-US" sz="2800" dirty="0">
                <a:solidFill>
                  <a:srgbClr val="800000"/>
                </a:solidFill>
                <a:effectLst>
                  <a:outerShdw blurRad="38100" dist="38100" dir="2700000" algn="tl">
                    <a:srgbClr val="000000">
                      <a:alpha val="43137"/>
                    </a:srgbClr>
                  </a:outerShdw>
                </a:effectLst>
                <a:latin typeface="Garamond" pitchFamily="18" charset="0"/>
              </a:rPr>
              <a:t> </a:t>
            </a:r>
            <a:r>
              <a:rPr lang="en-US" sz="2800" dirty="0">
                <a:solidFill>
                  <a:schemeClr val="bg2"/>
                </a:solidFill>
                <a:effectLst>
                  <a:outerShdw blurRad="38100" dist="38100" dir="2700000" algn="tl">
                    <a:srgbClr val="000000">
                      <a:alpha val="43137"/>
                    </a:srgbClr>
                  </a:outerShdw>
                </a:effectLst>
                <a:latin typeface="Garamond" pitchFamily="18" charset="0"/>
              </a:rPr>
              <a:t>will be overtaken by the </a:t>
            </a:r>
            <a:r>
              <a:rPr lang="en-US" sz="2800" b="1" i="1" dirty="0">
                <a:solidFill>
                  <a:srgbClr val="800000"/>
                </a:solidFill>
                <a:effectLst>
                  <a:outerShdw blurRad="38100" dist="38100" dir="2700000" algn="tl">
                    <a:srgbClr val="000000">
                      <a:alpha val="43137"/>
                    </a:srgbClr>
                  </a:outerShdw>
                </a:effectLst>
                <a:latin typeface="Garamond" pitchFamily="18" charset="0"/>
              </a:rPr>
              <a:t>plowman</a:t>
            </a:r>
            <a:r>
              <a:rPr lang="en-US" sz="2800" dirty="0">
                <a:solidFill>
                  <a:srgbClr val="800000"/>
                </a:solidFill>
                <a:effectLst>
                  <a:outerShdw blurRad="38100" dist="38100" dir="2700000" algn="tl">
                    <a:srgbClr val="000000">
                      <a:alpha val="43137"/>
                    </a:srgbClr>
                  </a:outerShdw>
                </a:effectLst>
                <a:latin typeface="Garamond" pitchFamily="18" charset="0"/>
              </a:rPr>
              <a:t> </a:t>
            </a:r>
            <a:r>
              <a:rPr lang="en-US" sz="2800" dirty="0">
                <a:solidFill>
                  <a:schemeClr val="bg2"/>
                </a:solidFill>
                <a:effectLst>
                  <a:outerShdw blurRad="38100" dist="38100" dir="2700000" algn="tl">
                    <a:srgbClr val="000000">
                      <a:alpha val="43137"/>
                    </a:srgbClr>
                  </a:outerShdw>
                </a:effectLst>
                <a:latin typeface="Garamond" pitchFamily="18" charset="0"/>
              </a:rPr>
              <a:t>and the planter by the one treading grapes. New wine will drip from the mountains and flow from all the hills. </a:t>
            </a:r>
          </a:p>
          <a:p>
            <a:pPr eaLnBrk="0" hangingPunct="0"/>
            <a:r>
              <a:rPr lang="en-US" sz="2800" dirty="0">
                <a:solidFill>
                  <a:schemeClr val="bg2"/>
                </a:solidFill>
                <a:effectLst>
                  <a:outerShdw blurRad="38100" dist="38100" dir="2700000" algn="tl">
                    <a:srgbClr val="000000">
                      <a:alpha val="43137"/>
                    </a:srgbClr>
                  </a:outerShdw>
                </a:effectLst>
                <a:latin typeface="Garamond" pitchFamily="18" charset="0"/>
              </a:rPr>
              <a:t> 14 I will bring back my exiled people Israel; they will rebuild the ruined cities and live in them. They will plant vineyards and drink their wine; they will make gardens and eat their fruit. </a:t>
            </a:r>
          </a:p>
          <a:p>
            <a:pPr eaLnBrk="0" hangingPunct="0"/>
            <a:r>
              <a:rPr lang="en-US" sz="2800" dirty="0">
                <a:solidFill>
                  <a:schemeClr val="bg2"/>
                </a:solidFill>
                <a:effectLst>
                  <a:outerShdw blurRad="38100" dist="38100" dir="2700000" algn="tl">
                    <a:srgbClr val="000000">
                      <a:alpha val="43137"/>
                    </a:srgbClr>
                  </a:outerShdw>
                </a:effectLst>
                <a:latin typeface="Garamond" pitchFamily="18" charset="0"/>
              </a:rPr>
              <a:t> 15 I will </a:t>
            </a:r>
            <a:r>
              <a:rPr lang="en-US" sz="2800" b="1" i="1" dirty="0">
                <a:solidFill>
                  <a:srgbClr val="800000"/>
                </a:solidFill>
                <a:effectLst>
                  <a:outerShdw blurRad="38100" dist="38100" dir="2700000" algn="tl">
                    <a:srgbClr val="000000">
                      <a:alpha val="43137"/>
                    </a:srgbClr>
                  </a:outerShdw>
                </a:effectLst>
                <a:latin typeface="Garamond" pitchFamily="18" charset="0"/>
              </a:rPr>
              <a:t>plant</a:t>
            </a:r>
            <a:r>
              <a:rPr lang="en-US" sz="2800" dirty="0">
                <a:solidFill>
                  <a:srgbClr val="800000"/>
                </a:solidFill>
                <a:effectLst>
                  <a:outerShdw blurRad="38100" dist="38100" dir="2700000" algn="tl">
                    <a:srgbClr val="000000">
                      <a:alpha val="43137"/>
                    </a:srgbClr>
                  </a:outerShdw>
                </a:effectLst>
                <a:latin typeface="Garamond" pitchFamily="18" charset="0"/>
              </a:rPr>
              <a:t> </a:t>
            </a:r>
            <a:r>
              <a:rPr lang="en-US" sz="2800" dirty="0">
                <a:solidFill>
                  <a:schemeClr val="bg2"/>
                </a:solidFill>
                <a:effectLst>
                  <a:outerShdw blurRad="38100" dist="38100" dir="2700000" algn="tl">
                    <a:srgbClr val="000000">
                      <a:alpha val="43137"/>
                    </a:srgbClr>
                  </a:outerShdw>
                </a:effectLst>
                <a:latin typeface="Garamond" pitchFamily="18" charset="0"/>
              </a:rPr>
              <a:t>Israel in their own land, never again to be </a:t>
            </a:r>
            <a:r>
              <a:rPr lang="en-US" sz="2800" b="1" i="1" dirty="0">
                <a:solidFill>
                  <a:srgbClr val="800000"/>
                </a:solidFill>
                <a:effectLst>
                  <a:outerShdw blurRad="38100" dist="38100" dir="2700000" algn="tl">
                    <a:srgbClr val="000000">
                      <a:alpha val="43137"/>
                    </a:srgbClr>
                  </a:outerShdw>
                </a:effectLst>
                <a:latin typeface="Garamond" pitchFamily="18" charset="0"/>
              </a:rPr>
              <a:t>uprooted</a:t>
            </a:r>
            <a:r>
              <a:rPr lang="en-US" sz="2800" dirty="0">
                <a:solidFill>
                  <a:srgbClr val="800000"/>
                </a:solidFill>
                <a:effectLst>
                  <a:outerShdw blurRad="38100" dist="38100" dir="2700000" algn="tl">
                    <a:srgbClr val="000000">
                      <a:alpha val="43137"/>
                    </a:srgbClr>
                  </a:outerShdw>
                </a:effectLst>
                <a:latin typeface="Garamond" pitchFamily="18" charset="0"/>
              </a:rPr>
              <a:t> </a:t>
            </a:r>
            <a:r>
              <a:rPr lang="en-US" sz="2800" dirty="0">
                <a:solidFill>
                  <a:schemeClr val="bg2"/>
                </a:solidFill>
                <a:effectLst>
                  <a:outerShdw blurRad="38100" dist="38100" dir="2700000" algn="tl">
                    <a:srgbClr val="000000">
                      <a:alpha val="43137"/>
                    </a:srgbClr>
                  </a:outerShdw>
                </a:effectLst>
                <a:latin typeface="Garamond" pitchFamily="18" charset="0"/>
              </a:rPr>
              <a:t>from the land I have given them," says the L</a:t>
            </a:r>
            <a:r>
              <a:rPr lang="en-US" sz="2000" dirty="0">
                <a:solidFill>
                  <a:schemeClr val="bg2"/>
                </a:solidFill>
                <a:effectLst>
                  <a:outerShdw blurRad="38100" dist="38100" dir="2700000" algn="tl">
                    <a:srgbClr val="000000">
                      <a:alpha val="43137"/>
                    </a:srgbClr>
                  </a:outerShdw>
                </a:effectLst>
                <a:latin typeface="Garamond" pitchFamily="18" charset="0"/>
              </a:rPr>
              <a:t>ORD</a:t>
            </a:r>
            <a:r>
              <a:rPr lang="en-US" sz="2800" dirty="0">
                <a:solidFill>
                  <a:schemeClr val="bg2"/>
                </a:solidFill>
                <a:effectLst>
                  <a:outerShdw blurRad="38100" dist="38100" dir="2700000" algn="tl">
                    <a:srgbClr val="000000">
                      <a:alpha val="43137"/>
                    </a:srgbClr>
                  </a:outerShdw>
                </a:effectLst>
                <a:latin typeface="Garamond" pitchFamily="18" charset="0"/>
              </a:rPr>
              <a:t> your God. </a:t>
            </a:r>
          </a:p>
        </p:txBody>
      </p:sp>
      <p:grpSp>
        <p:nvGrpSpPr>
          <p:cNvPr id="44036" name="Group 4"/>
          <p:cNvGrpSpPr>
            <a:grpSpLocks/>
          </p:cNvGrpSpPr>
          <p:nvPr/>
        </p:nvGrpSpPr>
        <p:grpSpPr bwMode="auto">
          <a:xfrm>
            <a:off x="212725" y="4648200"/>
            <a:ext cx="8397875" cy="685800"/>
            <a:chOff x="134" y="2928"/>
            <a:chExt cx="5290" cy="432"/>
          </a:xfrm>
        </p:grpSpPr>
        <p:sp>
          <p:nvSpPr>
            <p:cNvPr id="44037" name="Line 5"/>
            <p:cNvSpPr>
              <a:spLocks noChangeShapeType="1"/>
            </p:cNvSpPr>
            <p:nvPr/>
          </p:nvSpPr>
          <p:spPr bwMode="auto">
            <a:xfrm>
              <a:off x="192" y="3360"/>
              <a:ext cx="5232" cy="0"/>
            </a:xfrm>
            <a:prstGeom prst="line">
              <a:avLst/>
            </a:prstGeom>
            <a:noFill/>
            <a:ln w="57150">
              <a:solidFill>
                <a:schemeClr val="bg2"/>
              </a:solidFill>
              <a:round/>
              <a:headEnd type="triangle" w="med" len="med"/>
              <a:tailEnd type="triangle" w="med" len="med"/>
            </a:ln>
            <a:effectLst/>
          </p:spPr>
          <p:txBody>
            <a:bodyPr/>
            <a:lstStyle/>
            <a:p>
              <a:endParaRPr lang="en-US">
                <a:solidFill>
                  <a:schemeClr val="bg2"/>
                </a:solidFill>
                <a:effectLst>
                  <a:outerShdw blurRad="38100" dist="38100" dir="2700000" algn="tl">
                    <a:srgbClr val="000000">
                      <a:alpha val="43137"/>
                    </a:srgbClr>
                  </a:outerShdw>
                </a:effectLst>
              </a:endParaRPr>
            </a:p>
          </p:txBody>
        </p:sp>
        <p:sp>
          <p:nvSpPr>
            <p:cNvPr id="44038" name="Text Box 6"/>
            <p:cNvSpPr txBox="1">
              <a:spLocks noChangeArrowheads="1"/>
            </p:cNvSpPr>
            <p:nvPr/>
          </p:nvSpPr>
          <p:spPr bwMode="auto">
            <a:xfrm>
              <a:off x="134" y="2981"/>
              <a:ext cx="845" cy="327"/>
            </a:xfrm>
            <a:prstGeom prst="rect">
              <a:avLst/>
            </a:prstGeom>
            <a:noFill/>
            <a:ln w="9525">
              <a:noFill/>
              <a:miter lim="800000"/>
              <a:headEnd/>
              <a:tailEnd/>
            </a:ln>
            <a:effectLst/>
          </p:spPr>
          <p:txBody>
            <a:bodyPr wrap="none">
              <a:spAutoFit/>
            </a:bodyPr>
            <a:lstStyle/>
            <a:p>
              <a:pPr eaLnBrk="0" hangingPunct="0"/>
              <a:r>
                <a:rPr lang="en-US" sz="2800" dirty="0">
                  <a:solidFill>
                    <a:schemeClr val="bg2"/>
                  </a:solidFill>
                  <a:effectLst>
                    <a:outerShdw blurRad="38100" dist="38100" dir="2700000" algn="tl">
                      <a:srgbClr val="000000">
                        <a:alpha val="43137"/>
                      </a:srgbClr>
                    </a:outerShdw>
                  </a:effectLst>
                  <a:latin typeface="Garamond" pitchFamily="18" charset="0"/>
                </a:rPr>
                <a:t>October</a:t>
              </a:r>
            </a:p>
          </p:txBody>
        </p:sp>
        <p:sp>
          <p:nvSpPr>
            <p:cNvPr id="44039" name="Text Box 7"/>
            <p:cNvSpPr txBox="1">
              <a:spLocks noChangeArrowheads="1"/>
            </p:cNvSpPr>
            <p:nvPr/>
          </p:nvSpPr>
          <p:spPr bwMode="auto">
            <a:xfrm>
              <a:off x="2448" y="2928"/>
              <a:ext cx="1023" cy="327"/>
            </a:xfrm>
            <a:prstGeom prst="rect">
              <a:avLst/>
            </a:prstGeom>
            <a:noFill/>
            <a:ln w="9525">
              <a:noFill/>
              <a:miter lim="800000"/>
              <a:headEnd/>
              <a:tailEnd/>
            </a:ln>
            <a:effectLst/>
          </p:spPr>
          <p:txBody>
            <a:bodyPr wrap="none">
              <a:spAutoFit/>
            </a:bodyPr>
            <a:lstStyle/>
            <a:p>
              <a:pPr eaLnBrk="0" hangingPunct="0"/>
              <a:r>
                <a:rPr lang="en-US" sz="2800">
                  <a:solidFill>
                    <a:schemeClr val="bg2"/>
                  </a:solidFill>
                  <a:effectLst>
                    <a:outerShdw blurRad="38100" dist="38100" dir="2700000" algn="tl">
                      <a:srgbClr val="000000">
                        <a:alpha val="43137"/>
                      </a:srgbClr>
                    </a:outerShdw>
                  </a:effectLst>
                  <a:latin typeface="Garamond" pitchFamily="18" charset="0"/>
                </a:rPr>
                <a:t>December</a:t>
              </a:r>
            </a:p>
          </p:txBody>
        </p:sp>
        <p:sp>
          <p:nvSpPr>
            <p:cNvPr id="44040" name="Text Box 8"/>
            <p:cNvSpPr txBox="1">
              <a:spLocks noChangeArrowheads="1"/>
            </p:cNvSpPr>
            <p:nvPr/>
          </p:nvSpPr>
          <p:spPr bwMode="auto">
            <a:xfrm>
              <a:off x="4512" y="2928"/>
              <a:ext cx="559" cy="327"/>
            </a:xfrm>
            <a:prstGeom prst="rect">
              <a:avLst/>
            </a:prstGeom>
            <a:noFill/>
            <a:ln w="9525">
              <a:noFill/>
              <a:miter lim="800000"/>
              <a:headEnd/>
              <a:tailEnd/>
            </a:ln>
            <a:effectLst/>
          </p:spPr>
          <p:txBody>
            <a:bodyPr wrap="none">
              <a:spAutoFit/>
            </a:bodyPr>
            <a:lstStyle/>
            <a:p>
              <a:pPr eaLnBrk="0" hangingPunct="0"/>
              <a:r>
                <a:rPr lang="en-US" sz="2800">
                  <a:solidFill>
                    <a:schemeClr val="bg2"/>
                  </a:solidFill>
                  <a:effectLst>
                    <a:outerShdw blurRad="38100" dist="38100" dir="2700000" algn="tl">
                      <a:srgbClr val="000000">
                        <a:alpha val="43137"/>
                      </a:srgbClr>
                    </a:outerShdw>
                  </a:effectLst>
                  <a:latin typeface="Garamond" pitchFamily="18" charset="0"/>
                </a:rPr>
                <a:t>April</a:t>
              </a:r>
            </a:p>
          </p:txBody>
        </p:sp>
      </p:grpSp>
      <p:sp>
        <p:nvSpPr>
          <p:cNvPr id="44041" name="Rectangle 9"/>
          <p:cNvSpPr>
            <a:spLocks noChangeArrowheads="1"/>
          </p:cNvSpPr>
          <p:nvPr/>
        </p:nvSpPr>
        <p:spPr bwMode="auto">
          <a:xfrm>
            <a:off x="381000" y="5410200"/>
            <a:ext cx="838200" cy="609600"/>
          </a:xfrm>
          <a:prstGeom prst="rect">
            <a:avLst/>
          </a:prstGeom>
          <a:solidFill>
            <a:srgbClr val="8000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en-US" dirty="0">
                <a:solidFill>
                  <a:schemeClr val="bg2"/>
                </a:solidFill>
                <a:effectLst>
                  <a:outerShdw blurRad="38100" dist="38100" dir="2700000" algn="tl">
                    <a:srgbClr val="000000">
                      <a:alpha val="43137"/>
                    </a:srgbClr>
                  </a:outerShdw>
                </a:effectLst>
                <a:latin typeface="Tahoma" charset="0"/>
              </a:rPr>
              <a:t>Good</a:t>
            </a:r>
          </a:p>
          <a:p>
            <a:pPr algn="ctr" eaLnBrk="0" hangingPunct="0"/>
            <a:r>
              <a:rPr lang="en-US" dirty="0">
                <a:solidFill>
                  <a:schemeClr val="bg2"/>
                </a:solidFill>
                <a:effectLst>
                  <a:outerShdw blurRad="38100" dist="38100" dir="2700000" algn="tl">
                    <a:srgbClr val="000000">
                      <a:alpha val="43137"/>
                    </a:srgbClr>
                  </a:outerShdw>
                </a:effectLst>
                <a:latin typeface="Tahoma" charset="0"/>
              </a:rPr>
              <a:t>Harvest</a:t>
            </a:r>
          </a:p>
        </p:txBody>
      </p:sp>
      <p:sp>
        <p:nvSpPr>
          <p:cNvPr id="44042" name="Text Box 10"/>
          <p:cNvSpPr txBox="1">
            <a:spLocks noChangeArrowheads="1"/>
          </p:cNvSpPr>
          <p:nvPr/>
        </p:nvSpPr>
        <p:spPr bwMode="auto">
          <a:xfrm>
            <a:off x="7391400" y="5410200"/>
            <a:ext cx="1143000" cy="1219200"/>
          </a:xfrm>
          <a:prstGeom prst="rect">
            <a:avLst/>
          </a:prstGeom>
          <a:solidFill>
            <a:schemeClr val="bg2">
              <a:lumMod val="75000"/>
              <a:lumOff val="25000"/>
            </a:schemeClr>
          </a:solidFill>
          <a:ln>
            <a:headEnd/>
            <a:tailEnd/>
          </a:ln>
        </p:spPr>
        <p:style>
          <a:lnRef idx="0">
            <a:schemeClr val="dk1"/>
          </a:lnRef>
          <a:fillRef idx="3">
            <a:schemeClr val="dk1"/>
          </a:fillRef>
          <a:effectRef idx="3">
            <a:schemeClr val="dk1"/>
          </a:effectRef>
          <a:fontRef idx="minor">
            <a:schemeClr val="lt1"/>
          </a:fontRef>
        </p:style>
        <p:txBody>
          <a:bodyPr/>
          <a:lstStyle/>
          <a:p>
            <a:pPr eaLnBrk="0" hangingPunct="0">
              <a:spcBef>
                <a:spcPct val="50000"/>
              </a:spcBef>
            </a:pPr>
            <a:r>
              <a:rPr lang="en-US" sz="2000" dirty="0">
                <a:effectLst>
                  <a:outerShdw blurRad="38100" dist="38100" dir="2700000" algn="tl">
                    <a:srgbClr val="000000">
                      <a:alpha val="43137"/>
                    </a:srgbClr>
                  </a:outerShdw>
                </a:effectLst>
                <a:latin typeface="Tahoma" charset="0"/>
              </a:rPr>
              <a:t>When the </a:t>
            </a:r>
            <a:r>
              <a:rPr lang="en-US" sz="2000" dirty="0" err="1">
                <a:effectLst>
                  <a:outerShdw blurRad="38100" dist="38100" dir="2700000" algn="tl">
                    <a:srgbClr val="000000">
                      <a:alpha val="43137"/>
                    </a:srgbClr>
                  </a:outerShdw>
                </a:effectLst>
                <a:latin typeface="Tahoma" charset="0"/>
              </a:rPr>
              <a:t>plowers</a:t>
            </a:r>
            <a:r>
              <a:rPr lang="en-US" sz="2000" dirty="0">
                <a:effectLst>
                  <a:outerShdw blurRad="38100" dist="38100" dir="2700000" algn="tl">
                    <a:srgbClr val="000000">
                      <a:alpha val="43137"/>
                    </a:srgbClr>
                  </a:outerShdw>
                </a:effectLst>
                <a:latin typeface="Tahoma" charset="0"/>
              </a:rPr>
              <a:t> work</a:t>
            </a:r>
          </a:p>
        </p:txBody>
      </p:sp>
      <p:sp>
        <p:nvSpPr>
          <p:cNvPr id="44043" name="Rectangle 11"/>
          <p:cNvSpPr>
            <a:spLocks noChangeArrowheads="1"/>
          </p:cNvSpPr>
          <p:nvPr/>
        </p:nvSpPr>
        <p:spPr bwMode="auto">
          <a:xfrm>
            <a:off x="381000" y="6096000"/>
            <a:ext cx="8153400" cy="609600"/>
          </a:xfrm>
          <a:prstGeom prst="rect">
            <a:avLst/>
          </a:prstGeom>
          <a:solidFill>
            <a:schemeClr val="hlink">
              <a:alpha val="48000"/>
            </a:schemeClr>
          </a:solidFill>
          <a:ln w="9525">
            <a:solidFill>
              <a:schemeClr val="bg2"/>
            </a:solidFill>
            <a:miter lim="800000"/>
            <a:headEnd/>
            <a:tailEnd/>
          </a:ln>
          <a:effectLst/>
        </p:spPr>
        <p:txBody>
          <a:bodyPr wrap="none" anchor="ctr"/>
          <a:lstStyle/>
          <a:p>
            <a:pPr algn="ctr" eaLnBrk="0" hangingPunct="0"/>
            <a:r>
              <a:rPr lang="en-US" sz="4400" dirty="0">
                <a:solidFill>
                  <a:schemeClr val="bg2"/>
                </a:solidFill>
                <a:effectLst>
                  <a:outerShdw blurRad="38100" dist="38100" dir="2700000" algn="tl">
                    <a:srgbClr val="000000">
                      <a:alpha val="43137"/>
                    </a:srgbClr>
                  </a:outerShdw>
                </a:effectLst>
                <a:latin typeface="Tahoma" charset="0"/>
              </a:rPr>
              <a:t>Messianic Harvest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left)">
                                      <p:cBhvr>
                                        <p:cTn id="7" dur="20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0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40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4043"/>
                                        </p:tgtEl>
                                        <p:attrNameLst>
                                          <p:attrName>style.visibility</p:attrName>
                                        </p:attrNameLst>
                                      </p:cBhvr>
                                      <p:to>
                                        <p:strVal val="visible"/>
                                      </p:to>
                                    </p:set>
                                    <p:animEffect transition="in" filter="wipe(left)">
                                      <p:cBhvr>
                                        <p:cTn id="20" dur="500"/>
                                        <p:tgtEl>
                                          <p:spTgt spid="4404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4034"/>
                                        </p:tgtEl>
                                        <p:attrNameLst>
                                          <p:attrName>style.visibility</p:attrName>
                                        </p:attrNameLst>
                                      </p:cBhvr>
                                      <p:to>
                                        <p:strVal val="visible"/>
                                      </p:to>
                                    </p:set>
                                    <p:animEffect transition="in" filter="wipe(left)">
                                      <p:cBhvr>
                                        <p:cTn id="23" dur="500"/>
                                        <p:tgtEl>
                                          <p:spTgt spid="440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035">
                                            <p:txEl>
                                              <p:pRg st="1" end="1"/>
                                            </p:txEl>
                                          </p:spTgt>
                                        </p:tgtEl>
                                        <p:attrNameLst>
                                          <p:attrName>style.visibility</p:attrName>
                                        </p:attrNameLst>
                                      </p:cBhvr>
                                      <p:to>
                                        <p:strVal val="visible"/>
                                      </p:to>
                                    </p:set>
                                    <p:animEffect transition="in" filter="fade">
                                      <p:cBhvr>
                                        <p:cTn id="28" dur="500"/>
                                        <p:tgtEl>
                                          <p:spTgt spid="44035">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4035">
                                            <p:txEl>
                                              <p:pRg st="2" end="2"/>
                                            </p:txEl>
                                          </p:spTgt>
                                        </p:tgtEl>
                                        <p:attrNameLst>
                                          <p:attrName>style.visibility</p:attrName>
                                        </p:attrNameLst>
                                      </p:cBhvr>
                                      <p:to>
                                        <p:strVal val="visible"/>
                                      </p:to>
                                    </p:set>
                                    <p:animEffect transition="in" filter="fade">
                                      <p:cBhvr>
                                        <p:cTn id="31"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41" grpId="0" animBg="1"/>
      <p:bldP spid="44042" grpId="0" animBg="1"/>
      <p:bldP spid="4404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a:t>The Historical Situation</a:t>
            </a:r>
          </a:p>
        </p:txBody>
      </p:sp>
      <p:sp>
        <p:nvSpPr>
          <p:cNvPr id="6" name="Content Placeholder 5"/>
          <p:cNvSpPr>
            <a:spLocks noGrp="1"/>
          </p:cNvSpPr>
          <p:nvPr>
            <p:ph idx="1"/>
          </p:nvPr>
        </p:nvSpPr>
        <p:spPr/>
        <p:txBody>
          <a:bodyPr/>
          <a:lstStyle/>
          <a:p>
            <a:pPr>
              <a:buNone/>
            </a:pPr>
            <a:r>
              <a:rPr lang="en-US" b="1" baseline="0" dirty="0" smtClean="0"/>
              <a:t>Suppose through some providential design, the National Organization of Women mistook you for a famous advocate of “Women’s rights” (as they understood the term) and asked you to address their national convention on the topic of “Women’s rights and pregnancy.” </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a:t>The Historical Situation</a:t>
            </a:r>
          </a:p>
        </p:txBody>
      </p:sp>
      <p:sp>
        <p:nvSpPr>
          <p:cNvPr id="28675" name="WordArt 3"/>
          <p:cNvSpPr>
            <a:spLocks noChangeArrowheads="1" noChangeShapeType="1" noTextEdit="1"/>
          </p:cNvSpPr>
          <p:nvPr/>
        </p:nvSpPr>
        <p:spPr bwMode="auto">
          <a:xfrm>
            <a:off x="381000" y="4191000"/>
            <a:ext cx="8305800" cy="12954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993300"/>
                </a:solidFill>
                <a:effectLst>
                  <a:outerShdw blurRad="76200" dist="50800" dir="5400000" algn="tl" rotWithShape="0">
                    <a:srgbClr val="000000">
                      <a:alpha val="65000"/>
                    </a:srgbClr>
                  </a:outerShdw>
                </a:effectLst>
                <a:latin typeface="Arial Black"/>
              </a:rPr>
              <a:t>What kind of introduction</a:t>
            </a:r>
          </a:p>
          <a:p>
            <a:pPr algn="ctr"/>
            <a:r>
              <a:rPr lang="en-US" sz="3600" b="1" kern="10" spc="50" dirty="0">
                <a:ln w="11430"/>
                <a:solidFill>
                  <a:srgbClr val="993300"/>
                </a:solidFill>
                <a:effectLst>
                  <a:outerShdw blurRad="76200" dist="50800" dir="5400000" algn="tl" rotWithShape="0">
                    <a:srgbClr val="000000">
                      <a:alpha val="65000"/>
                    </a:srgbClr>
                  </a:outerShdw>
                </a:effectLst>
                <a:latin typeface="Arial Black"/>
              </a:rPr>
              <a:t>would you use?</a:t>
            </a:r>
          </a:p>
        </p:txBody>
      </p:sp>
      <p:sp>
        <p:nvSpPr>
          <p:cNvPr id="28676" name="WordArt 4"/>
          <p:cNvSpPr>
            <a:spLocks noChangeArrowheads="1" noChangeShapeType="1" noTextEdit="1"/>
          </p:cNvSpPr>
          <p:nvPr/>
        </p:nvSpPr>
        <p:spPr bwMode="auto">
          <a:xfrm>
            <a:off x="304800" y="1981200"/>
            <a:ext cx="8305800" cy="12954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993300"/>
                </a:solidFill>
                <a:effectLst>
                  <a:outerShdw blurRad="76200" dist="50800" dir="5400000" algn="tl" rotWithShape="0">
                    <a:srgbClr val="000000">
                      <a:alpha val="65000"/>
                    </a:srgbClr>
                  </a:outerShdw>
                </a:effectLst>
                <a:latin typeface="Arial Black"/>
              </a:rPr>
              <a:t>What kind of strategy would</a:t>
            </a:r>
          </a:p>
          <a:p>
            <a:pPr algn="ctr"/>
            <a:r>
              <a:rPr lang="en-US" sz="3600" b="1" kern="10" spc="50" dirty="0">
                <a:ln w="11430"/>
                <a:solidFill>
                  <a:srgbClr val="993300"/>
                </a:solidFill>
                <a:effectLst>
                  <a:outerShdw blurRad="76200" dist="50800" dir="5400000" algn="tl" rotWithShape="0">
                    <a:srgbClr val="000000">
                      <a:alpha val="65000"/>
                    </a:srgbClr>
                  </a:outerShdw>
                </a:effectLst>
                <a:latin typeface="Arial Black"/>
              </a:rPr>
              <a:t>you use for your speech?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effectLst/>
        </p:spPr>
        <p:txBody>
          <a:bodyPr/>
          <a:lstStyle/>
          <a:p>
            <a:r>
              <a:rPr lang="en-US" sz="4000">
                <a:solidFill>
                  <a:schemeClr val="bg2"/>
                </a:solidFill>
                <a:effectLst>
                  <a:outerShdw blurRad="38100" dist="38100" dir="2700000" algn="tl">
                    <a:srgbClr val="000000">
                      <a:alpha val="43137"/>
                    </a:srgbClr>
                  </a:outerShdw>
                </a:effectLst>
              </a:rPr>
              <a:t>The Historical Situation: Location</a:t>
            </a:r>
          </a:p>
        </p:txBody>
      </p:sp>
      <p:graphicFrame>
        <p:nvGraphicFramePr>
          <p:cNvPr id="29699" name="Object 3"/>
          <p:cNvGraphicFramePr>
            <a:graphicFrameLocks noGrp="1" noChangeAspect="1"/>
          </p:cNvGraphicFramePr>
          <p:nvPr>
            <p:ph idx="1"/>
          </p:nvPr>
        </p:nvGraphicFramePr>
        <p:xfrm>
          <a:off x="3732213" y="1600200"/>
          <a:ext cx="5411787" cy="4525963"/>
        </p:xfrm>
        <a:graphic>
          <a:graphicData uri="http://schemas.openxmlformats.org/presentationml/2006/ole">
            <mc:AlternateContent xmlns:mc="http://schemas.openxmlformats.org/markup-compatibility/2006">
              <mc:Choice xmlns:v="urn:schemas-microsoft-com:vml" Requires="v">
                <p:oleObj spid="_x0000_s29715" name="Drawing" r:id="rId4" imgW="6343989" imgH="5305864" progId="Presentations.Drawing.14">
                  <p:embed/>
                </p:oleObj>
              </mc:Choice>
              <mc:Fallback>
                <p:oleObj name="Drawing" r:id="rId4" imgW="6343989" imgH="5305864" progId="Presentations.Drawing.1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213" y="1600200"/>
                        <a:ext cx="54117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Text Box 4"/>
          <p:cNvSpPr txBox="1">
            <a:spLocks noChangeArrowheads="1"/>
          </p:cNvSpPr>
          <p:nvPr/>
        </p:nvSpPr>
        <p:spPr bwMode="auto">
          <a:xfrm>
            <a:off x="1636713" y="2133600"/>
            <a:ext cx="2812437" cy="1446550"/>
          </a:xfrm>
          <a:prstGeom prst="rect">
            <a:avLst/>
          </a:prstGeom>
          <a:noFill/>
          <a:ln w="9525">
            <a:noFill/>
            <a:miter lim="800000"/>
            <a:headEnd/>
            <a:tailEnd/>
          </a:ln>
          <a:effectLst/>
        </p:spPr>
        <p:txBody>
          <a:bodyPr wrap="none">
            <a:spAutoFit/>
          </a:bodyPr>
          <a:lstStyle/>
          <a:p>
            <a:pPr eaLnBrk="0" hangingPunct="0"/>
            <a:r>
              <a:rPr lang="en-US" sz="4400" dirty="0">
                <a:solidFill>
                  <a:schemeClr val="bg2"/>
                </a:solidFill>
                <a:effectLst>
                  <a:outerShdw blurRad="38100" dist="38100" dir="2700000" algn="tl">
                    <a:srgbClr val="000000">
                      <a:alpha val="43137"/>
                    </a:srgbClr>
                  </a:outerShdw>
                </a:effectLst>
                <a:latin typeface="Tahoma" charset="0"/>
              </a:rPr>
              <a:t>Jeroboam:</a:t>
            </a:r>
          </a:p>
          <a:p>
            <a:pPr eaLnBrk="0" hangingPunct="0"/>
            <a:r>
              <a:rPr lang="en-US" sz="4400" dirty="0">
                <a:solidFill>
                  <a:schemeClr val="bg2"/>
                </a:solidFill>
                <a:effectLst>
                  <a:outerShdw blurRad="38100" dist="38100" dir="2700000" algn="tl">
                    <a:srgbClr val="000000">
                      <a:alpha val="43137"/>
                    </a:srgbClr>
                  </a:outerShdw>
                </a:effectLst>
                <a:latin typeface="Tahoma" charset="0"/>
              </a:rPr>
              <a:t>Israel</a:t>
            </a:r>
          </a:p>
        </p:txBody>
      </p:sp>
      <p:sp>
        <p:nvSpPr>
          <p:cNvPr id="29701" name="Text Box 5"/>
          <p:cNvSpPr txBox="1">
            <a:spLocks noChangeArrowheads="1"/>
          </p:cNvSpPr>
          <p:nvPr/>
        </p:nvSpPr>
        <p:spPr bwMode="auto">
          <a:xfrm>
            <a:off x="1560513" y="4724400"/>
            <a:ext cx="3029419" cy="1446550"/>
          </a:xfrm>
          <a:prstGeom prst="rect">
            <a:avLst/>
          </a:prstGeom>
          <a:noFill/>
          <a:ln w="9525">
            <a:noFill/>
            <a:miter lim="800000"/>
            <a:headEnd/>
            <a:tailEnd/>
          </a:ln>
          <a:effectLst/>
        </p:spPr>
        <p:txBody>
          <a:bodyPr wrap="none">
            <a:spAutoFit/>
          </a:bodyPr>
          <a:lstStyle/>
          <a:p>
            <a:pPr eaLnBrk="0" hangingPunct="0"/>
            <a:r>
              <a:rPr lang="en-US" sz="4400">
                <a:solidFill>
                  <a:schemeClr val="bg2"/>
                </a:solidFill>
                <a:effectLst>
                  <a:outerShdw blurRad="38100" dist="38100" dir="2700000" algn="tl">
                    <a:srgbClr val="000000">
                      <a:alpha val="43137"/>
                    </a:srgbClr>
                  </a:outerShdw>
                </a:effectLst>
                <a:latin typeface="Tahoma" charset="0"/>
              </a:rPr>
              <a:t>Rehoboam:</a:t>
            </a:r>
          </a:p>
          <a:p>
            <a:pPr eaLnBrk="0" hangingPunct="0"/>
            <a:r>
              <a:rPr lang="en-US" sz="4400">
                <a:solidFill>
                  <a:schemeClr val="bg2"/>
                </a:solidFill>
                <a:effectLst>
                  <a:outerShdw blurRad="38100" dist="38100" dir="2700000" algn="tl">
                    <a:srgbClr val="000000">
                      <a:alpha val="43137"/>
                    </a:srgbClr>
                  </a:outerShdw>
                </a:effectLst>
                <a:latin typeface="Tahoma" charset="0"/>
              </a:rPr>
              <a:t>Judah</a:t>
            </a:r>
          </a:p>
        </p:txBody>
      </p:sp>
      <p:sp>
        <p:nvSpPr>
          <p:cNvPr id="29702" name="AutoShape 6"/>
          <p:cNvSpPr>
            <a:spLocks noChangeArrowheads="1"/>
          </p:cNvSpPr>
          <p:nvPr/>
        </p:nvSpPr>
        <p:spPr bwMode="auto">
          <a:xfrm rot="5400000">
            <a:off x="5334000" y="1828800"/>
            <a:ext cx="609600" cy="304800"/>
          </a:xfrm>
          <a:prstGeom prst="rightArrow">
            <a:avLst>
              <a:gd name="adj1" fmla="val 50000"/>
              <a:gd name="adj2" fmla="val 50000"/>
            </a:avLst>
          </a:prstGeom>
          <a:solidFill>
            <a:schemeClr val="tx1"/>
          </a:solidFill>
          <a:ln w="9525">
            <a:solidFill>
              <a:schemeClr val="bg2"/>
            </a:solidFill>
            <a:miter lim="800000"/>
            <a:headEnd/>
            <a:tailEnd/>
          </a:ln>
          <a:effectLst/>
        </p:spPr>
        <p:txBody>
          <a:bodyPr wrap="none" anchor="ctr"/>
          <a:lstStyle/>
          <a:p>
            <a:endParaRPr lang="en-US"/>
          </a:p>
        </p:txBody>
      </p:sp>
      <p:sp>
        <p:nvSpPr>
          <p:cNvPr id="29703" name="AutoShape 7"/>
          <p:cNvSpPr>
            <a:spLocks noChangeArrowheads="1"/>
          </p:cNvSpPr>
          <p:nvPr/>
        </p:nvSpPr>
        <p:spPr bwMode="auto">
          <a:xfrm rot="5400000">
            <a:off x="5410200" y="2819400"/>
            <a:ext cx="609600" cy="304800"/>
          </a:xfrm>
          <a:prstGeom prst="rightArrow">
            <a:avLst>
              <a:gd name="adj1" fmla="val 50000"/>
              <a:gd name="adj2" fmla="val 50000"/>
            </a:avLst>
          </a:prstGeom>
          <a:solidFill>
            <a:schemeClr val="tx1"/>
          </a:solidFill>
          <a:ln w="9525">
            <a:solidFill>
              <a:schemeClr val="bg2"/>
            </a:solidFill>
            <a:miter lim="800000"/>
            <a:headEnd/>
            <a:tailEnd/>
          </a:ln>
          <a:effectLst/>
        </p:spPr>
        <p:txBody>
          <a:bodyPr wrap="none" anchor="ctr"/>
          <a:lstStyle/>
          <a:p>
            <a:endParaRPr lang="en-US"/>
          </a:p>
        </p:txBody>
      </p:sp>
      <p:sp>
        <p:nvSpPr>
          <p:cNvPr id="29704" name="AutoShape 8"/>
          <p:cNvSpPr>
            <a:spLocks noChangeArrowheads="1"/>
          </p:cNvSpPr>
          <p:nvPr/>
        </p:nvSpPr>
        <p:spPr bwMode="auto">
          <a:xfrm rot="5400000">
            <a:off x="5257800" y="3657600"/>
            <a:ext cx="609600" cy="304800"/>
          </a:xfrm>
          <a:prstGeom prst="rightArrow">
            <a:avLst>
              <a:gd name="adj1" fmla="val 50000"/>
              <a:gd name="adj2" fmla="val 50000"/>
            </a:avLst>
          </a:prstGeom>
          <a:solidFill>
            <a:schemeClr val="tx1"/>
          </a:solidFill>
          <a:ln w="9525">
            <a:solidFill>
              <a:schemeClr val="bg2"/>
            </a:solidFill>
            <a:miter lim="800000"/>
            <a:headEnd/>
            <a:tailEnd/>
          </a:ln>
          <a:effectLst/>
        </p:spPr>
        <p:txBody>
          <a:bodyPr wrap="none" anchor="ctr"/>
          <a:lstStyle/>
          <a:p>
            <a:endParaRPr lang="en-US"/>
          </a:p>
        </p:txBody>
      </p:sp>
      <p:sp>
        <p:nvSpPr>
          <p:cNvPr id="29705" name="AutoShape 9"/>
          <p:cNvSpPr>
            <a:spLocks noChangeArrowheads="1"/>
          </p:cNvSpPr>
          <p:nvPr/>
        </p:nvSpPr>
        <p:spPr bwMode="auto">
          <a:xfrm rot="5400000">
            <a:off x="5181600" y="4572000"/>
            <a:ext cx="609600" cy="304800"/>
          </a:xfrm>
          <a:prstGeom prst="rightArrow">
            <a:avLst>
              <a:gd name="adj1" fmla="val 50000"/>
              <a:gd name="adj2" fmla="val 50000"/>
            </a:avLst>
          </a:prstGeom>
          <a:solidFill>
            <a:schemeClr val="tx1"/>
          </a:solidFill>
          <a:ln w="9525">
            <a:solidFill>
              <a:schemeClr val="bg2"/>
            </a:solidFill>
            <a:miter lim="800000"/>
            <a:headEnd/>
            <a:tailEnd/>
          </a:ln>
          <a:effectLst/>
        </p:spPr>
        <p:txBody>
          <a:bodyPr wrap="none" anchor="ctr"/>
          <a:lstStyle/>
          <a:p>
            <a:endParaRPr lang="en-US"/>
          </a:p>
        </p:txBody>
      </p:sp>
      <p:sp>
        <p:nvSpPr>
          <p:cNvPr id="29706" name="Line 10"/>
          <p:cNvSpPr>
            <a:spLocks noChangeShapeType="1"/>
          </p:cNvSpPr>
          <p:nvPr/>
        </p:nvSpPr>
        <p:spPr bwMode="auto">
          <a:xfrm>
            <a:off x="4343400" y="3429000"/>
            <a:ext cx="2438400" cy="152400"/>
          </a:xfrm>
          <a:prstGeom prst="line">
            <a:avLst/>
          </a:prstGeom>
          <a:noFill/>
          <a:ln w="57150">
            <a:solidFill>
              <a:srgbClr val="FF0000"/>
            </a:solidFill>
            <a:round/>
            <a:headEnd/>
            <a:tailEnd/>
          </a:ln>
          <a:effectLst>
            <a:outerShdw blurRad="38100" dist="63500" dir="3600000" algn="ctr" rotWithShape="0">
              <a:schemeClr val="bg2"/>
            </a:outerShdw>
          </a:effec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wipe(up)">
                                      <p:cBhvr>
                                        <p:cTn id="15" dur="500"/>
                                        <p:tgtEl>
                                          <p:spTgt spid="2970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9703"/>
                                        </p:tgtEl>
                                        <p:attrNameLst>
                                          <p:attrName>style.visibility</p:attrName>
                                        </p:attrNameLst>
                                      </p:cBhvr>
                                      <p:to>
                                        <p:strVal val="visible"/>
                                      </p:to>
                                    </p:set>
                                    <p:animEffect transition="in" filter="wipe(up)">
                                      <p:cBhvr>
                                        <p:cTn id="19" dur="500"/>
                                        <p:tgtEl>
                                          <p:spTgt spid="2970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9704"/>
                                        </p:tgtEl>
                                        <p:attrNameLst>
                                          <p:attrName>style.visibility</p:attrName>
                                        </p:attrNameLst>
                                      </p:cBhvr>
                                      <p:to>
                                        <p:strVal val="visible"/>
                                      </p:to>
                                    </p:set>
                                    <p:animEffect transition="in" filter="wipe(up)">
                                      <p:cBhvr>
                                        <p:cTn id="23" dur="500"/>
                                        <p:tgtEl>
                                          <p:spTgt spid="29704"/>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9705"/>
                                        </p:tgtEl>
                                        <p:attrNameLst>
                                          <p:attrName>style.visibility</p:attrName>
                                        </p:attrNameLst>
                                      </p:cBhvr>
                                      <p:to>
                                        <p:strVal val="visible"/>
                                      </p:to>
                                    </p:set>
                                    <p:animEffect transition="in" filter="wipe(up)">
                                      <p:cBhvr>
                                        <p:cTn id="27" dur="500"/>
                                        <p:tgtEl>
                                          <p:spTgt spid="2970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970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970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970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970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706"/>
                                        </p:tgtEl>
                                        <p:attrNameLst>
                                          <p:attrName>style.visibility</p:attrName>
                                        </p:attrNameLst>
                                      </p:cBhvr>
                                      <p:to>
                                        <p:strVal val="visible"/>
                                      </p:to>
                                    </p:set>
                                    <p:animEffect transition="in" filter="wipe(left)">
                                      <p:cBhvr>
                                        <p:cTn id="42" dur="500"/>
                                        <p:tgtEl>
                                          <p:spTgt spid="29706"/>
                                        </p:tgtEl>
                                      </p:cBhvr>
                                    </p:animEffect>
                                  </p:childTnLst>
                                </p:cTn>
                              </p:par>
                            </p:childTnLst>
                          </p:cTn>
                        </p:par>
                        <p:par>
                          <p:cTn id="43" fill="hold">
                            <p:stCondLst>
                              <p:cond delay="500"/>
                            </p:stCondLst>
                            <p:childTnLst>
                              <p:par>
                                <p:cTn id="44" presetID="22" presetClass="entr" presetSubtype="1" fill="hold" grpId="2" nodeType="afterEffect">
                                  <p:stCondLst>
                                    <p:cond delay="0"/>
                                  </p:stCondLst>
                                  <p:childTnLst>
                                    <p:set>
                                      <p:cBhvr>
                                        <p:cTn id="45" dur="1" fill="hold">
                                          <p:stCondLst>
                                            <p:cond delay="0"/>
                                          </p:stCondLst>
                                        </p:cTn>
                                        <p:tgtEl>
                                          <p:spTgt spid="29702"/>
                                        </p:tgtEl>
                                        <p:attrNameLst>
                                          <p:attrName>style.visibility</p:attrName>
                                        </p:attrNameLst>
                                      </p:cBhvr>
                                      <p:to>
                                        <p:strVal val="visible"/>
                                      </p:to>
                                    </p:set>
                                    <p:animEffect transition="in" filter="wipe(up)">
                                      <p:cBhvr>
                                        <p:cTn id="46" dur="500"/>
                                        <p:tgtEl>
                                          <p:spTgt spid="29702"/>
                                        </p:tgtEl>
                                      </p:cBhvr>
                                    </p:animEffect>
                                  </p:childTnLst>
                                </p:cTn>
                              </p:par>
                            </p:childTnLst>
                          </p:cTn>
                        </p:par>
                        <p:par>
                          <p:cTn id="47" fill="hold">
                            <p:stCondLst>
                              <p:cond delay="1000"/>
                            </p:stCondLst>
                            <p:childTnLst>
                              <p:par>
                                <p:cTn id="48" presetID="22" presetClass="entr" presetSubtype="1" fill="hold" grpId="2" nodeType="afterEffect">
                                  <p:stCondLst>
                                    <p:cond delay="0"/>
                                  </p:stCondLst>
                                  <p:childTnLst>
                                    <p:set>
                                      <p:cBhvr>
                                        <p:cTn id="49" dur="1" fill="hold">
                                          <p:stCondLst>
                                            <p:cond delay="0"/>
                                          </p:stCondLst>
                                        </p:cTn>
                                        <p:tgtEl>
                                          <p:spTgt spid="29703"/>
                                        </p:tgtEl>
                                        <p:attrNameLst>
                                          <p:attrName>style.visibility</p:attrName>
                                        </p:attrNameLst>
                                      </p:cBhvr>
                                      <p:to>
                                        <p:strVal val="visible"/>
                                      </p:to>
                                    </p:set>
                                    <p:animEffect transition="in" filter="wipe(up)">
                                      <p:cBhvr>
                                        <p:cTn id="50"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animBg="1"/>
      <p:bldP spid="29702" grpId="1" animBg="1"/>
      <p:bldP spid="29702" grpId="2" animBg="1"/>
      <p:bldP spid="29703" grpId="0" animBg="1"/>
      <p:bldP spid="29703" grpId="1" animBg="1"/>
      <p:bldP spid="29703" grpId="2" animBg="1"/>
      <p:bldP spid="29704" grpId="0" animBg="1"/>
      <p:bldP spid="29704" grpId="1" animBg="1"/>
      <p:bldP spid="29705" grpId="0" animBg="1"/>
      <p:bldP spid="29705" grpId="1" animBg="1"/>
      <p:bldP spid="2970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effectLst/>
        </p:spPr>
        <p:txBody>
          <a:bodyPr/>
          <a:lstStyle/>
          <a:p>
            <a:r>
              <a:rPr lang="en-US" sz="4000">
                <a:solidFill>
                  <a:schemeClr val="bg2"/>
                </a:solidFill>
                <a:effectLst>
                  <a:outerShdw blurRad="38100" dist="38100" dir="2700000" algn="tl">
                    <a:srgbClr val="000000">
                      <a:alpha val="43137"/>
                    </a:srgbClr>
                  </a:outerShdw>
                </a:effectLst>
              </a:rPr>
              <a:t>Historical Background: What Bethel was like…</a:t>
            </a:r>
          </a:p>
        </p:txBody>
      </p:sp>
      <p:sp>
        <p:nvSpPr>
          <p:cNvPr id="30723" name="Rectangle 3"/>
          <p:cNvSpPr>
            <a:spLocks noChangeArrowheads="1"/>
          </p:cNvSpPr>
          <p:nvPr/>
        </p:nvSpPr>
        <p:spPr bwMode="auto">
          <a:xfrm>
            <a:off x="533400" y="1828800"/>
            <a:ext cx="8077200" cy="3937000"/>
          </a:xfrm>
          <a:prstGeom prst="rect">
            <a:avLst/>
          </a:prstGeom>
          <a:noFill/>
          <a:ln w="9525">
            <a:noFill/>
            <a:miter lim="800000"/>
            <a:headEnd/>
            <a:tailEnd/>
          </a:ln>
          <a:effectLst/>
        </p:spPr>
        <p:txBody>
          <a:bodyPr>
            <a:spAutoFit/>
          </a:bodyPr>
          <a:lstStyle/>
          <a:p>
            <a:pPr eaLnBrk="0" hangingPunct="0"/>
            <a:r>
              <a:rPr lang="en-US" sz="3600" dirty="0">
                <a:solidFill>
                  <a:schemeClr val="bg2"/>
                </a:solidFill>
                <a:effectLst>
                  <a:outerShdw blurRad="38100" dist="38100" dir="2700000" algn="tl">
                    <a:srgbClr val="000000">
                      <a:alpha val="43137"/>
                    </a:srgbClr>
                  </a:outerShdw>
                </a:effectLst>
                <a:latin typeface="Garamond" pitchFamily="18" charset="0"/>
              </a:rPr>
              <a:t>1 Kings 12:26-27 Jeroboam thought to himself, "The kingdom will now likely revert to the house of David. </a:t>
            </a:r>
          </a:p>
          <a:p>
            <a:pPr eaLnBrk="0" hangingPunct="0"/>
            <a:r>
              <a:rPr lang="en-US" sz="3600" dirty="0">
                <a:solidFill>
                  <a:schemeClr val="bg2"/>
                </a:solidFill>
                <a:effectLst>
                  <a:outerShdw blurRad="38100" dist="38100" dir="2700000" algn="tl">
                    <a:srgbClr val="000000">
                      <a:alpha val="43137"/>
                    </a:srgbClr>
                  </a:outerShdw>
                </a:effectLst>
                <a:latin typeface="Garamond" pitchFamily="18" charset="0"/>
              </a:rPr>
              <a:t> 27 If these people go up to offer sacrifices at the temple of the L</a:t>
            </a:r>
            <a:r>
              <a:rPr lang="en-US" sz="2800" dirty="0">
                <a:solidFill>
                  <a:schemeClr val="bg2"/>
                </a:solidFill>
                <a:effectLst>
                  <a:outerShdw blurRad="38100" dist="38100" dir="2700000" algn="tl">
                    <a:srgbClr val="000000">
                      <a:alpha val="43137"/>
                    </a:srgbClr>
                  </a:outerShdw>
                </a:effectLst>
                <a:latin typeface="Garamond" pitchFamily="18" charset="0"/>
              </a:rPr>
              <a:t>ORD</a:t>
            </a:r>
            <a:r>
              <a:rPr lang="en-US" sz="3600" dirty="0">
                <a:solidFill>
                  <a:schemeClr val="bg2"/>
                </a:solidFill>
                <a:effectLst>
                  <a:outerShdw blurRad="38100" dist="38100" dir="2700000" algn="tl">
                    <a:srgbClr val="000000">
                      <a:alpha val="43137"/>
                    </a:srgbClr>
                  </a:outerShdw>
                </a:effectLst>
                <a:latin typeface="Garamond" pitchFamily="18" charset="0"/>
              </a:rPr>
              <a:t> in Jerusalem, they will again give their allegiance to their lord, </a:t>
            </a:r>
            <a:r>
              <a:rPr lang="en-US" sz="3600" dirty="0" err="1">
                <a:solidFill>
                  <a:schemeClr val="bg2"/>
                </a:solidFill>
                <a:effectLst>
                  <a:outerShdw blurRad="38100" dist="38100" dir="2700000" algn="tl">
                    <a:srgbClr val="000000">
                      <a:alpha val="43137"/>
                    </a:srgbClr>
                  </a:outerShdw>
                </a:effectLst>
                <a:latin typeface="Garamond" pitchFamily="18" charset="0"/>
              </a:rPr>
              <a:t>Rehoboam</a:t>
            </a:r>
            <a:r>
              <a:rPr lang="en-US" sz="3600" dirty="0">
                <a:solidFill>
                  <a:schemeClr val="bg2"/>
                </a:solidFill>
                <a:effectLst>
                  <a:outerShdw blurRad="38100" dist="38100" dir="2700000" algn="tl">
                    <a:srgbClr val="000000">
                      <a:alpha val="43137"/>
                    </a:srgbClr>
                  </a:outerShdw>
                </a:effectLst>
                <a:latin typeface="Garamond"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sz="4000">
                <a:solidFill>
                  <a:schemeClr val="bg2"/>
                </a:solidFill>
                <a:effectLst>
                  <a:outerShdw blurRad="38100" dist="38100" dir="2700000" algn="tl">
                    <a:srgbClr val="000000">
                      <a:alpha val="43137"/>
                    </a:srgbClr>
                  </a:outerShdw>
                </a:effectLst>
              </a:rPr>
              <a:t>Historical Background: What Bethel was like…</a:t>
            </a:r>
          </a:p>
        </p:txBody>
      </p:sp>
      <p:sp>
        <p:nvSpPr>
          <p:cNvPr id="31747" name="Rectangle 3"/>
          <p:cNvSpPr>
            <a:spLocks noGrp="1" noChangeArrowheads="1"/>
          </p:cNvSpPr>
          <p:nvPr>
            <p:ph type="body" idx="1"/>
          </p:nvPr>
        </p:nvSpPr>
        <p:spPr/>
        <p:txBody>
          <a:bodyPr/>
          <a:lstStyle/>
          <a:p>
            <a:r>
              <a:rPr lang="en-US" dirty="0">
                <a:solidFill>
                  <a:schemeClr val="bg2"/>
                </a:solidFill>
                <a:effectLst>
                  <a:outerShdw blurRad="38100" dist="38100" dir="2700000" algn="tl">
                    <a:srgbClr val="000000">
                      <a:alpha val="43137"/>
                    </a:srgbClr>
                  </a:outerShdw>
                </a:effectLst>
              </a:rPr>
              <a:t>1 Kings 12:28 After seeking advice, the king made two golden calves. He said to the people, "It is too much for you to go up to Jerusalem. Here are your gods, O Israel, who brought you up out of Egypt." </a:t>
            </a:r>
          </a:p>
        </p:txBody>
      </p:sp>
      <p:sp>
        <p:nvSpPr>
          <p:cNvPr id="31748" name="WordArt 4"/>
          <p:cNvSpPr>
            <a:spLocks noChangeArrowheads="1" noChangeShapeType="1" noTextEdit="1"/>
          </p:cNvSpPr>
          <p:nvPr/>
        </p:nvSpPr>
        <p:spPr bwMode="auto">
          <a:xfrm rot="-1897075">
            <a:off x="1219200" y="2514600"/>
            <a:ext cx="6705600" cy="2209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Deuteronomy 13</a:t>
            </a:r>
          </a:p>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Wrong gods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 calcmode="lin" valueType="num">
                                      <p:cBhvr>
                                        <p:cTn id="9" dur="500" fill="hold"/>
                                        <p:tgtEl>
                                          <p:spTgt spid="31748"/>
                                        </p:tgtEl>
                                        <p:attrNameLst>
                                          <p:attrName>style.rotation</p:attrName>
                                        </p:attrNameLst>
                                      </p:cBhvr>
                                      <p:tavLst>
                                        <p:tav tm="0">
                                          <p:val>
                                            <p:fltVal val="360"/>
                                          </p:val>
                                        </p:tav>
                                        <p:tav tm="100000">
                                          <p:val>
                                            <p:fltVal val="0"/>
                                          </p:val>
                                        </p:tav>
                                      </p:tavLst>
                                    </p:anim>
                                    <p:animEffect transition="in" filter="fade">
                                      <p:cBhvr>
                                        <p:cTn id="10"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n-US" sz="4000">
                <a:solidFill>
                  <a:schemeClr val="bg2"/>
                </a:solidFill>
                <a:effectLst>
                  <a:outerShdw blurRad="38100" dist="38100" dir="2700000" algn="tl">
                    <a:srgbClr val="000000">
                      <a:alpha val="43137"/>
                    </a:srgbClr>
                  </a:outerShdw>
                </a:effectLst>
              </a:rPr>
              <a:t>Historical Background: What Bethel was like…</a:t>
            </a:r>
          </a:p>
        </p:txBody>
      </p:sp>
      <p:sp>
        <p:nvSpPr>
          <p:cNvPr id="32771" name="Rectangle 3"/>
          <p:cNvSpPr>
            <a:spLocks noGrp="1" noChangeArrowheads="1"/>
          </p:cNvSpPr>
          <p:nvPr>
            <p:ph type="body" idx="1"/>
          </p:nvPr>
        </p:nvSpPr>
        <p:spPr/>
        <p:txBody>
          <a:bodyPr/>
          <a:lstStyle/>
          <a:p>
            <a:r>
              <a:rPr lang="en-US" dirty="0">
                <a:solidFill>
                  <a:schemeClr val="bg2"/>
                </a:solidFill>
                <a:effectLst>
                  <a:outerShdw blurRad="38100" dist="38100" dir="2700000" algn="tl">
                    <a:srgbClr val="000000">
                      <a:alpha val="43137"/>
                    </a:srgbClr>
                  </a:outerShdw>
                </a:effectLst>
              </a:rPr>
              <a:t>1 Kings 12:29 One he set up in Bethel, and the other in Dan. 30 And this thing became a sin; the people went even as far as Dan to worship the one there. </a:t>
            </a:r>
          </a:p>
        </p:txBody>
      </p:sp>
      <p:sp>
        <p:nvSpPr>
          <p:cNvPr id="32772" name="WordArt 4"/>
          <p:cNvSpPr>
            <a:spLocks noChangeArrowheads="1" noChangeShapeType="1" noTextEdit="1"/>
          </p:cNvSpPr>
          <p:nvPr/>
        </p:nvSpPr>
        <p:spPr bwMode="auto">
          <a:xfrm rot="-1897075">
            <a:off x="1219200" y="2514600"/>
            <a:ext cx="6705600" cy="2209800"/>
          </a:xfrm>
          <a:prstGeom prst="rect">
            <a:avLst/>
          </a:prstGeom>
        </p:spPr>
        <p:txBody>
          <a:bodyPr wrap="none" numCol="1" fromWordArt="1">
            <a:prstTxWarp prst="textPlain">
              <a:avLst>
                <a:gd name="adj" fmla="val 50000"/>
              </a:avLst>
            </a:prstTxWarp>
          </a:bodyPr>
          <a:lstStyle/>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Deuteronomy 12</a:t>
            </a:r>
          </a:p>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Wrong place!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anim calcmode="lin" valueType="num">
                                      <p:cBhvr>
                                        <p:cTn id="9" dur="500" fill="hold"/>
                                        <p:tgtEl>
                                          <p:spTgt spid="32772"/>
                                        </p:tgtEl>
                                        <p:attrNameLst>
                                          <p:attrName>style.rotation</p:attrName>
                                        </p:attrNameLst>
                                      </p:cBhvr>
                                      <p:tavLst>
                                        <p:tav tm="0">
                                          <p:val>
                                            <p:fltVal val="360"/>
                                          </p:val>
                                        </p:tav>
                                        <p:tav tm="100000">
                                          <p:val>
                                            <p:fltVal val="0"/>
                                          </p:val>
                                        </p:tav>
                                      </p:tavLst>
                                    </p:anim>
                                    <p:animEffect transition="in" filter="fade">
                                      <p:cBhvr>
                                        <p:cTn id="10"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sz="4000" dirty="0">
                <a:solidFill>
                  <a:schemeClr val="bg2"/>
                </a:solidFill>
                <a:effectLst>
                  <a:outerShdw blurRad="38100" dist="38100" dir="2700000" algn="tl">
                    <a:srgbClr val="000000">
                      <a:alpha val="43137"/>
                    </a:srgbClr>
                  </a:outerShdw>
                </a:effectLst>
              </a:rPr>
              <a:t>Historical Background: What Bethel was like…</a:t>
            </a:r>
          </a:p>
        </p:txBody>
      </p:sp>
      <p:sp>
        <p:nvSpPr>
          <p:cNvPr id="33795" name="Rectangle 3"/>
          <p:cNvSpPr>
            <a:spLocks noGrp="1" noChangeArrowheads="1"/>
          </p:cNvSpPr>
          <p:nvPr>
            <p:ph type="body" idx="1"/>
          </p:nvPr>
        </p:nvSpPr>
        <p:spPr/>
        <p:txBody>
          <a:bodyPr/>
          <a:lstStyle/>
          <a:p>
            <a:r>
              <a:rPr lang="en-US">
                <a:solidFill>
                  <a:schemeClr val="bg2"/>
                </a:solidFill>
                <a:effectLst>
                  <a:outerShdw blurRad="38100" dist="38100" dir="2700000" algn="tl">
                    <a:srgbClr val="000000">
                      <a:alpha val="43137"/>
                    </a:srgbClr>
                  </a:outerShdw>
                </a:effectLst>
              </a:rPr>
              <a:t>1 Kings 12:31 Jeroboam built shrines on high places and appointed priests from all sorts of people, even though they were not Levites.</a:t>
            </a:r>
          </a:p>
        </p:txBody>
      </p:sp>
      <p:sp>
        <p:nvSpPr>
          <p:cNvPr id="33796" name="WordArt 4"/>
          <p:cNvSpPr>
            <a:spLocks noChangeArrowheads="1" noChangeShapeType="1" noTextEdit="1"/>
          </p:cNvSpPr>
          <p:nvPr/>
        </p:nvSpPr>
        <p:spPr bwMode="auto">
          <a:xfrm rot="-1897075">
            <a:off x="1219200" y="2514600"/>
            <a:ext cx="6705600" cy="2209800"/>
          </a:xfrm>
          <a:prstGeom prst="rect">
            <a:avLst/>
          </a:prstGeom>
        </p:spPr>
        <p:txBody>
          <a:bodyPr wrap="none" numCol="1" fromWordArt="1">
            <a:prstTxWarp prst="textPlain">
              <a:avLst>
                <a:gd name="adj" fmla="val 50000"/>
              </a:avLst>
            </a:prstTxWarp>
          </a:bodyPr>
          <a:lstStyle/>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Deuteronomy 18</a:t>
            </a:r>
          </a:p>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Wrong Personnel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anim calcmode="lin" valueType="num">
                                      <p:cBhvr>
                                        <p:cTn id="9" dur="500" fill="hold"/>
                                        <p:tgtEl>
                                          <p:spTgt spid="33796"/>
                                        </p:tgtEl>
                                        <p:attrNameLst>
                                          <p:attrName>style.rotation</p:attrName>
                                        </p:attrNameLst>
                                      </p:cBhvr>
                                      <p:tavLst>
                                        <p:tav tm="0">
                                          <p:val>
                                            <p:fltVal val="360"/>
                                          </p:val>
                                        </p:tav>
                                        <p:tav tm="100000">
                                          <p:val>
                                            <p:fltVal val="0"/>
                                          </p:val>
                                        </p:tav>
                                      </p:tavLst>
                                    </p:anim>
                                    <p:animEffect transition="in" filter="fade">
                                      <p:cBhvr>
                                        <p:cTn id="10"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sz="4000" dirty="0">
                <a:solidFill>
                  <a:schemeClr val="bg2"/>
                </a:solidFill>
                <a:effectLst>
                  <a:outerShdw blurRad="38100" dist="38100" dir="2700000" algn="tl">
                    <a:srgbClr val="000000">
                      <a:alpha val="43137"/>
                    </a:srgbClr>
                  </a:outerShdw>
                </a:effectLst>
              </a:rPr>
              <a:t>Historical Background: What Bethel was like…</a:t>
            </a:r>
          </a:p>
        </p:txBody>
      </p:sp>
      <p:sp>
        <p:nvSpPr>
          <p:cNvPr id="34819" name="Rectangle 3"/>
          <p:cNvSpPr>
            <a:spLocks noGrp="1" noChangeArrowheads="1"/>
          </p:cNvSpPr>
          <p:nvPr>
            <p:ph type="body" sz="half" idx="1"/>
          </p:nvPr>
        </p:nvSpPr>
        <p:spPr>
          <a:xfrm>
            <a:off x="457200" y="1600200"/>
            <a:ext cx="8229600" cy="4525963"/>
          </a:xfrm>
        </p:spPr>
        <p:txBody>
          <a:bodyPr/>
          <a:lstStyle/>
          <a:p>
            <a:r>
              <a:rPr lang="en-US" sz="2800">
                <a:solidFill>
                  <a:schemeClr val="bg2"/>
                </a:solidFill>
                <a:effectLst>
                  <a:outerShdw blurRad="38100" dist="38100" dir="2700000" algn="tl">
                    <a:srgbClr val="000000">
                      <a:alpha val="43137"/>
                    </a:srgbClr>
                  </a:outerShdw>
                </a:effectLst>
              </a:rPr>
              <a:t>1 Kings 12:32 He instituted a festival on the fifteenth day of the eighth month, like the festival held in Judah, and offered sacrifices on the altar. This he did in Bethel, sacrificing to the calves he had made. And at Bethel he also installed priests at the high places he had made. </a:t>
            </a:r>
          </a:p>
        </p:txBody>
      </p:sp>
      <p:sp>
        <p:nvSpPr>
          <p:cNvPr id="34820" name="WordArt 4"/>
          <p:cNvSpPr>
            <a:spLocks noChangeArrowheads="1" noChangeShapeType="1" noTextEdit="1"/>
          </p:cNvSpPr>
          <p:nvPr/>
        </p:nvSpPr>
        <p:spPr bwMode="auto">
          <a:xfrm rot="-1897075">
            <a:off x="1219200" y="2514600"/>
            <a:ext cx="6705600" cy="2209800"/>
          </a:xfrm>
          <a:prstGeom prst="rect">
            <a:avLst/>
          </a:prstGeom>
        </p:spPr>
        <p:txBody>
          <a:bodyPr wrap="none" numCol="1" fromWordArt="1">
            <a:prstTxWarp prst="textPlain">
              <a:avLst>
                <a:gd name="adj" fmla="val 50000"/>
              </a:avLst>
            </a:prstTxWarp>
          </a:bodyPr>
          <a:lstStyle/>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Deuteronomy 16</a:t>
            </a:r>
          </a:p>
          <a:p>
            <a:pPr algn="ctr"/>
            <a:r>
              <a:rPr lang="en-US" sz="3600" kern="10" dirty="0">
                <a:ln w="9525">
                  <a:noFill/>
                  <a:round/>
                  <a:headEnd/>
                  <a:tailEnd/>
                </a:ln>
                <a:solidFill>
                  <a:srgbClr val="800000"/>
                </a:solidFill>
                <a:effectLst>
                  <a:outerShdw dist="53882" dir="2700000" algn="ctr" rotWithShape="0">
                    <a:schemeClr val="bg2">
                      <a:alpha val="80000"/>
                    </a:schemeClr>
                  </a:outerShdw>
                </a:effectLst>
                <a:latin typeface="Impact"/>
              </a:rPr>
              <a:t>Wrong Times</a:t>
            </a:r>
          </a:p>
        </p:txBody>
      </p:sp>
      <p:graphicFrame>
        <p:nvGraphicFramePr>
          <p:cNvPr id="34821" name="Object 5"/>
          <p:cNvGraphicFramePr>
            <a:graphicFrameLocks noGrp="1" noChangeAspect="1"/>
          </p:cNvGraphicFramePr>
          <p:nvPr>
            <p:ph sz="quarter" idx="3"/>
          </p:nvPr>
        </p:nvGraphicFramePr>
        <p:xfrm>
          <a:off x="0" y="3162300"/>
          <a:ext cx="4419600" cy="3695700"/>
        </p:xfrm>
        <a:graphic>
          <a:graphicData uri="http://schemas.openxmlformats.org/presentationml/2006/ole">
            <mc:AlternateContent xmlns:mc="http://schemas.openxmlformats.org/markup-compatibility/2006">
              <mc:Choice xmlns:v="urn:schemas-microsoft-com:vml" Requires="v">
                <p:oleObj spid="_x0000_s34850" name="Drawing" r:id="rId4" imgW="6343560" imgH="5305320" progId="Presentations.Drawing.14">
                  <p:embed/>
                </p:oleObj>
              </mc:Choice>
              <mc:Fallback>
                <p:oleObj name="Drawing" r:id="rId4" imgW="6343560" imgH="5305320" progId="Presentations.Drawing.1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62300"/>
                        <a:ext cx="44196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Grp="1" noChangeAspect="1"/>
          </p:cNvGraphicFramePr>
          <p:nvPr>
            <p:ph sz="quarter" idx="2"/>
          </p:nvPr>
        </p:nvGraphicFramePr>
        <p:xfrm>
          <a:off x="4419600" y="3187700"/>
          <a:ext cx="4724400" cy="3670300"/>
        </p:xfrm>
        <a:graphic>
          <a:graphicData uri="http://schemas.openxmlformats.org/presentationml/2006/ole">
            <mc:AlternateContent xmlns:mc="http://schemas.openxmlformats.org/markup-compatibility/2006">
              <mc:Choice xmlns:v="urn:schemas-microsoft-com:vml" Requires="v">
                <p:oleObj spid="_x0000_s34851" name="Drawing" r:id="rId6" imgW="5248811" imgH="4077086" progId="Presentations.Drawing.14">
                  <p:embed/>
                </p:oleObj>
              </mc:Choice>
              <mc:Fallback>
                <p:oleObj name="Drawing" r:id="rId6" imgW="5248811" imgH="4077086" progId="Presentations.Drawing.1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187700"/>
                        <a:ext cx="47244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anim calcmode="lin" valueType="num">
                                      <p:cBhvr>
                                        <p:cTn id="9" dur="500" fill="hold"/>
                                        <p:tgtEl>
                                          <p:spTgt spid="34820"/>
                                        </p:tgtEl>
                                        <p:attrNameLst>
                                          <p:attrName>style.rotation</p:attrName>
                                        </p:attrNameLst>
                                      </p:cBhvr>
                                      <p:tavLst>
                                        <p:tav tm="0">
                                          <p:val>
                                            <p:fltVal val="360"/>
                                          </p:val>
                                        </p:tav>
                                        <p:tav tm="100000">
                                          <p:val>
                                            <p:fltVal val="0"/>
                                          </p:val>
                                        </p:tav>
                                      </p:tavLst>
                                    </p:anim>
                                    <p:animEffect transition="in" filter="fade">
                                      <p:cBhvr>
                                        <p:cTn id="10" dur="500"/>
                                        <p:tgtEl>
                                          <p:spTgt spid="348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fade">
                                      <p:cBhvr>
                                        <p:cTn id="15" dur="500"/>
                                        <p:tgtEl>
                                          <p:spTgt spid="3482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4822"/>
                                        </p:tgtEl>
                                        <p:attrNameLst>
                                          <p:attrName>style.visibility</p:attrName>
                                        </p:attrNameLst>
                                      </p:cBhvr>
                                      <p:to>
                                        <p:strVal val="visible"/>
                                      </p:to>
                                    </p:set>
                                    <p:animEffect transition="in" filter="fade">
                                      <p:cBhvr>
                                        <p:cTn id="19" dur="1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257175"/>
            <a:ext cx="8382000" cy="1800225"/>
          </a:xfrm>
          <a:prstGeom prst="rect">
            <a:avLst/>
          </a:prstGeom>
          <a:noFill/>
          <a:ln w="9525">
            <a:noFill/>
            <a:miter lim="800000"/>
            <a:headEnd/>
            <a:tailEnd/>
          </a:ln>
          <a:effectLst/>
        </p:spPr>
        <p:txBody>
          <a:bodyPr>
            <a:spAutoFit/>
          </a:bodyPr>
          <a:lstStyle/>
          <a:p>
            <a:pPr eaLnBrk="0" hangingPunct="0"/>
            <a:r>
              <a:rPr lang="en-US" sz="2800" dirty="0">
                <a:solidFill>
                  <a:srgbClr val="000000"/>
                </a:solidFill>
                <a:effectLst>
                  <a:outerShdw blurRad="50800" dist="38100" dir="2700000" algn="tl" rotWithShape="0">
                    <a:prstClr val="black">
                      <a:alpha val="40000"/>
                    </a:prstClr>
                  </a:outerShdw>
                </a:effectLst>
                <a:latin typeface="Garamond" pitchFamily="18" charset="0"/>
              </a:rPr>
              <a:t>2A Oracles Against the Nations: Introduction of Theme, 1:3--2:16</a:t>
            </a:r>
          </a:p>
          <a:p>
            <a:pPr eaLnBrk="0" hangingPunct="0"/>
            <a:r>
              <a:rPr lang="en-US" sz="2800" dirty="0">
                <a:solidFill>
                  <a:srgbClr val="000000"/>
                </a:solidFill>
                <a:effectLst>
                  <a:outerShdw blurRad="50800" dist="38100" dir="2700000" algn="tl" rotWithShape="0">
                    <a:prstClr val="black">
                      <a:alpha val="40000"/>
                    </a:prstClr>
                  </a:outerShdw>
                </a:effectLst>
                <a:latin typeface="Garamond" pitchFamily="18" charset="0"/>
              </a:rPr>
              <a:t>   1B Introduction &amp; Background, 1:3--2:5</a:t>
            </a:r>
          </a:p>
          <a:p>
            <a:pPr eaLnBrk="0" hangingPunct="0"/>
            <a:r>
              <a:rPr lang="en-US" sz="2800" dirty="0">
                <a:solidFill>
                  <a:srgbClr val="000000"/>
                </a:solidFill>
                <a:effectLst>
                  <a:outerShdw blurRad="50800" dist="38100" dir="2700000" algn="tl" rotWithShape="0">
                    <a:prstClr val="black">
                      <a:alpha val="40000"/>
                    </a:prstClr>
                  </a:outerShdw>
                </a:effectLst>
                <a:latin typeface="Garamond" pitchFamily="18" charset="0"/>
              </a:rPr>
              <a:t>       1C Judgment for Damascus</a:t>
            </a:r>
          </a:p>
        </p:txBody>
      </p:sp>
      <p:sp>
        <p:nvSpPr>
          <p:cNvPr id="35843" name="Text Box 3"/>
          <p:cNvSpPr txBox="1">
            <a:spLocks noChangeArrowheads="1"/>
          </p:cNvSpPr>
          <p:nvPr/>
        </p:nvSpPr>
        <p:spPr bwMode="auto">
          <a:xfrm>
            <a:off x="381000" y="2133600"/>
            <a:ext cx="8534400" cy="4154984"/>
          </a:xfrm>
          <a:prstGeom prst="rect">
            <a:avLst/>
          </a:prstGeom>
          <a:noFill/>
          <a:ln w="9525">
            <a:noFill/>
            <a:miter lim="800000"/>
            <a:headEnd/>
            <a:tailEnd/>
          </a:ln>
          <a:effectLst/>
        </p:spPr>
        <p:txBody>
          <a:bodyPr>
            <a:spAutoFit/>
          </a:bodyPr>
          <a:lstStyle/>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Amos 1:3-5</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3 This is what the L</a:t>
            </a:r>
            <a:r>
              <a:rPr lang="en-US" dirty="0">
                <a:solidFill>
                  <a:srgbClr val="000000"/>
                </a:solidFill>
                <a:effectLst>
                  <a:outerShdw blurRad="50800" dist="38100" dir="2700000" algn="tl" rotWithShape="0">
                    <a:prstClr val="black">
                      <a:alpha val="40000"/>
                    </a:prstClr>
                  </a:outerShdw>
                </a:effectLst>
                <a:latin typeface="Garamond" pitchFamily="18" charset="0"/>
              </a:rPr>
              <a:t>ORD</a:t>
            </a:r>
            <a:r>
              <a:rPr lang="en-US" sz="2400" dirty="0">
                <a:solidFill>
                  <a:srgbClr val="000000"/>
                </a:solidFill>
                <a:effectLst>
                  <a:outerShdw blurRad="50800" dist="38100" dir="2700000" algn="tl" rotWithShape="0">
                    <a:prstClr val="black">
                      <a:alpha val="40000"/>
                    </a:prstClr>
                  </a:outerShdw>
                </a:effectLst>
                <a:latin typeface="Garamond" pitchFamily="18" charset="0"/>
              </a:rPr>
              <a:t> says: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“For three sins of Damascus,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even for four, I will not turn back my wrath.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Because she threshed Gilead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with sledges having iron teeth,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4 I will send fire upon the house of </a:t>
            </a:r>
            <a:r>
              <a:rPr lang="en-US" sz="2400" dirty="0" err="1">
                <a:solidFill>
                  <a:srgbClr val="000000"/>
                </a:solidFill>
                <a:effectLst>
                  <a:outerShdw blurRad="50800" dist="38100" dir="2700000" algn="tl" rotWithShape="0">
                    <a:prstClr val="black">
                      <a:alpha val="40000"/>
                    </a:prstClr>
                  </a:outerShdw>
                </a:effectLst>
                <a:latin typeface="Garamond" pitchFamily="18" charset="0"/>
              </a:rPr>
              <a:t>Hazael</a:t>
            </a:r>
            <a:r>
              <a:rPr lang="en-US" sz="2400" dirty="0">
                <a:solidFill>
                  <a:srgbClr val="000000"/>
                </a:solidFill>
                <a:effectLst>
                  <a:outerShdw blurRad="50800" dist="38100" dir="2700000" algn="tl" rotWithShape="0">
                    <a:prstClr val="black">
                      <a:alpha val="40000"/>
                    </a:prstClr>
                  </a:outerShdw>
                </a:effectLst>
                <a:latin typeface="Garamond" pitchFamily="18" charset="0"/>
              </a:rPr>
              <a:t>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that will consume the fortresses of Ben-</a:t>
            </a:r>
            <a:r>
              <a:rPr lang="en-US" sz="2400" dirty="0" err="1">
                <a:solidFill>
                  <a:srgbClr val="000000"/>
                </a:solidFill>
                <a:effectLst>
                  <a:outerShdw blurRad="50800" dist="38100" dir="2700000" algn="tl" rotWithShape="0">
                    <a:prstClr val="black">
                      <a:alpha val="40000"/>
                    </a:prstClr>
                  </a:outerShdw>
                </a:effectLst>
                <a:latin typeface="Garamond" pitchFamily="18" charset="0"/>
              </a:rPr>
              <a:t>Hadad</a:t>
            </a:r>
            <a:r>
              <a:rPr lang="en-US" sz="2400" dirty="0">
                <a:solidFill>
                  <a:srgbClr val="000000"/>
                </a:solidFill>
                <a:effectLst>
                  <a:outerShdw blurRad="50800" dist="38100" dir="2700000" algn="tl" rotWithShape="0">
                    <a:prstClr val="black">
                      <a:alpha val="40000"/>
                    </a:prstClr>
                  </a:outerShdw>
                </a:effectLst>
                <a:latin typeface="Garamond" pitchFamily="18" charset="0"/>
              </a:rPr>
              <a:t>.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5 I will break down the gate of Damascus;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The people of Aram will go into exile to </a:t>
            </a:r>
            <a:r>
              <a:rPr lang="en-US" sz="2400" dirty="0" err="1">
                <a:solidFill>
                  <a:srgbClr val="000000"/>
                </a:solidFill>
                <a:effectLst>
                  <a:outerShdw blurRad="50800" dist="38100" dir="2700000" algn="tl" rotWithShape="0">
                    <a:prstClr val="black">
                      <a:alpha val="40000"/>
                    </a:prstClr>
                  </a:outerShdw>
                </a:effectLst>
                <a:latin typeface="Garamond" pitchFamily="18" charset="0"/>
              </a:rPr>
              <a:t>Kir</a:t>
            </a:r>
            <a:r>
              <a:rPr lang="en-US" sz="2400" dirty="0">
                <a:solidFill>
                  <a:srgbClr val="000000"/>
                </a:solidFill>
                <a:effectLst>
                  <a:outerShdw blurRad="50800" dist="38100" dir="2700000" algn="tl" rotWithShape="0">
                    <a:prstClr val="black">
                      <a:alpha val="40000"/>
                    </a:prstClr>
                  </a:outerShdw>
                </a:effectLst>
                <a:latin typeface="Garamond" pitchFamily="18" charset="0"/>
              </a:rPr>
              <a:t>,” </a:t>
            </a:r>
          </a:p>
          <a:p>
            <a:pPr eaLnBrk="0" hangingPunct="0"/>
            <a:r>
              <a:rPr lang="en-US" sz="2400" dirty="0">
                <a:solidFill>
                  <a:srgbClr val="000000"/>
                </a:solidFill>
                <a:effectLst>
                  <a:outerShdw blurRad="50800" dist="38100" dir="2700000" algn="tl" rotWithShape="0">
                    <a:prstClr val="black">
                      <a:alpha val="40000"/>
                    </a:prstClr>
                  </a:outerShdw>
                </a:effectLst>
                <a:latin typeface="Garamond" pitchFamily="18" charset="0"/>
              </a:rPr>
              <a:t>says the L</a:t>
            </a:r>
            <a:r>
              <a:rPr lang="en-US" dirty="0">
                <a:solidFill>
                  <a:srgbClr val="000000"/>
                </a:solidFill>
                <a:effectLst>
                  <a:outerShdw blurRad="50800" dist="38100" dir="2700000" algn="tl" rotWithShape="0">
                    <a:prstClr val="black">
                      <a:alpha val="40000"/>
                    </a:prstClr>
                  </a:outerShdw>
                </a:effectLst>
                <a:latin typeface="Garamond" pitchFamily="18" charset="0"/>
              </a:rPr>
              <a:t>ORD</a:t>
            </a:r>
            <a:r>
              <a:rPr lang="en-US" sz="2400" dirty="0">
                <a:solidFill>
                  <a:srgbClr val="000000"/>
                </a:solidFill>
                <a:effectLst>
                  <a:outerShdw blurRad="50800" dist="38100" dir="2700000" algn="tl" rotWithShape="0">
                    <a:prstClr val="black">
                      <a:alpha val="40000"/>
                    </a:prstClr>
                  </a:outerShdw>
                </a:effectLst>
                <a:latin typeface="Garamond"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304800"/>
            <a:ext cx="8382000" cy="4789488"/>
          </a:xfrm>
          <a:prstGeom prst="rect">
            <a:avLst/>
          </a:prstGeom>
          <a:noFill/>
          <a:ln w="9525">
            <a:noFill/>
            <a:miter lim="800000"/>
            <a:headEnd/>
            <a:tailEnd/>
          </a:ln>
          <a:effectLst/>
        </p:spPr>
        <p:txBody>
          <a:bodyPr>
            <a:spAutoFit/>
          </a:bodyPr>
          <a:lstStyle/>
          <a:p>
            <a:pPr eaLnBrk="0" hangingPunct="0"/>
            <a:r>
              <a:rPr lang="en-US" sz="2800" dirty="0">
                <a:solidFill>
                  <a:srgbClr val="000000"/>
                </a:solidFill>
                <a:effectLst>
                  <a:outerShdw blurRad="50800" dist="25400" dir="3000000" algn="ctr" rotWithShape="0">
                    <a:schemeClr val="bg2"/>
                  </a:outerShdw>
                </a:effectLst>
                <a:latin typeface="Garamond" pitchFamily="18" charset="0"/>
              </a:rPr>
              <a:t>2A Oracles Against the Nations: Introduction of Theme, 1:3--2:16</a:t>
            </a: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1B Introduction &amp; Background, 1:3--2:5</a:t>
            </a: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1C Judgment for Damascus</a:t>
            </a: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2C Judgment for Philistia</a:t>
            </a: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3C Judgment for </a:t>
            </a:r>
            <a:r>
              <a:rPr lang="en-US" sz="2800" dirty="0" err="1">
                <a:solidFill>
                  <a:srgbClr val="000000"/>
                </a:solidFill>
                <a:effectLst>
                  <a:outerShdw blurRad="50800" dist="25400" dir="3000000" algn="ctr" rotWithShape="0">
                    <a:schemeClr val="bg2"/>
                  </a:outerShdw>
                </a:effectLst>
                <a:latin typeface="Garamond" pitchFamily="18" charset="0"/>
              </a:rPr>
              <a:t>Tyre</a:t>
            </a:r>
            <a:endParaRPr lang="en-US" sz="2800" dirty="0">
              <a:solidFill>
                <a:srgbClr val="000000"/>
              </a:solidFill>
              <a:effectLst>
                <a:outerShdw blurRad="50800" dist="25400" dir="3000000" algn="ctr" rotWithShape="0">
                  <a:schemeClr val="bg2"/>
                </a:outerShdw>
              </a:effectLst>
              <a:latin typeface="Garamond" pitchFamily="18" charset="0"/>
            </a:endParaRP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4C Judgment for Edom</a:t>
            </a: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5C Judgment for </a:t>
            </a:r>
            <a:r>
              <a:rPr lang="en-US" sz="2800" dirty="0" err="1">
                <a:solidFill>
                  <a:srgbClr val="000000"/>
                </a:solidFill>
                <a:effectLst>
                  <a:outerShdw blurRad="50800" dist="25400" dir="3000000" algn="ctr" rotWithShape="0">
                    <a:schemeClr val="bg2"/>
                  </a:outerShdw>
                </a:effectLst>
                <a:latin typeface="Garamond" pitchFamily="18" charset="0"/>
              </a:rPr>
              <a:t>Ammon</a:t>
            </a:r>
            <a:endParaRPr lang="en-US" sz="2800" dirty="0">
              <a:solidFill>
                <a:srgbClr val="000000"/>
              </a:solidFill>
              <a:effectLst>
                <a:outerShdw blurRad="50800" dist="25400" dir="3000000" algn="ctr" rotWithShape="0">
                  <a:schemeClr val="bg2"/>
                </a:outerShdw>
              </a:effectLst>
              <a:latin typeface="Garamond" pitchFamily="18" charset="0"/>
            </a:endParaRP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6C Judgment for Moab</a:t>
            </a: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7C Judgment for Judah</a:t>
            </a:r>
          </a:p>
          <a:p>
            <a:pPr eaLnBrk="0" hangingPunct="0"/>
            <a:r>
              <a:rPr lang="en-US" sz="2800" dirty="0">
                <a:solidFill>
                  <a:srgbClr val="000000"/>
                </a:solidFill>
                <a:effectLst>
                  <a:outerShdw blurRad="50800" dist="25400" dir="3000000" algn="ctr" rotWithShape="0">
                    <a:schemeClr val="bg2"/>
                  </a:outerShdw>
                </a:effectLst>
                <a:latin typeface="Garamond" pitchFamily="18" charset="0"/>
              </a:rPr>
              <a:t> 2B The Message: Judgment for Israel, 2:6-16</a:t>
            </a:r>
          </a:p>
        </p:txBody>
      </p:sp>
      <p:grpSp>
        <p:nvGrpSpPr>
          <p:cNvPr id="36867" name="Group 3"/>
          <p:cNvGrpSpPr>
            <a:grpSpLocks/>
          </p:cNvGrpSpPr>
          <p:nvPr/>
        </p:nvGrpSpPr>
        <p:grpSpPr bwMode="auto">
          <a:xfrm>
            <a:off x="1905000" y="914400"/>
            <a:ext cx="5105400" cy="3733800"/>
            <a:chOff x="1200" y="576"/>
            <a:chExt cx="3216" cy="2352"/>
          </a:xfrm>
        </p:grpSpPr>
        <p:sp>
          <p:nvSpPr>
            <p:cNvPr id="36868" name="AutoShape 4"/>
            <p:cNvSpPr>
              <a:spLocks noChangeArrowheads="1"/>
            </p:cNvSpPr>
            <p:nvPr/>
          </p:nvSpPr>
          <p:spPr bwMode="auto">
            <a:xfrm rot="874742">
              <a:off x="3984" y="624"/>
              <a:ext cx="432" cy="2304"/>
            </a:xfrm>
            <a:prstGeom prst="downArrow">
              <a:avLst>
                <a:gd name="adj1" fmla="val 50000"/>
                <a:gd name="adj2" fmla="val 133333"/>
              </a:avLst>
            </a:prstGeom>
            <a:solidFill>
              <a:schemeClr val="hlink"/>
            </a:solidFill>
            <a:ln w="9525">
              <a:solidFill>
                <a:schemeClr val="bg2"/>
              </a:solidFill>
              <a:miter lim="800000"/>
              <a:headEnd/>
              <a:tailEnd/>
            </a:ln>
            <a:effectLst>
              <a:outerShdw dist="35921" dir="2700000" algn="ctr" rotWithShape="0">
                <a:schemeClr val="bg2"/>
              </a:outerShdw>
            </a:effectLst>
          </p:spPr>
          <p:txBody>
            <a:bodyPr vert="eaVert" wrap="none" anchor="ctr"/>
            <a:lstStyle/>
            <a:p>
              <a:endParaRPr lang="en-US"/>
            </a:p>
          </p:txBody>
        </p:sp>
        <p:sp>
          <p:nvSpPr>
            <p:cNvPr id="36869" name="AutoShape 5"/>
            <p:cNvSpPr>
              <a:spLocks noChangeArrowheads="1"/>
            </p:cNvSpPr>
            <p:nvPr/>
          </p:nvSpPr>
          <p:spPr bwMode="auto">
            <a:xfrm>
              <a:off x="2640" y="576"/>
              <a:ext cx="432" cy="2304"/>
            </a:xfrm>
            <a:prstGeom prst="downArrow">
              <a:avLst>
                <a:gd name="adj1" fmla="val 50000"/>
                <a:gd name="adj2" fmla="val 133333"/>
              </a:avLst>
            </a:prstGeom>
            <a:solidFill>
              <a:schemeClr val="hlink"/>
            </a:solidFill>
            <a:ln w="9525">
              <a:solidFill>
                <a:schemeClr val="bg2"/>
              </a:solidFill>
              <a:miter lim="800000"/>
              <a:headEnd/>
              <a:tailEnd/>
            </a:ln>
            <a:effectLst>
              <a:outerShdw dist="35921" dir="2700000" algn="ctr" rotWithShape="0">
                <a:schemeClr val="bg2"/>
              </a:outerShdw>
            </a:effectLst>
          </p:spPr>
          <p:txBody>
            <a:bodyPr vert="eaVert" wrap="none" anchor="ctr"/>
            <a:lstStyle/>
            <a:p>
              <a:endParaRPr lang="en-US"/>
            </a:p>
          </p:txBody>
        </p:sp>
        <p:sp>
          <p:nvSpPr>
            <p:cNvPr id="36870" name="AutoShape 6"/>
            <p:cNvSpPr>
              <a:spLocks noChangeArrowheads="1"/>
            </p:cNvSpPr>
            <p:nvPr/>
          </p:nvSpPr>
          <p:spPr bwMode="auto">
            <a:xfrm rot="-420053">
              <a:off x="1200" y="624"/>
              <a:ext cx="432" cy="2304"/>
            </a:xfrm>
            <a:prstGeom prst="downArrow">
              <a:avLst>
                <a:gd name="adj1" fmla="val 50000"/>
                <a:gd name="adj2" fmla="val 133333"/>
              </a:avLst>
            </a:prstGeom>
            <a:solidFill>
              <a:schemeClr val="hlink"/>
            </a:solidFill>
            <a:ln w="9525">
              <a:solidFill>
                <a:schemeClr val="bg2"/>
              </a:solidFill>
              <a:miter lim="800000"/>
              <a:headEnd/>
              <a:tailEnd/>
            </a:ln>
            <a:effectLst>
              <a:outerShdw dist="35921" dir="2700000" algn="ctr" rotWithShape="0">
                <a:schemeClr val="bg2"/>
              </a:outerShdw>
            </a:effectLst>
          </p:spPr>
          <p:txBody>
            <a:bodyPr vert="eaVert" wrap="none" anchor="ctr"/>
            <a:lstStyle/>
            <a:p>
              <a:endParaRPr lang="en-US"/>
            </a:p>
          </p:txBody>
        </p:sp>
      </p:grpSp>
      <p:sp>
        <p:nvSpPr>
          <p:cNvPr id="36871" name="Freeform 7"/>
          <p:cNvSpPr>
            <a:spLocks/>
          </p:cNvSpPr>
          <p:nvPr/>
        </p:nvSpPr>
        <p:spPr bwMode="auto">
          <a:xfrm>
            <a:off x="2667000" y="673100"/>
            <a:ext cx="5715000" cy="241300"/>
          </a:xfrm>
          <a:custGeom>
            <a:avLst/>
            <a:gdLst/>
            <a:ahLst/>
            <a:cxnLst>
              <a:cxn ang="0">
                <a:pos x="0" y="152"/>
              </a:cxn>
              <a:cxn ang="0">
                <a:pos x="1152" y="56"/>
              </a:cxn>
              <a:cxn ang="0">
                <a:pos x="1440" y="56"/>
              </a:cxn>
              <a:cxn ang="0">
                <a:pos x="2016" y="56"/>
              </a:cxn>
              <a:cxn ang="0">
                <a:pos x="2352" y="56"/>
              </a:cxn>
              <a:cxn ang="0">
                <a:pos x="2736" y="104"/>
              </a:cxn>
              <a:cxn ang="0">
                <a:pos x="3456" y="8"/>
              </a:cxn>
              <a:cxn ang="0">
                <a:pos x="3600" y="56"/>
              </a:cxn>
            </a:cxnLst>
            <a:rect l="0" t="0" r="r" b="b"/>
            <a:pathLst>
              <a:path w="3600" h="152">
                <a:moveTo>
                  <a:pt x="0" y="152"/>
                </a:moveTo>
                <a:cubicBezTo>
                  <a:pt x="456" y="112"/>
                  <a:pt x="912" y="72"/>
                  <a:pt x="1152" y="56"/>
                </a:cubicBezTo>
                <a:cubicBezTo>
                  <a:pt x="1392" y="40"/>
                  <a:pt x="1296" y="56"/>
                  <a:pt x="1440" y="56"/>
                </a:cubicBezTo>
                <a:cubicBezTo>
                  <a:pt x="1584" y="56"/>
                  <a:pt x="1864" y="56"/>
                  <a:pt x="2016" y="56"/>
                </a:cubicBezTo>
                <a:cubicBezTo>
                  <a:pt x="2168" y="56"/>
                  <a:pt x="2232" y="48"/>
                  <a:pt x="2352" y="56"/>
                </a:cubicBezTo>
                <a:cubicBezTo>
                  <a:pt x="2472" y="64"/>
                  <a:pt x="2552" y="112"/>
                  <a:pt x="2736" y="104"/>
                </a:cubicBezTo>
                <a:cubicBezTo>
                  <a:pt x="2920" y="96"/>
                  <a:pt x="3312" y="16"/>
                  <a:pt x="3456" y="8"/>
                </a:cubicBezTo>
                <a:cubicBezTo>
                  <a:pt x="3600" y="0"/>
                  <a:pt x="3600" y="28"/>
                  <a:pt x="3600" y="56"/>
                </a:cubicBezTo>
              </a:path>
            </a:pathLst>
          </a:custGeom>
          <a:noFill/>
          <a:ln w="57150" cmpd="sng">
            <a:solidFill>
              <a:srgbClr val="FF0000"/>
            </a:solidFill>
            <a:round/>
            <a:headEnd/>
            <a:tailEnd/>
          </a:ln>
          <a:effectLst/>
        </p:spPr>
        <p:txBody>
          <a:bodyPr/>
          <a:lstStyle/>
          <a:p>
            <a:endParaRPr lang="en-US"/>
          </a:p>
        </p:txBody>
      </p:sp>
      <p:graphicFrame>
        <p:nvGraphicFramePr>
          <p:cNvPr id="36872" name="Object 8"/>
          <p:cNvGraphicFramePr>
            <a:graphicFrameLocks noChangeAspect="1"/>
          </p:cNvGraphicFramePr>
          <p:nvPr>
            <p:extLst>
              <p:ext uri="{D42A27DB-BD31-4B8C-83A1-F6EECF244321}">
                <p14:modId xmlns:p14="http://schemas.microsoft.com/office/powerpoint/2010/main" val="3629538408"/>
              </p:ext>
            </p:extLst>
          </p:nvPr>
        </p:nvGraphicFramePr>
        <p:xfrm>
          <a:off x="5410200" y="2057400"/>
          <a:ext cx="3524250" cy="1600200"/>
        </p:xfrm>
        <a:graphic>
          <a:graphicData uri="http://schemas.openxmlformats.org/presentationml/2006/ole">
            <mc:AlternateContent xmlns:mc="http://schemas.openxmlformats.org/markup-compatibility/2006">
              <mc:Choice xmlns:v="urn:schemas-microsoft-com:vml" Requires="v">
                <p:oleObj spid="_x0000_s36901" name="Drawing" r:id="rId4" imgW="3524400" imgH="1600200" progId="Presentations.Drawing.14">
                  <p:embed/>
                </p:oleObj>
              </mc:Choice>
              <mc:Fallback>
                <p:oleObj name="Drawing" r:id="rId4" imgW="3524400" imgH="1600200" progId="Presentations.Drawing.1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057400"/>
                        <a:ext cx="3524250" cy="1600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873" name="Object 9"/>
          <p:cNvGraphicFramePr>
            <a:graphicFrameLocks noChangeAspect="1"/>
          </p:cNvGraphicFramePr>
          <p:nvPr>
            <p:extLst>
              <p:ext uri="{D42A27DB-BD31-4B8C-83A1-F6EECF244321}">
                <p14:modId xmlns:p14="http://schemas.microsoft.com/office/powerpoint/2010/main" val="167341002"/>
              </p:ext>
            </p:extLst>
          </p:nvPr>
        </p:nvGraphicFramePr>
        <p:xfrm>
          <a:off x="2362200" y="4953000"/>
          <a:ext cx="3524250" cy="1600200"/>
        </p:xfrm>
        <a:graphic>
          <a:graphicData uri="http://schemas.openxmlformats.org/presentationml/2006/ole">
            <mc:AlternateContent xmlns:mc="http://schemas.openxmlformats.org/markup-compatibility/2006">
              <mc:Choice xmlns:v="urn:schemas-microsoft-com:vml" Requires="v">
                <p:oleObj spid="_x0000_s36902" name="Drawing" r:id="rId6" imgW="3524400" imgH="1600200" progId="Presentations.Drawing.14">
                  <p:embed/>
                </p:oleObj>
              </mc:Choice>
              <mc:Fallback>
                <p:oleObj name="Drawing" r:id="rId6" imgW="3524400" imgH="1600200" progId="Presentations.Drawing.1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953000"/>
                        <a:ext cx="3524250" cy="1600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6867"/>
                                        </p:tgtEl>
                                        <p:attrNameLst>
                                          <p:attrName>style.visibility</p:attrName>
                                        </p:attrNameLst>
                                      </p:cBhvr>
                                      <p:to>
                                        <p:strVal val="visible"/>
                                      </p:to>
                                    </p:set>
                                    <p:animEffect transition="in" filter="wipe(up)">
                                      <p:cBhvr>
                                        <p:cTn id="35" dur="500"/>
                                        <p:tgtEl>
                                          <p:spTgt spid="36867"/>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36872"/>
                                        </p:tgtEl>
                                        <p:attrNameLst>
                                          <p:attrName>style.visibility</p:attrName>
                                        </p:attrNameLst>
                                      </p:cBhvr>
                                      <p:to>
                                        <p:strVal val="visible"/>
                                      </p:to>
                                    </p:set>
                                    <p:anim calcmode="lin" valueType="num">
                                      <p:cBhvr>
                                        <p:cTn id="40" dur="500" fill="hold"/>
                                        <p:tgtEl>
                                          <p:spTgt spid="36872"/>
                                        </p:tgtEl>
                                        <p:attrNameLst>
                                          <p:attrName>ppt_w</p:attrName>
                                        </p:attrNameLst>
                                      </p:cBhvr>
                                      <p:tavLst>
                                        <p:tav tm="0">
                                          <p:val>
                                            <p:fltVal val="0"/>
                                          </p:val>
                                        </p:tav>
                                        <p:tav tm="100000">
                                          <p:val>
                                            <p:strVal val="#ppt_w"/>
                                          </p:val>
                                        </p:tav>
                                      </p:tavLst>
                                    </p:anim>
                                    <p:anim calcmode="lin" valueType="num">
                                      <p:cBhvr>
                                        <p:cTn id="41" dur="500" fill="hold"/>
                                        <p:tgtEl>
                                          <p:spTgt spid="36872"/>
                                        </p:tgtEl>
                                        <p:attrNameLst>
                                          <p:attrName>ppt_h</p:attrName>
                                        </p:attrNameLst>
                                      </p:cBhvr>
                                      <p:tavLst>
                                        <p:tav tm="0">
                                          <p:val>
                                            <p:fltVal val="0"/>
                                          </p:val>
                                        </p:tav>
                                        <p:tav tm="100000">
                                          <p:val>
                                            <p:strVal val="#ppt_h"/>
                                          </p:val>
                                        </p:tav>
                                      </p:tavLst>
                                    </p:anim>
                                    <p:anim calcmode="lin" valueType="num">
                                      <p:cBhvr>
                                        <p:cTn id="42" dur="500" fill="hold"/>
                                        <p:tgtEl>
                                          <p:spTgt spid="36872"/>
                                        </p:tgtEl>
                                        <p:attrNameLst>
                                          <p:attrName>style.rotation</p:attrName>
                                        </p:attrNameLst>
                                      </p:cBhvr>
                                      <p:tavLst>
                                        <p:tav tm="0">
                                          <p:val>
                                            <p:fltVal val="360"/>
                                          </p:val>
                                        </p:tav>
                                        <p:tav tm="100000">
                                          <p:val>
                                            <p:fltVal val="0"/>
                                          </p:val>
                                        </p:tav>
                                      </p:tavLst>
                                    </p:anim>
                                    <p:animEffect transition="in" filter="fade">
                                      <p:cBhvr>
                                        <p:cTn id="43" dur="500"/>
                                        <p:tgtEl>
                                          <p:spTgt spid="36872"/>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6873"/>
                                        </p:tgtEl>
                                        <p:attrNameLst>
                                          <p:attrName>style.visibility</p:attrName>
                                        </p:attrNameLst>
                                      </p:cBhvr>
                                      <p:to>
                                        <p:strVal val="visible"/>
                                      </p:to>
                                    </p:set>
                                    <p:anim calcmode="lin" valueType="num">
                                      <p:cBhvr>
                                        <p:cTn id="48" dur="500" fill="hold"/>
                                        <p:tgtEl>
                                          <p:spTgt spid="36873"/>
                                        </p:tgtEl>
                                        <p:attrNameLst>
                                          <p:attrName>ppt_w</p:attrName>
                                        </p:attrNameLst>
                                      </p:cBhvr>
                                      <p:tavLst>
                                        <p:tav tm="0">
                                          <p:val>
                                            <p:fltVal val="0"/>
                                          </p:val>
                                        </p:tav>
                                        <p:tav tm="100000">
                                          <p:val>
                                            <p:strVal val="#ppt_w"/>
                                          </p:val>
                                        </p:tav>
                                      </p:tavLst>
                                    </p:anim>
                                    <p:anim calcmode="lin" valueType="num">
                                      <p:cBhvr>
                                        <p:cTn id="49" dur="500" fill="hold"/>
                                        <p:tgtEl>
                                          <p:spTgt spid="36873"/>
                                        </p:tgtEl>
                                        <p:attrNameLst>
                                          <p:attrName>ppt_h</p:attrName>
                                        </p:attrNameLst>
                                      </p:cBhvr>
                                      <p:tavLst>
                                        <p:tav tm="0">
                                          <p:val>
                                            <p:fltVal val="0"/>
                                          </p:val>
                                        </p:tav>
                                        <p:tav tm="100000">
                                          <p:val>
                                            <p:strVal val="#ppt_h"/>
                                          </p:val>
                                        </p:tav>
                                      </p:tavLst>
                                    </p:anim>
                                    <p:anim calcmode="lin" valueType="num">
                                      <p:cBhvr>
                                        <p:cTn id="50" dur="500" fill="hold"/>
                                        <p:tgtEl>
                                          <p:spTgt spid="36873"/>
                                        </p:tgtEl>
                                        <p:attrNameLst>
                                          <p:attrName>style.rotation</p:attrName>
                                        </p:attrNameLst>
                                      </p:cBhvr>
                                      <p:tavLst>
                                        <p:tav tm="0">
                                          <p:val>
                                            <p:fltVal val="360"/>
                                          </p:val>
                                        </p:tav>
                                        <p:tav tm="100000">
                                          <p:val>
                                            <p:fltVal val="0"/>
                                          </p:val>
                                        </p:tav>
                                      </p:tavLst>
                                    </p:anim>
                                    <p:animEffect transition="in" filter="fade">
                                      <p:cBhvr>
                                        <p:cTn id="51"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1280</Words>
  <Application>Microsoft Macintosh PowerPoint</Application>
  <PresentationFormat>On-screen Show (4:3)</PresentationFormat>
  <Paragraphs>120</Paragraphs>
  <Slides>18</Slides>
  <Notes>16</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Stream</vt:lpstr>
      <vt:lpstr>Drawing</vt:lpstr>
      <vt:lpstr>Amos</vt:lpstr>
      <vt:lpstr>The Historical Situation: Location</vt:lpstr>
      <vt:lpstr>Historical Background: What Bethel was like…</vt:lpstr>
      <vt:lpstr>Historical Background: What Bethel was like…</vt:lpstr>
      <vt:lpstr>Historical Background: What Bethel was like…</vt:lpstr>
      <vt:lpstr>Historical Background: What Bethel was like…</vt:lpstr>
      <vt:lpstr>Historical Background: What Bethel was like…</vt:lpstr>
      <vt:lpstr>PowerPoint Presentation</vt:lpstr>
      <vt:lpstr>PowerPoint Presentation</vt:lpstr>
      <vt:lpstr>Farmer Amos treated badly by the establishment at Bethel</vt:lpstr>
      <vt:lpstr>The middle part of the book</vt:lpstr>
      <vt:lpstr>The middle part of the book (a sample sermon)</vt:lpstr>
      <vt:lpstr>The last part of the book:  Picturing Judgment</vt:lpstr>
      <vt:lpstr>PowerPoint Presentation</vt:lpstr>
      <vt:lpstr>PowerPoint Presentation</vt:lpstr>
      <vt:lpstr>PowerPoint Presentation</vt:lpstr>
      <vt:lpstr>The Historical Situation</vt:lpstr>
      <vt:lpstr>The Historical Situation</vt:lpstr>
    </vt:vector>
  </TitlesOfParts>
  <Company>Cedarville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Amos</dc:title>
  <dc:creator>millerc</dc:creator>
  <cp:lastModifiedBy>Chris Miller</cp:lastModifiedBy>
  <cp:revision>20</cp:revision>
  <dcterms:created xsi:type="dcterms:W3CDTF">2004-11-10T23:11:04Z</dcterms:created>
  <dcterms:modified xsi:type="dcterms:W3CDTF">2015-03-23T19:53:02Z</dcterms:modified>
</cp:coreProperties>
</file>