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7" r:id="rId2"/>
    <p:sldId id="256" r:id="rId3"/>
    <p:sldId id="258" r:id="rId4"/>
    <p:sldId id="259"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82" r:id="rId19"/>
    <p:sldId id="281" r:id="rId20"/>
    <p:sldId id="280" r:id="rId21"/>
    <p:sldId id="277" r:id="rId22"/>
    <p:sldId id="283" r:id="rId23"/>
    <p:sldId id="285" r:id="rId24"/>
    <p:sldId id="278" r:id="rId25"/>
    <p:sldId id="27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89579" autoAdjust="0"/>
  </p:normalViewPr>
  <p:slideViewPr>
    <p:cSldViewPr>
      <p:cViewPr varScale="1">
        <p:scale>
          <a:sx n="79" d="100"/>
          <a:sy n="79" d="100"/>
        </p:scale>
        <p:origin x="-1824" y="-104"/>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88936C-3066-4B3A-8764-F3106EF6969D}" type="datetimeFigureOut">
              <a:rPr lang="en-US" smtClean="0"/>
              <a:pPr/>
              <a:t>4/15/15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B63AAC-EB4C-4B8E-A427-988AA863FD9F}" type="slidenum">
              <a:rPr lang="en-US" smtClean="0"/>
              <a:pPr/>
              <a:t>‹#›</a:t>
            </a:fld>
            <a:endParaRPr lang="en-US"/>
          </a:p>
        </p:txBody>
      </p:sp>
    </p:spTree>
    <p:extLst>
      <p:ext uri="{BB962C8B-B14F-4D97-AF65-F5344CB8AC3E}">
        <p14:creationId xmlns:p14="http://schemas.microsoft.com/office/powerpoint/2010/main" val="2505699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B63AAC-EB4C-4B8E-A427-988AA863FD9F}" type="slidenum">
              <a:rPr lang="en-US" smtClean="0"/>
              <a:pPr/>
              <a:t>1</a:t>
            </a:fld>
            <a:endParaRPr lang="en-US"/>
          </a:p>
        </p:txBody>
      </p:sp>
    </p:spTree>
    <p:extLst>
      <p:ext uri="{BB962C8B-B14F-4D97-AF65-F5344CB8AC3E}">
        <p14:creationId xmlns:p14="http://schemas.microsoft.com/office/powerpoint/2010/main" val="14293315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B63AAC-EB4C-4B8E-A427-988AA863FD9F}" type="slidenum">
              <a:rPr lang="en-US" smtClean="0"/>
              <a:pPr/>
              <a:t>10</a:t>
            </a:fld>
            <a:endParaRPr lang="en-US"/>
          </a:p>
        </p:txBody>
      </p:sp>
    </p:spTree>
    <p:extLst>
      <p:ext uri="{BB962C8B-B14F-4D97-AF65-F5344CB8AC3E}">
        <p14:creationId xmlns:p14="http://schemas.microsoft.com/office/powerpoint/2010/main" val="21442297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B63AAC-EB4C-4B8E-A427-988AA863FD9F}" type="slidenum">
              <a:rPr lang="en-US" smtClean="0"/>
              <a:pPr/>
              <a:t>11</a:t>
            </a:fld>
            <a:endParaRPr lang="en-US"/>
          </a:p>
        </p:txBody>
      </p:sp>
    </p:spTree>
    <p:extLst>
      <p:ext uri="{BB962C8B-B14F-4D97-AF65-F5344CB8AC3E}">
        <p14:creationId xmlns:p14="http://schemas.microsoft.com/office/powerpoint/2010/main" val="30333646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B63AAC-EB4C-4B8E-A427-988AA863FD9F}" type="slidenum">
              <a:rPr lang="en-US" smtClean="0"/>
              <a:pPr/>
              <a:t>12</a:t>
            </a:fld>
            <a:endParaRPr lang="en-US"/>
          </a:p>
        </p:txBody>
      </p:sp>
    </p:spTree>
    <p:extLst>
      <p:ext uri="{BB962C8B-B14F-4D97-AF65-F5344CB8AC3E}">
        <p14:creationId xmlns:p14="http://schemas.microsoft.com/office/powerpoint/2010/main" val="37679174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B63AAC-EB4C-4B8E-A427-988AA863FD9F}" type="slidenum">
              <a:rPr lang="en-US" smtClean="0"/>
              <a:pPr/>
              <a:t>13</a:t>
            </a:fld>
            <a:endParaRPr lang="en-US"/>
          </a:p>
        </p:txBody>
      </p:sp>
    </p:spTree>
    <p:extLst>
      <p:ext uri="{BB962C8B-B14F-4D97-AF65-F5344CB8AC3E}">
        <p14:creationId xmlns:p14="http://schemas.microsoft.com/office/powerpoint/2010/main" val="29677366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B63AAC-EB4C-4B8E-A427-988AA863FD9F}" type="slidenum">
              <a:rPr lang="en-US" smtClean="0"/>
              <a:pPr/>
              <a:t>14</a:t>
            </a:fld>
            <a:endParaRPr lang="en-US"/>
          </a:p>
        </p:txBody>
      </p:sp>
    </p:spTree>
    <p:extLst>
      <p:ext uri="{BB962C8B-B14F-4D97-AF65-F5344CB8AC3E}">
        <p14:creationId xmlns:p14="http://schemas.microsoft.com/office/powerpoint/2010/main" val="37273942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B63AAC-EB4C-4B8E-A427-988AA863FD9F}" type="slidenum">
              <a:rPr lang="en-US" smtClean="0"/>
              <a:pPr/>
              <a:t>15</a:t>
            </a:fld>
            <a:endParaRPr lang="en-US"/>
          </a:p>
        </p:txBody>
      </p:sp>
    </p:spTree>
    <p:extLst>
      <p:ext uri="{BB962C8B-B14F-4D97-AF65-F5344CB8AC3E}">
        <p14:creationId xmlns:p14="http://schemas.microsoft.com/office/powerpoint/2010/main" val="41012856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B63AAC-EB4C-4B8E-A427-988AA863FD9F}" type="slidenum">
              <a:rPr lang="en-US" smtClean="0"/>
              <a:pPr/>
              <a:t>16</a:t>
            </a:fld>
            <a:endParaRPr lang="en-US"/>
          </a:p>
        </p:txBody>
      </p:sp>
    </p:spTree>
    <p:extLst>
      <p:ext uri="{BB962C8B-B14F-4D97-AF65-F5344CB8AC3E}">
        <p14:creationId xmlns:p14="http://schemas.microsoft.com/office/powerpoint/2010/main" val="12604644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B63AAC-EB4C-4B8E-A427-988AA863FD9F}" type="slidenum">
              <a:rPr lang="en-US" smtClean="0"/>
              <a:pPr/>
              <a:t>17</a:t>
            </a:fld>
            <a:endParaRPr lang="en-US"/>
          </a:p>
        </p:txBody>
      </p:sp>
    </p:spTree>
    <p:extLst>
      <p:ext uri="{BB962C8B-B14F-4D97-AF65-F5344CB8AC3E}">
        <p14:creationId xmlns:p14="http://schemas.microsoft.com/office/powerpoint/2010/main" val="27012209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B63AAC-EB4C-4B8E-A427-988AA863FD9F}" type="slidenum">
              <a:rPr lang="en-US" smtClean="0"/>
              <a:pPr/>
              <a:t>18</a:t>
            </a:fld>
            <a:endParaRPr lang="en-US"/>
          </a:p>
        </p:txBody>
      </p:sp>
    </p:spTree>
    <p:extLst>
      <p:ext uri="{BB962C8B-B14F-4D97-AF65-F5344CB8AC3E}">
        <p14:creationId xmlns:p14="http://schemas.microsoft.com/office/powerpoint/2010/main" val="1131273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B63AAC-EB4C-4B8E-A427-988AA863FD9F}" type="slidenum">
              <a:rPr lang="en-US" smtClean="0"/>
              <a:pPr/>
              <a:t>19</a:t>
            </a:fld>
            <a:endParaRPr lang="en-US"/>
          </a:p>
        </p:txBody>
      </p:sp>
    </p:spTree>
    <p:extLst>
      <p:ext uri="{BB962C8B-B14F-4D97-AF65-F5344CB8AC3E}">
        <p14:creationId xmlns:p14="http://schemas.microsoft.com/office/powerpoint/2010/main" val="36302437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B63AAC-EB4C-4B8E-A427-988AA863FD9F}" type="slidenum">
              <a:rPr lang="en-US" smtClean="0"/>
              <a:pPr/>
              <a:t>2</a:t>
            </a:fld>
            <a:endParaRPr lang="en-US"/>
          </a:p>
        </p:txBody>
      </p:sp>
    </p:spTree>
    <p:extLst>
      <p:ext uri="{BB962C8B-B14F-4D97-AF65-F5344CB8AC3E}">
        <p14:creationId xmlns:p14="http://schemas.microsoft.com/office/powerpoint/2010/main" val="15752999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B63AAC-EB4C-4B8E-A427-988AA863FD9F}" type="slidenum">
              <a:rPr lang="en-US" smtClean="0"/>
              <a:pPr/>
              <a:t>20</a:t>
            </a:fld>
            <a:endParaRPr lang="en-US"/>
          </a:p>
        </p:txBody>
      </p:sp>
    </p:spTree>
    <p:extLst>
      <p:ext uri="{BB962C8B-B14F-4D97-AF65-F5344CB8AC3E}">
        <p14:creationId xmlns:p14="http://schemas.microsoft.com/office/powerpoint/2010/main" val="14964904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B63AAC-EB4C-4B8E-A427-988AA863FD9F}" type="slidenum">
              <a:rPr lang="en-US" smtClean="0"/>
              <a:pPr/>
              <a:t>21</a:t>
            </a:fld>
            <a:endParaRPr lang="en-US"/>
          </a:p>
        </p:txBody>
      </p:sp>
    </p:spTree>
    <p:extLst>
      <p:ext uri="{BB962C8B-B14F-4D97-AF65-F5344CB8AC3E}">
        <p14:creationId xmlns:p14="http://schemas.microsoft.com/office/powerpoint/2010/main" val="23848229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B63AAC-EB4C-4B8E-A427-988AA863FD9F}" type="slidenum">
              <a:rPr lang="en-US" smtClean="0"/>
              <a:pPr/>
              <a:t>22</a:t>
            </a:fld>
            <a:endParaRPr lang="en-US"/>
          </a:p>
        </p:txBody>
      </p:sp>
    </p:spTree>
    <p:extLst>
      <p:ext uri="{BB962C8B-B14F-4D97-AF65-F5344CB8AC3E}">
        <p14:creationId xmlns:p14="http://schemas.microsoft.com/office/powerpoint/2010/main" val="13384440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2F75-9BDF-42E6-832D-9EAE795E0791}" type="slidenum">
              <a:rPr lang="en-US" smtClean="0"/>
              <a:pPr/>
              <a:t>23</a:t>
            </a:fld>
            <a:endParaRPr lang="en-US" dirty="0"/>
          </a:p>
        </p:txBody>
      </p:sp>
    </p:spTree>
    <p:extLst>
      <p:ext uri="{BB962C8B-B14F-4D97-AF65-F5344CB8AC3E}">
        <p14:creationId xmlns:p14="http://schemas.microsoft.com/office/powerpoint/2010/main" val="36847369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B63AAC-EB4C-4B8E-A427-988AA863FD9F}" type="slidenum">
              <a:rPr lang="en-US" smtClean="0"/>
              <a:pPr/>
              <a:t>24</a:t>
            </a:fld>
            <a:endParaRPr lang="en-US"/>
          </a:p>
        </p:txBody>
      </p:sp>
    </p:spTree>
    <p:extLst>
      <p:ext uri="{BB962C8B-B14F-4D97-AF65-F5344CB8AC3E}">
        <p14:creationId xmlns:p14="http://schemas.microsoft.com/office/powerpoint/2010/main" val="35368796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B63AAC-EB4C-4B8E-A427-988AA863FD9F}" type="slidenum">
              <a:rPr lang="en-US" smtClean="0"/>
              <a:pPr/>
              <a:t>25</a:t>
            </a:fld>
            <a:endParaRPr lang="en-US"/>
          </a:p>
        </p:txBody>
      </p:sp>
    </p:spTree>
    <p:extLst>
      <p:ext uri="{BB962C8B-B14F-4D97-AF65-F5344CB8AC3E}">
        <p14:creationId xmlns:p14="http://schemas.microsoft.com/office/powerpoint/2010/main" val="1582357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B63AAC-EB4C-4B8E-A427-988AA863FD9F}" type="slidenum">
              <a:rPr lang="en-US" smtClean="0"/>
              <a:pPr/>
              <a:t>3</a:t>
            </a:fld>
            <a:endParaRPr lang="en-US"/>
          </a:p>
        </p:txBody>
      </p:sp>
    </p:spTree>
    <p:extLst>
      <p:ext uri="{BB962C8B-B14F-4D97-AF65-F5344CB8AC3E}">
        <p14:creationId xmlns:p14="http://schemas.microsoft.com/office/powerpoint/2010/main" val="24937223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B63AAC-EB4C-4B8E-A427-988AA863FD9F}" type="slidenum">
              <a:rPr lang="en-US" smtClean="0"/>
              <a:pPr/>
              <a:t>4</a:t>
            </a:fld>
            <a:endParaRPr lang="en-US"/>
          </a:p>
        </p:txBody>
      </p:sp>
    </p:spTree>
    <p:extLst>
      <p:ext uri="{BB962C8B-B14F-4D97-AF65-F5344CB8AC3E}">
        <p14:creationId xmlns:p14="http://schemas.microsoft.com/office/powerpoint/2010/main" val="37513251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B63AAC-EB4C-4B8E-A427-988AA863FD9F}" type="slidenum">
              <a:rPr lang="en-US" smtClean="0"/>
              <a:pPr/>
              <a:t>5</a:t>
            </a:fld>
            <a:endParaRPr lang="en-US"/>
          </a:p>
        </p:txBody>
      </p:sp>
    </p:spTree>
    <p:extLst>
      <p:ext uri="{BB962C8B-B14F-4D97-AF65-F5344CB8AC3E}">
        <p14:creationId xmlns:p14="http://schemas.microsoft.com/office/powerpoint/2010/main" val="42769474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B63AAC-EB4C-4B8E-A427-988AA863FD9F}" type="slidenum">
              <a:rPr lang="en-US" smtClean="0"/>
              <a:pPr/>
              <a:t>6</a:t>
            </a:fld>
            <a:endParaRPr lang="en-US"/>
          </a:p>
        </p:txBody>
      </p:sp>
    </p:spTree>
    <p:extLst>
      <p:ext uri="{BB962C8B-B14F-4D97-AF65-F5344CB8AC3E}">
        <p14:creationId xmlns:p14="http://schemas.microsoft.com/office/powerpoint/2010/main" val="4038356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B63AAC-EB4C-4B8E-A427-988AA863FD9F}" type="slidenum">
              <a:rPr lang="en-US" smtClean="0"/>
              <a:pPr/>
              <a:t>7</a:t>
            </a:fld>
            <a:endParaRPr lang="en-US"/>
          </a:p>
        </p:txBody>
      </p:sp>
    </p:spTree>
    <p:extLst>
      <p:ext uri="{BB962C8B-B14F-4D97-AF65-F5344CB8AC3E}">
        <p14:creationId xmlns:p14="http://schemas.microsoft.com/office/powerpoint/2010/main" val="10072951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B63AAC-EB4C-4B8E-A427-988AA863FD9F}" type="slidenum">
              <a:rPr lang="en-US" smtClean="0"/>
              <a:pPr/>
              <a:t>8</a:t>
            </a:fld>
            <a:endParaRPr lang="en-US"/>
          </a:p>
        </p:txBody>
      </p:sp>
    </p:spTree>
    <p:extLst>
      <p:ext uri="{BB962C8B-B14F-4D97-AF65-F5344CB8AC3E}">
        <p14:creationId xmlns:p14="http://schemas.microsoft.com/office/powerpoint/2010/main" val="33594349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B63AAC-EB4C-4B8E-A427-988AA863FD9F}" type="slidenum">
              <a:rPr lang="en-US" smtClean="0"/>
              <a:pPr/>
              <a:t>9</a:t>
            </a:fld>
            <a:endParaRPr lang="en-US"/>
          </a:p>
        </p:txBody>
      </p:sp>
    </p:spTree>
    <p:extLst>
      <p:ext uri="{BB962C8B-B14F-4D97-AF65-F5344CB8AC3E}">
        <p14:creationId xmlns:p14="http://schemas.microsoft.com/office/powerpoint/2010/main" val="2964728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lowchart: Document 6"/>
          <p:cNvSpPr/>
          <p:nvPr/>
        </p:nvSpPr>
        <p:spPr>
          <a:xfrm rot="10800000">
            <a:off x="1" y="1520731"/>
            <a:ext cx="9144000" cy="3435579"/>
          </a:xfrm>
          <a:custGeom>
            <a:avLst/>
            <a:gdLst>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19794">
                <a:moveTo>
                  <a:pt x="0" y="0"/>
                </a:moveTo>
                <a:lnTo>
                  <a:pt x="21600" y="0"/>
                </a:lnTo>
                <a:lnTo>
                  <a:pt x="21600" y="17322"/>
                </a:lnTo>
                <a:cubicBezTo>
                  <a:pt x="10800" y="17322"/>
                  <a:pt x="7466" y="25350"/>
                  <a:pt x="0" y="19794"/>
                </a:cubicBezTo>
                <a:lnTo>
                  <a:pt x="0" y="0"/>
                </a:lnTo>
                <a:close/>
              </a:path>
            </a:pathLst>
          </a:custGeom>
          <a:gradFill>
            <a:gsLst>
              <a:gs pos="100000">
                <a:schemeClr val="bg2">
                  <a:tint val="28000"/>
                  <a:satMod val="2000000"/>
                  <a:alpha val="30000"/>
                </a:schemeClr>
              </a:gs>
              <a:gs pos="35000">
                <a:schemeClr val="bg2">
                  <a:shade val="100000"/>
                  <a:satMod val="600000"/>
                  <a:alpha val="0"/>
                </a:schemeClr>
              </a:gs>
            </a:gsLst>
            <a:lin ang="54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8"/>
          <p:cNvSpPr>
            <a:spLocks noGrp="1"/>
          </p:cNvSpPr>
          <p:nvPr>
            <p:ph type="ctrTitle"/>
          </p:nvPr>
        </p:nvSpPr>
        <p:spPr>
          <a:xfrm>
            <a:off x="502920" y="2775745"/>
            <a:ext cx="8229600" cy="2167128"/>
          </a:xfrm>
        </p:spPr>
        <p:txBody>
          <a:bodyPr tIns="0" bIns="0" anchor="t"/>
          <a:lstStyle>
            <a:lvl1pPr>
              <a:defRPr sz="5000" cap="all" baseline="0">
                <a:effectLst>
                  <a:outerShdw blurRad="30000" dist="30000" dir="2700000" algn="tl" rotWithShape="0">
                    <a:schemeClr val="bg2">
                      <a:shade val="45000"/>
                      <a:satMod val="150000"/>
                      <a:alpha val="90000"/>
                    </a:schemeClr>
                  </a:outerShdw>
                  <a:reflection blurRad="12000" stA="25000" endPos="49000" dist="5000" dir="5400000" sy="-100000" algn="bl" rotWithShape="0"/>
                </a:effectLst>
              </a:defRPr>
            </a:lvl1pPr>
          </a:lstStyle>
          <a:p>
            <a:r>
              <a:rPr lang="en-US" smtClean="0"/>
              <a:t>Click to edit Master title style</a:t>
            </a:r>
            <a:endParaRPr lang="en-US" dirty="0"/>
          </a:p>
        </p:txBody>
      </p:sp>
      <p:sp>
        <p:nvSpPr>
          <p:cNvPr id="17" name="Subtitle 16"/>
          <p:cNvSpPr>
            <a:spLocks noGrp="1"/>
          </p:cNvSpPr>
          <p:nvPr>
            <p:ph type="subTitle" idx="1"/>
          </p:nvPr>
        </p:nvSpPr>
        <p:spPr>
          <a:xfrm>
            <a:off x="500064" y="1559720"/>
            <a:ext cx="5105400" cy="1219200"/>
          </a:xfrm>
        </p:spPr>
        <p:txBody>
          <a:bodyPr lIns="0" tIns="0" rIns="0" bIns="0" anchor="b"/>
          <a:lstStyle>
            <a:lvl1pPr marL="0" indent="0" algn="l">
              <a:buNone/>
              <a:defRPr sz="19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30" name="Date Placeholder 29"/>
          <p:cNvSpPr>
            <a:spLocks noGrp="1"/>
          </p:cNvSpPr>
          <p:nvPr>
            <p:ph type="dt" sz="half" idx="10"/>
          </p:nvPr>
        </p:nvSpPr>
        <p:spPr/>
        <p:txBody>
          <a:bodyPr/>
          <a:lstStyle/>
          <a:p>
            <a:fld id="{4DFAD881-A381-4A9C-A122-74A96E4940F2}" type="datetime1">
              <a:rPr lang="en-US" smtClean="0"/>
              <a:pPr/>
              <a:t>4/15/15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B13303E-074E-4BAD-8675-FA136EB3A74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5F22AD-1538-4E0D-B725-5F90A2AB73D0}" type="datetime1">
              <a:rPr lang="en-US" smtClean="0"/>
              <a:pPr/>
              <a:t>4/15/15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13303E-074E-4BAD-8675-FA136EB3A74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754B4B-6550-4CD7-BC89-38848F2E52BE}" type="datetime1">
              <a:rPr lang="en-US" smtClean="0"/>
              <a:pPr/>
              <a:t>4/15/15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13303E-074E-4BAD-8675-FA136EB3A74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81CB68-6A5E-4652-B48C-F959B1D16CF0}" type="datetime1">
              <a:rPr lang="en-US" smtClean="0"/>
              <a:pPr/>
              <a:t>4/15/15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13303E-074E-4BAD-8675-FA136EB3A74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990600"/>
            <a:ext cx="7772400" cy="1362456"/>
          </a:xfrm>
        </p:spPr>
        <p:txBody>
          <a:bodyPr>
            <a:noAutofit/>
          </a:bodyPr>
          <a:lstStyle>
            <a:lvl1pPr algn="l">
              <a:buNone/>
              <a:defRPr sz="48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352677"/>
            <a:ext cx="7772400" cy="1509712"/>
          </a:xfrm>
        </p:spPr>
        <p:txBody>
          <a:bodyPr anchor="t"/>
          <a:lstStyle>
            <a:lvl1pPr>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p>
            <a:fld id="{D6488E5C-2A2A-4FBD-8FD4-FCEB63982605}" type="datetime1">
              <a:rPr lang="en-US" smtClean="0"/>
              <a:pPr/>
              <a:t>4/15/15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13303E-074E-4BAD-8675-FA136EB3A74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lstStyle/>
          <a:p>
            <a:r>
              <a:rPr lang="en-US" smtClean="0"/>
              <a:t>Click to edit Master title style</a:t>
            </a:r>
            <a:endParaRPr lang="en-US" dirty="0"/>
          </a:p>
        </p:txBody>
      </p:sp>
      <p:sp>
        <p:nvSpPr>
          <p:cNvPr id="3" name="Content Placeholder 2"/>
          <p:cNvSpPr>
            <a:spLocks noGrp="1"/>
          </p:cNvSpPr>
          <p:nvPr>
            <p:ph sz="half" idx="1"/>
          </p:nvPr>
        </p:nvSpPr>
        <p:spPr>
          <a:xfrm>
            <a:off x="457200" y="2199800"/>
            <a:ext cx="4038600" cy="416052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2199800"/>
            <a:ext cx="4038600" cy="416052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2317FEA-A410-4C1C-83A9-B1FF183CA5EB}" type="datetime1">
              <a:rPr lang="en-US" smtClean="0"/>
              <a:pPr/>
              <a:t>4/15/15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13303E-074E-4BAD-8675-FA136EB3A74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nchor="b"/>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112168"/>
            <a:ext cx="4040188" cy="502920"/>
          </a:xfrm>
        </p:spPr>
        <p:txBody>
          <a:bodyPr anchor="b">
            <a:noAutofit/>
          </a:bodyPr>
          <a:lstStyle>
            <a:lvl1pPr>
              <a:buNone/>
              <a:defRPr sz="2200" b="1">
                <a:effectLst>
                  <a:outerShdw blurRad="38000" dist="38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2112168"/>
            <a:ext cx="4041775" cy="502920"/>
          </a:xfrm>
        </p:spPr>
        <p:txBody>
          <a:bodyPr anchor="b">
            <a:noAutofit/>
          </a:bodyPr>
          <a:lstStyle>
            <a:lvl1pPr>
              <a:buNone/>
              <a:defRPr sz="2200" b="1">
                <a:effectLst>
                  <a:outerShdw blurRad="30000" dist="30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667000"/>
            <a:ext cx="4040188" cy="3657600"/>
          </a:xfrm>
        </p:spPr>
        <p:txBody>
          <a:bodyPr/>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645025" y="2667000"/>
            <a:ext cx="4041775" cy="3657600"/>
          </a:xfrm>
        </p:spPr>
        <p:txBody>
          <a:bodyPr/>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E4AE281-8E87-4FCA-810C-CF037520BA4E}" type="datetime1">
              <a:rPr lang="en-US" smtClean="0"/>
              <a:pPr/>
              <a:t>4/15/15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13303E-074E-4BAD-8675-FA136EB3A74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a:effectLst/>
        </p:spPr>
        <p:txBody>
          <a:bodyPr tIns="9144" bIns="9144" anchor="b"/>
          <a:lstStyle>
            <a:lvl1pPr>
              <a:defRPr sz="4800" cap="none" baseline="0">
                <a:effectLst>
                  <a:outerShdw blurRad="30000" dist="30000" dir="2700000" algn="tl" rotWithShape="0">
                    <a:schemeClr val="bg2">
                      <a:shade val="45000"/>
                      <a:satMod val="150000"/>
                      <a:alpha val="90000"/>
                    </a:schemeClr>
                  </a:outerShdw>
                </a:effectLst>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E946FB3-CF1C-491D-A2F3-CE6F0B0D81C9}" type="datetime1">
              <a:rPr lang="en-US" smtClean="0"/>
              <a:pPr/>
              <a:t>4/15/15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13303E-074E-4BAD-8675-FA136EB3A74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233B91-FCC5-4961-942C-ECD3B9BAB369}" type="datetime1">
              <a:rPr lang="en-US" smtClean="0"/>
              <a:pPr/>
              <a:t>4/15/15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13303E-074E-4BAD-8675-FA136EB3A74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1440"/>
            <a:ext cx="8229600" cy="914400"/>
          </a:xfrm>
        </p:spPr>
        <p:txBody>
          <a:bodyPr tIns="0" bIns="0" anchor="b"/>
          <a:lstStyle>
            <a:lvl1pPr algn="l">
              <a:buNone/>
              <a:defRPr sz="5000" b="1"/>
            </a:lvl1pPr>
          </a:lstStyle>
          <a:p>
            <a:r>
              <a:rPr lang="en-US" smtClean="0"/>
              <a:t>Click to edit Master title style</a:t>
            </a:r>
            <a:endParaRPr lang="en-US" dirty="0"/>
          </a:p>
        </p:txBody>
      </p:sp>
      <p:sp>
        <p:nvSpPr>
          <p:cNvPr id="3" name="Text Placeholder 2"/>
          <p:cNvSpPr>
            <a:spLocks noGrp="1"/>
          </p:cNvSpPr>
          <p:nvPr>
            <p:ph type="body" idx="2"/>
          </p:nvPr>
        </p:nvSpPr>
        <p:spPr>
          <a:xfrm>
            <a:off x="457200" y="1133856"/>
            <a:ext cx="2590800" cy="5181600"/>
          </a:xfrm>
        </p:spPr>
        <p:txBody>
          <a:bodyPr lIns="45720" tIns="45720" rIns="0"/>
          <a:lstStyle>
            <a:lvl1pPr marL="0" indent="0">
              <a:spcBef>
                <a:spcPts val="300"/>
              </a:spcBef>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429000" y="1133472"/>
            <a:ext cx="5257800" cy="5191128"/>
          </a:xfrm>
        </p:spPr>
        <p:txBody>
          <a:bodyPr/>
          <a:lstStyle>
            <a:lvl1pPr algn="l">
              <a:defRPr sz="3000"/>
            </a:lvl1pPr>
            <a:lvl2pPr algn="l">
              <a:defRPr sz="2800"/>
            </a:lvl2pPr>
            <a:lvl3pPr algn="l">
              <a:defRPr sz="2400"/>
            </a:lvl3pPr>
            <a:lvl4pPr algn="l">
              <a:defRPr sz="2000"/>
            </a:lvl4pPr>
            <a:lvl5pPr algn="l">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227FA69-EC32-4229-9EBC-818271107665}" type="datetime1">
              <a:rPr lang="en-US" smtClean="0"/>
              <a:pPr/>
              <a:t>4/15/15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13303E-074E-4BAD-8675-FA136EB3A74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6240" y="1981200"/>
            <a:ext cx="3429000" cy="522288"/>
          </a:xfrm>
        </p:spPr>
        <p:txBody>
          <a:bodyPr tIns="0" bIns="0" anchor="b"/>
          <a:lstStyle>
            <a:lvl1pPr algn="r">
              <a:buNone/>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4093368" y="1066800"/>
            <a:ext cx="4572000" cy="4572000"/>
          </a:xfrm>
          <a:solidFill>
            <a:schemeClr val="bg2">
              <a:shade val="75000"/>
            </a:schemeClr>
          </a:solidFill>
          <a:ln w="60325">
            <a:solidFill>
              <a:srgbClr val="FFFFFF"/>
            </a:solidFill>
            <a:miter lim="800000"/>
          </a:ln>
          <a:effectLst>
            <a:outerShdw blurRad="36195" dist="10000" dir="5400000" algn="tl" rotWithShape="0">
              <a:srgbClr val="000000">
                <a:alpha val="75000"/>
              </a:srgbClr>
            </a:outerShdw>
            <a:reflection stA="21000" endA="500" endPos="10000" dist="20000" dir="5400000" sy="-100000" algn="bl" rotWithShape="0"/>
          </a:effectLst>
        </p:spPr>
        <p:txBody>
          <a:bodyPr/>
          <a:lstStyle>
            <a:lvl1pPr>
              <a:buNone/>
              <a:defRPr sz="3200"/>
            </a:lvl1pPr>
          </a:lstStyle>
          <a:p>
            <a:r>
              <a:rPr lang="en-US" smtClean="0"/>
              <a:t>Click icon to add picture</a:t>
            </a:r>
            <a:endParaRPr lang="en-US" dirty="0"/>
          </a:p>
        </p:txBody>
      </p:sp>
      <p:sp>
        <p:nvSpPr>
          <p:cNvPr id="4" name="Text Placeholder 3"/>
          <p:cNvSpPr>
            <a:spLocks noGrp="1"/>
          </p:cNvSpPr>
          <p:nvPr>
            <p:ph type="body" sz="half" idx="2"/>
          </p:nvPr>
        </p:nvSpPr>
        <p:spPr>
          <a:xfrm>
            <a:off x="376240" y="2543176"/>
            <a:ext cx="3429000" cy="914400"/>
          </a:xfrm>
        </p:spPr>
        <p:txBody>
          <a:bodyPr lIns="0" tIns="0" rIns="0" bIns="0" anchor="t"/>
          <a:lstStyle>
            <a:lvl1pPr indent="0" algn="r">
              <a:spcBef>
                <a:spcPts val="300"/>
              </a:spcBef>
              <a:buFontTx/>
              <a:buNone/>
              <a:defRPr sz="1400" baseline="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p>
            <a:fld id="{C8829E51-2C67-4DD7-89B6-CB5DA353B54F}" type="datetime1">
              <a:rPr lang="en-US" smtClean="0"/>
              <a:pPr/>
              <a:t>4/15/15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3400" y="6356350"/>
            <a:ext cx="533400" cy="365125"/>
          </a:xfrm>
        </p:spPr>
        <p:txBody>
          <a:bodyPr/>
          <a:lstStyle/>
          <a:p>
            <a:fld id="{BB13303E-074E-4BAD-8675-FA136EB3A74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lowchart: Document 6"/>
          <p:cNvSpPr/>
          <p:nvPr/>
        </p:nvSpPr>
        <p:spPr>
          <a:xfrm rot="10800000">
            <a:off x="1" y="1142899"/>
            <a:ext cx="9144000" cy="5562705"/>
          </a:xfrm>
          <a:custGeom>
            <a:avLst/>
            <a:gdLst>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252">
                <a:moveTo>
                  <a:pt x="0" y="0"/>
                </a:moveTo>
                <a:lnTo>
                  <a:pt x="21600" y="0"/>
                </a:lnTo>
                <a:lnTo>
                  <a:pt x="21600" y="17322"/>
                </a:lnTo>
                <a:cubicBezTo>
                  <a:pt x="10800" y="17322"/>
                  <a:pt x="10056" y="24231"/>
                  <a:pt x="0" y="20252"/>
                </a:cubicBezTo>
                <a:lnTo>
                  <a:pt x="0" y="0"/>
                </a:lnTo>
                <a:close/>
              </a:path>
            </a:pathLst>
          </a:custGeom>
          <a:gradFill>
            <a:gsLst>
              <a:gs pos="100000">
                <a:schemeClr val="bg2">
                  <a:tint val="55000"/>
                  <a:satMod val="1800000"/>
                  <a:alpha val="55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Flowchart: Document 7"/>
          <p:cNvSpPr/>
          <p:nvPr/>
        </p:nvSpPr>
        <p:spPr>
          <a:xfrm rot="10800000">
            <a:off x="1" y="1341133"/>
            <a:ext cx="9144000" cy="4480425"/>
          </a:xfrm>
          <a:custGeom>
            <a:avLst/>
            <a:gdLst>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032">
                <a:moveTo>
                  <a:pt x="0" y="0"/>
                </a:moveTo>
                <a:lnTo>
                  <a:pt x="21600" y="0"/>
                </a:lnTo>
                <a:lnTo>
                  <a:pt x="21600" y="17322"/>
                </a:lnTo>
                <a:cubicBezTo>
                  <a:pt x="10800" y="17322"/>
                  <a:pt x="8684" y="24776"/>
                  <a:pt x="0" y="20032"/>
                </a:cubicBezTo>
                <a:lnTo>
                  <a:pt x="0" y="0"/>
                </a:lnTo>
                <a:close/>
              </a:path>
            </a:pathLst>
          </a:custGeom>
          <a:gradFill>
            <a:gsLst>
              <a:gs pos="100000">
                <a:schemeClr val="bg2">
                  <a:tint val="40000"/>
                  <a:satMod val="1900000"/>
                  <a:alpha val="30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Placeholder 8"/>
          <p:cNvSpPr>
            <a:spLocks noGrp="1"/>
          </p:cNvSpPr>
          <p:nvPr>
            <p:ph type="title"/>
          </p:nvPr>
        </p:nvSpPr>
        <p:spPr>
          <a:xfrm>
            <a:off x="457200" y="533400"/>
            <a:ext cx="8229600" cy="1524000"/>
          </a:xfrm>
          <a:prstGeom prst="rect">
            <a:avLst/>
          </a:prstGeom>
        </p:spPr>
        <p:txBody>
          <a:bodyPr vert="horz" lIns="0" tIns="9144" rIns="0" bIns="9144" anchor="b">
            <a:normAutofit/>
          </a:bodyPr>
          <a:lstStyle/>
          <a:p>
            <a:r>
              <a:rPr lang="en-US" smtClean="0"/>
              <a:t>Click to edit Master title style</a:t>
            </a:r>
            <a:endParaRPr lang="en-US" dirty="0"/>
          </a:p>
        </p:txBody>
      </p:sp>
      <p:sp>
        <p:nvSpPr>
          <p:cNvPr id="30" name="Text Placeholder 29"/>
          <p:cNvSpPr>
            <a:spLocks noGrp="1"/>
          </p:cNvSpPr>
          <p:nvPr>
            <p:ph type="body" idx="1"/>
          </p:nvPr>
        </p:nvSpPr>
        <p:spPr>
          <a:xfrm>
            <a:off x="457200" y="2179637"/>
            <a:ext cx="8229600" cy="4114800"/>
          </a:xfrm>
          <a:prstGeom prst="rect">
            <a:avLst/>
          </a:prstGeom>
        </p:spPr>
        <p:txBody>
          <a:bodyPr vert="horz" lIns="9144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2"/>
          </p:nvPr>
        </p:nvSpPr>
        <p:spPr>
          <a:xfrm>
            <a:off x="457200" y="6356350"/>
            <a:ext cx="1981200" cy="365125"/>
          </a:xfrm>
          <a:prstGeom prst="rect">
            <a:avLst/>
          </a:prstGeom>
        </p:spPr>
        <p:txBody>
          <a:bodyPr vert="horz" anchor="b"/>
          <a:lstStyle>
            <a:lvl1pPr algn="ctr">
              <a:defRPr sz="1200">
                <a:solidFill>
                  <a:schemeClr val="tx2">
                    <a:shade val="50000"/>
                  </a:schemeClr>
                </a:solidFill>
              </a:defRPr>
            </a:lvl1pPr>
          </a:lstStyle>
          <a:p>
            <a:fld id="{7D919B75-B897-4AB6-8803-EE534C1A077C}" type="datetime1">
              <a:rPr lang="en-US" smtClean="0"/>
              <a:pPr/>
              <a:t>4/15/15</a:t>
            </a:fld>
            <a:endParaRPr lang="en-US"/>
          </a:p>
        </p:txBody>
      </p:sp>
      <p:sp>
        <p:nvSpPr>
          <p:cNvPr id="22" name="Footer Placeholder 21"/>
          <p:cNvSpPr>
            <a:spLocks noGrp="1"/>
          </p:cNvSpPr>
          <p:nvPr>
            <p:ph type="ftr" sz="quarter" idx="3"/>
          </p:nvPr>
        </p:nvSpPr>
        <p:spPr>
          <a:xfrm>
            <a:off x="2438400" y="6356350"/>
            <a:ext cx="2895600" cy="365125"/>
          </a:xfrm>
          <a:prstGeom prst="rect">
            <a:avLst/>
          </a:prstGeom>
        </p:spPr>
        <p:txBody>
          <a:bodyPr vert="horz" lIns="0" anchor="b"/>
          <a:lstStyle>
            <a:lvl1pPr algn="l">
              <a:defRPr sz="12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356350"/>
            <a:ext cx="533400" cy="365125"/>
          </a:xfrm>
          <a:prstGeom prst="rect">
            <a:avLst/>
          </a:prstGeom>
        </p:spPr>
        <p:txBody>
          <a:bodyPr vert="horz" lIns="91440" rIns="0" anchor="b"/>
          <a:lstStyle>
            <a:lvl1pPr algn="r">
              <a:defRPr sz="1400">
                <a:solidFill>
                  <a:schemeClr val="tx2">
                    <a:shade val="50000"/>
                  </a:schemeClr>
                </a:solidFill>
              </a:defRPr>
            </a:lvl1pPr>
          </a:lstStyle>
          <a:p>
            <a:fld id="{BB13303E-074E-4BAD-8675-FA136EB3A74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sz="4800" b="1" kern="120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latin typeface="+mj-lt"/>
          <a:ea typeface="+mj-ea"/>
          <a:cs typeface="+mj-cs"/>
        </a:defRPr>
      </a:lvl1pPr>
    </p:titleStyle>
    <p:bodyStyle>
      <a:lvl1pPr marL="320040" indent="-320040" algn="l" rtl="0" eaLnBrk="1" latinLnBrk="0" hangingPunct="1">
        <a:spcBef>
          <a:spcPct val="20000"/>
        </a:spcBef>
        <a:buClr>
          <a:schemeClr val="accent1"/>
        </a:buClr>
        <a:buSzPct val="70000"/>
        <a:buFont typeface="Wingdings 2"/>
        <a:buChar char=""/>
        <a:defRPr sz="3000" kern="1200">
          <a:solidFill>
            <a:schemeClr val="tx1"/>
          </a:solidFill>
          <a:latin typeface="+mn-lt"/>
          <a:ea typeface="+mn-ea"/>
          <a:cs typeface="+mn-cs"/>
        </a:defRPr>
      </a:lvl1pPr>
      <a:lvl2pPr marL="630936" indent="-274320" algn="l" rtl="0" eaLnBrk="1" latinLnBrk="0" hangingPunct="1">
        <a:spcBef>
          <a:spcPct val="20000"/>
        </a:spcBef>
        <a:buClr>
          <a:schemeClr val="accent2"/>
        </a:buClr>
        <a:buFont typeface="Wingdings 2"/>
        <a:buChar char=""/>
        <a:defRPr sz="2600" kern="1200">
          <a:solidFill>
            <a:schemeClr val="tx1"/>
          </a:solidFill>
          <a:latin typeface="+mn-lt"/>
          <a:ea typeface="+mn-ea"/>
          <a:cs typeface="+mn-cs"/>
        </a:defRPr>
      </a:lvl2pPr>
      <a:lvl3pPr marL="923544" indent="-274320" algn="l" rtl="0" eaLnBrk="1" latinLnBrk="0" hangingPunct="1">
        <a:spcBef>
          <a:spcPct val="20000"/>
        </a:spcBef>
        <a:buClr>
          <a:schemeClr val="accent3"/>
        </a:buClr>
        <a:buFont typeface="Wingdings 2"/>
        <a:buChar char=""/>
        <a:defRPr sz="2400" kern="1200">
          <a:solidFill>
            <a:schemeClr val="tx1"/>
          </a:solidFill>
          <a:latin typeface="+mn-lt"/>
          <a:ea typeface="+mn-ea"/>
          <a:cs typeface="+mn-cs"/>
        </a:defRPr>
      </a:lvl3pPr>
      <a:lvl4pPr marL="1188720" indent="-228600" algn="l" rtl="0" eaLnBrk="1" latinLnBrk="0" hangingPunct="1">
        <a:spcBef>
          <a:spcPct val="20000"/>
        </a:spcBef>
        <a:buClr>
          <a:schemeClr val="accent4"/>
        </a:buClr>
        <a:buFont typeface="Wingdings 2"/>
        <a:buChar char=""/>
        <a:defRPr sz="2200" kern="1200">
          <a:solidFill>
            <a:schemeClr val="tx1"/>
          </a:solidFill>
          <a:latin typeface="+mn-lt"/>
          <a:ea typeface="+mn-ea"/>
          <a:cs typeface="+mn-cs"/>
        </a:defRPr>
      </a:lvl4pPr>
      <a:lvl5pPr marL="1426464" indent="-22860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5pPr>
      <a:lvl6pPr marL="1673352" indent="-228600" algn="l" rtl="0" eaLnBrk="1" latinLnBrk="0" hangingPunct="1">
        <a:spcBef>
          <a:spcPct val="20000"/>
        </a:spcBef>
        <a:buClr>
          <a:schemeClr val="accent6"/>
        </a:buClr>
        <a:buFont typeface="Wingdings 2"/>
        <a:buChar char=""/>
        <a:defRPr sz="1800" kern="1200">
          <a:solidFill>
            <a:schemeClr val="tx1"/>
          </a:solidFill>
          <a:latin typeface="+mn-lt"/>
          <a:ea typeface="+mn-ea"/>
          <a:cs typeface="+mn-cs"/>
        </a:defRPr>
      </a:lvl6pPr>
      <a:lvl7pPr marL="1911096" indent="-228600" algn="l" rtl="0" eaLnBrk="1" latinLnBrk="0" hangingPunct="1">
        <a:spcBef>
          <a:spcPct val="20000"/>
        </a:spcBef>
        <a:buClr>
          <a:schemeClr val="tx2"/>
        </a:buClr>
        <a:buFont typeface="Wingdings 2"/>
        <a:buChar char=""/>
        <a:defRPr sz="1600" kern="1200">
          <a:solidFill>
            <a:schemeClr val="tx1"/>
          </a:solidFill>
          <a:latin typeface="+mn-lt"/>
          <a:ea typeface="+mn-ea"/>
          <a:cs typeface="+mn-cs"/>
        </a:defRPr>
      </a:lvl7pPr>
      <a:lvl8pPr marL="2121408"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8pPr>
      <a:lvl9pPr marL="2322576"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1.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1.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1.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1.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1.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2.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2.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2.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 Id="rId3" Type="http://schemas.openxmlformats.org/officeDocument/2006/relationships/hyperlink" Target="Kings%20Chronicles%20Manasseh%20compare.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8800" dirty="0" smtClean="0"/>
              <a:t>Kings &amp; Chronicles</a:t>
            </a:r>
            <a:endParaRPr lang="en-US" sz="8800" dirty="0"/>
          </a:p>
        </p:txBody>
      </p:sp>
      <p:sp>
        <p:nvSpPr>
          <p:cNvPr id="6" name="Subtitle 5"/>
          <p:cNvSpPr>
            <a:spLocks noGrp="1"/>
          </p:cNvSpPr>
          <p:nvPr>
            <p:ph type="subTitle" idx="1"/>
          </p:nvPr>
        </p:nvSpPr>
        <p:spPr>
          <a:xfrm>
            <a:off x="500064" y="1559720"/>
            <a:ext cx="5519736" cy="1219200"/>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sz="2400" b="1" dirty="0" smtClean="0">
                <a:ln/>
                <a:solidFill>
                  <a:schemeClr val="accent3"/>
                </a:solidFill>
                <a:effectLst>
                  <a:outerShdw blurRad="38100" dist="38100" dir="2700000" algn="tl">
                    <a:srgbClr val="000000">
                      <a:alpha val="43137"/>
                    </a:srgbClr>
                  </a:outerShdw>
                </a:effectLst>
              </a:rPr>
              <a:t>How they’re different </a:t>
            </a:r>
          </a:p>
          <a:p>
            <a:r>
              <a:rPr lang="en-US" sz="2400" b="1" dirty="0" smtClean="0">
                <a:ln/>
                <a:solidFill>
                  <a:schemeClr val="accent3"/>
                </a:solidFill>
                <a:effectLst>
                  <a:outerShdw blurRad="38100" dist="38100" dir="2700000" algn="tl">
                    <a:srgbClr val="000000">
                      <a:alpha val="43137"/>
                    </a:srgbClr>
                  </a:outerShdw>
                </a:effectLst>
              </a:rPr>
              <a:t>and why they’re not really “just history”</a:t>
            </a:r>
            <a:endParaRPr lang="en-US" sz="2400" b="1" dirty="0">
              <a:ln/>
              <a:solidFill>
                <a:schemeClr val="accent3"/>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fld id="{BB13303E-074E-4BAD-8675-FA136EB3A74F}" type="slidenum">
              <a:rPr lang="en-US" smtClean="0"/>
              <a:pPr/>
              <a:t>1</a:t>
            </a:fld>
            <a:endParaRPr lang="en-US"/>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14"/>
          <p:cNvSpPr txBox="1">
            <a:spLocks noChangeArrowheads="1"/>
          </p:cNvSpPr>
          <p:nvPr/>
        </p:nvSpPr>
        <p:spPr bwMode="auto">
          <a:xfrm>
            <a:off x="369888" y="382588"/>
            <a:ext cx="7573962" cy="553998"/>
          </a:xfrm>
          <a:prstGeom prst="rect">
            <a:avLst/>
          </a:prstGeom>
          <a:noFill/>
          <a:ln w="9525">
            <a:noFill/>
            <a:miter lim="800000"/>
            <a:headEnd/>
            <a:tailEnd/>
          </a:ln>
        </p:spPr>
        <p:txBody>
          <a:bodyPr lIns="0" tIns="0" rIns="0" bIns="0">
            <a:spAutoFit/>
          </a:bodyPr>
          <a:lstStyle/>
          <a:p>
            <a:pPr defTabSz="381000"/>
            <a:r>
              <a:rPr lang="en-US" sz="3600" dirty="0">
                <a:solidFill>
                  <a:schemeClr val="bg2">
                    <a:lumMod val="75000"/>
                  </a:schemeClr>
                </a:solidFill>
                <a:effectLst>
                  <a:outerShdw blurRad="25400" dist="25400" dir="2700000" algn="tl" rotWithShape="0">
                    <a:schemeClr val="tx1"/>
                  </a:outerShdw>
                </a:effectLst>
                <a:latin typeface="Times New Roman"/>
              </a:rPr>
              <a:t>A    Solomon’s Succession to the throne</a:t>
            </a:r>
          </a:p>
        </p:txBody>
      </p:sp>
      <p:sp>
        <p:nvSpPr>
          <p:cNvPr id="4" name="Text Box 15"/>
          <p:cNvSpPr txBox="1">
            <a:spLocks noChangeArrowheads="1"/>
          </p:cNvSpPr>
          <p:nvPr/>
        </p:nvSpPr>
        <p:spPr bwMode="auto">
          <a:xfrm>
            <a:off x="369888" y="5848350"/>
            <a:ext cx="7856537" cy="553998"/>
          </a:xfrm>
          <a:prstGeom prst="rect">
            <a:avLst/>
          </a:prstGeom>
          <a:noFill/>
          <a:ln w="9525">
            <a:noFill/>
            <a:miter lim="800000"/>
            <a:headEnd/>
            <a:tailEnd/>
          </a:ln>
        </p:spPr>
        <p:txBody>
          <a:bodyPr lIns="0" tIns="0" rIns="0" bIns="0">
            <a:spAutoFit/>
          </a:bodyPr>
          <a:lstStyle/>
          <a:p>
            <a:pPr defTabSz="381000"/>
            <a:r>
              <a:rPr lang="en-US" sz="3600" dirty="0">
                <a:solidFill>
                  <a:schemeClr val="bg2">
                    <a:lumMod val="75000"/>
                  </a:schemeClr>
                </a:solidFill>
                <a:effectLst>
                  <a:outerShdw blurRad="25400" dist="25400" dir="2700000" algn="tl" rotWithShape="0">
                    <a:schemeClr val="tx1"/>
                  </a:outerShdw>
                </a:effectLst>
                <a:latin typeface="Times New Roman"/>
              </a:rPr>
              <a:t>A    </a:t>
            </a:r>
            <a:r>
              <a:rPr lang="en-US" sz="3600" dirty="0" err="1">
                <a:solidFill>
                  <a:schemeClr val="bg2">
                    <a:lumMod val="75000"/>
                  </a:schemeClr>
                </a:solidFill>
                <a:effectLst>
                  <a:outerShdw blurRad="25400" dist="25400" dir="2700000" algn="tl" rotWithShape="0">
                    <a:schemeClr val="tx1"/>
                  </a:outerShdw>
                </a:effectLst>
                <a:latin typeface="Times New Roman"/>
              </a:rPr>
              <a:t>Rehoboam’s</a:t>
            </a:r>
            <a:r>
              <a:rPr lang="en-US" sz="3600" dirty="0">
                <a:solidFill>
                  <a:schemeClr val="bg2">
                    <a:lumMod val="75000"/>
                  </a:schemeClr>
                </a:solidFill>
                <a:effectLst>
                  <a:outerShdw blurRad="25400" dist="25400" dir="2700000" algn="tl" rotWithShape="0">
                    <a:schemeClr val="tx1"/>
                  </a:outerShdw>
                </a:effectLst>
                <a:latin typeface="Times New Roman"/>
              </a:rPr>
              <a:t> Succession to the throne</a:t>
            </a:r>
          </a:p>
        </p:txBody>
      </p:sp>
      <p:sp>
        <p:nvSpPr>
          <p:cNvPr id="5" name="Text Box 16"/>
          <p:cNvSpPr txBox="1">
            <a:spLocks noChangeArrowheads="1"/>
          </p:cNvSpPr>
          <p:nvPr/>
        </p:nvSpPr>
        <p:spPr bwMode="auto">
          <a:xfrm>
            <a:off x="915988" y="960438"/>
            <a:ext cx="6199187" cy="553998"/>
          </a:xfrm>
          <a:prstGeom prst="rect">
            <a:avLst/>
          </a:prstGeom>
          <a:noFill/>
          <a:ln w="9525">
            <a:noFill/>
            <a:miter lim="800000"/>
            <a:headEnd/>
            <a:tailEnd/>
          </a:ln>
        </p:spPr>
        <p:txBody>
          <a:bodyPr lIns="0" tIns="0" rIns="0" bIns="0">
            <a:spAutoFit/>
          </a:bodyPr>
          <a:lstStyle/>
          <a:p>
            <a:pPr defTabSz="381000"/>
            <a:r>
              <a:rPr lang="en-US" sz="3600" dirty="0">
                <a:solidFill>
                  <a:schemeClr val="bg2">
                    <a:lumMod val="60000"/>
                    <a:lumOff val="40000"/>
                  </a:schemeClr>
                </a:solidFill>
                <a:effectLst>
                  <a:outerShdw blurRad="50800" dist="50800" dir="5400000" algn="ctr" rotWithShape="0">
                    <a:schemeClr val="bg1"/>
                  </a:outerShdw>
                </a:effectLst>
                <a:latin typeface="Times New Roman"/>
              </a:rPr>
              <a:t>B    Solomon’s throne threatened</a:t>
            </a:r>
          </a:p>
        </p:txBody>
      </p:sp>
      <p:sp>
        <p:nvSpPr>
          <p:cNvPr id="6" name="Text Box 17"/>
          <p:cNvSpPr txBox="1">
            <a:spLocks noChangeArrowheads="1"/>
          </p:cNvSpPr>
          <p:nvPr/>
        </p:nvSpPr>
        <p:spPr bwMode="auto">
          <a:xfrm>
            <a:off x="1576388" y="1631950"/>
            <a:ext cx="4583112" cy="553998"/>
          </a:xfrm>
          <a:prstGeom prst="rect">
            <a:avLst/>
          </a:prstGeom>
          <a:noFill/>
          <a:ln w="9525">
            <a:noFill/>
            <a:miter lim="800000"/>
            <a:headEnd/>
            <a:tailEnd/>
          </a:ln>
        </p:spPr>
        <p:txBody>
          <a:bodyPr lIns="0" tIns="0" rIns="0" bIns="0">
            <a:spAutoFit/>
          </a:bodyPr>
          <a:lstStyle/>
          <a:p>
            <a:pPr defTabSz="381000"/>
            <a:r>
              <a:rPr lang="en-US" sz="3600" dirty="0">
                <a:solidFill>
                  <a:schemeClr val="bg2">
                    <a:lumMod val="40000"/>
                    <a:lumOff val="60000"/>
                  </a:schemeClr>
                </a:solidFill>
                <a:effectLst>
                  <a:outerShdw blurRad="50800" dist="50800" dir="5400000" algn="ctr" rotWithShape="0">
                    <a:schemeClr val="bg1"/>
                  </a:outerShdw>
                </a:effectLst>
                <a:latin typeface="Times New Roman"/>
              </a:rPr>
              <a:t>C    Solomon’s wisdom</a:t>
            </a:r>
          </a:p>
        </p:txBody>
      </p:sp>
      <p:sp>
        <p:nvSpPr>
          <p:cNvPr id="7" name="Text Box 18"/>
          <p:cNvSpPr txBox="1">
            <a:spLocks noChangeArrowheads="1"/>
          </p:cNvSpPr>
          <p:nvPr/>
        </p:nvSpPr>
        <p:spPr bwMode="auto">
          <a:xfrm>
            <a:off x="1974850" y="2282825"/>
            <a:ext cx="6472238" cy="553998"/>
          </a:xfrm>
          <a:prstGeom prst="rect">
            <a:avLst/>
          </a:prstGeom>
          <a:noFill/>
          <a:ln w="9525">
            <a:noFill/>
            <a:miter lim="800000"/>
            <a:headEnd/>
            <a:tailEnd/>
          </a:ln>
        </p:spPr>
        <p:txBody>
          <a:bodyPr lIns="0" tIns="0" rIns="0" bIns="0">
            <a:spAutoFit/>
          </a:bodyPr>
          <a:lstStyle/>
          <a:p>
            <a:pPr defTabSz="381000"/>
            <a:r>
              <a:rPr lang="en-US" sz="3600" dirty="0">
                <a:solidFill>
                  <a:schemeClr val="bg2">
                    <a:lumMod val="20000"/>
                    <a:lumOff val="80000"/>
                  </a:schemeClr>
                </a:solidFill>
                <a:effectLst>
                  <a:outerShdw blurRad="50800" dist="50800" dir="5400000" algn="ctr" rotWithShape="0">
                    <a:schemeClr val="bg1"/>
                  </a:outerShdw>
                </a:effectLst>
                <a:latin typeface="Times New Roman"/>
              </a:rPr>
              <a:t>D    Solomon’s reign characterized</a:t>
            </a:r>
          </a:p>
        </p:txBody>
      </p:sp>
      <p:sp>
        <p:nvSpPr>
          <p:cNvPr id="8" name="Text Box 19"/>
          <p:cNvSpPr txBox="1">
            <a:spLocks noChangeArrowheads="1"/>
          </p:cNvSpPr>
          <p:nvPr/>
        </p:nvSpPr>
        <p:spPr bwMode="auto">
          <a:xfrm>
            <a:off x="2468563" y="2952750"/>
            <a:ext cx="6021387" cy="553998"/>
          </a:xfrm>
          <a:prstGeom prst="rect">
            <a:avLst/>
          </a:prstGeom>
          <a:noFill/>
          <a:ln w="9525">
            <a:noFill/>
            <a:miter lim="800000"/>
            <a:headEnd/>
            <a:tailEnd/>
          </a:ln>
        </p:spPr>
        <p:txBody>
          <a:bodyPr lIns="0" tIns="0" rIns="0" bIns="0">
            <a:spAutoFit/>
          </a:bodyPr>
          <a:lstStyle/>
          <a:p>
            <a:pPr defTabSz="381000"/>
            <a:r>
              <a:rPr lang="en-US" sz="3600" dirty="0">
                <a:effectLst>
                  <a:outerShdw blurRad="50800" dist="50800" dir="5400000" algn="ctr" rotWithShape="0">
                    <a:schemeClr val="bg1"/>
                  </a:outerShdw>
                </a:effectLst>
                <a:latin typeface="Times New Roman"/>
              </a:rPr>
              <a:t>E    Solomon’s building projects</a:t>
            </a:r>
          </a:p>
        </p:txBody>
      </p:sp>
      <p:sp>
        <p:nvSpPr>
          <p:cNvPr id="9" name="Text Box 20"/>
          <p:cNvSpPr txBox="1">
            <a:spLocks noChangeArrowheads="1"/>
          </p:cNvSpPr>
          <p:nvPr/>
        </p:nvSpPr>
        <p:spPr bwMode="auto">
          <a:xfrm>
            <a:off x="1997075" y="3592513"/>
            <a:ext cx="6586538" cy="553998"/>
          </a:xfrm>
          <a:prstGeom prst="rect">
            <a:avLst/>
          </a:prstGeom>
          <a:noFill/>
          <a:ln w="9525">
            <a:noFill/>
            <a:miter lim="800000"/>
            <a:headEnd/>
            <a:tailEnd/>
          </a:ln>
        </p:spPr>
        <p:txBody>
          <a:bodyPr lIns="0" tIns="0" rIns="0" bIns="0">
            <a:spAutoFit/>
          </a:bodyPr>
          <a:lstStyle/>
          <a:p>
            <a:pPr defTabSz="381000"/>
            <a:r>
              <a:rPr lang="en-US" sz="3600" dirty="0">
                <a:solidFill>
                  <a:schemeClr val="bg2">
                    <a:lumMod val="20000"/>
                    <a:lumOff val="80000"/>
                  </a:schemeClr>
                </a:solidFill>
                <a:effectLst>
                  <a:outerShdw blurRad="50800" dist="50800" dir="5400000" algn="ctr" rotWithShape="0">
                    <a:schemeClr val="bg1"/>
                  </a:outerShdw>
                </a:effectLst>
                <a:latin typeface="Times New Roman"/>
              </a:rPr>
              <a:t>D    Solomon’s reign characterized</a:t>
            </a:r>
          </a:p>
        </p:txBody>
      </p:sp>
      <p:sp>
        <p:nvSpPr>
          <p:cNvPr id="10" name="Text Box 21"/>
          <p:cNvSpPr txBox="1">
            <a:spLocks noChangeArrowheads="1"/>
          </p:cNvSpPr>
          <p:nvPr/>
        </p:nvSpPr>
        <p:spPr bwMode="auto">
          <a:xfrm>
            <a:off x="1598613" y="4391025"/>
            <a:ext cx="3817937" cy="553998"/>
          </a:xfrm>
          <a:prstGeom prst="rect">
            <a:avLst/>
          </a:prstGeom>
          <a:noFill/>
          <a:ln w="9525">
            <a:noFill/>
            <a:miter lim="800000"/>
            <a:headEnd/>
            <a:tailEnd/>
          </a:ln>
        </p:spPr>
        <p:txBody>
          <a:bodyPr lIns="0" tIns="0" rIns="0" bIns="0">
            <a:spAutoFit/>
          </a:bodyPr>
          <a:lstStyle/>
          <a:p>
            <a:pPr defTabSz="381000"/>
            <a:r>
              <a:rPr lang="en-US" sz="3600" dirty="0">
                <a:solidFill>
                  <a:schemeClr val="bg2">
                    <a:lumMod val="40000"/>
                    <a:lumOff val="60000"/>
                  </a:schemeClr>
                </a:solidFill>
                <a:effectLst>
                  <a:outerShdw blurRad="50800" dist="50800" dir="5400000" algn="ctr" rotWithShape="0">
                    <a:schemeClr val="bg1"/>
                  </a:outerShdw>
                </a:effectLst>
                <a:latin typeface="Times New Roman"/>
              </a:rPr>
              <a:t>C    Solomon’s folly</a:t>
            </a:r>
          </a:p>
        </p:txBody>
      </p:sp>
      <p:sp>
        <p:nvSpPr>
          <p:cNvPr id="11" name="Text Box 22"/>
          <p:cNvSpPr txBox="1">
            <a:spLocks noChangeArrowheads="1"/>
          </p:cNvSpPr>
          <p:nvPr/>
        </p:nvSpPr>
        <p:spPr bwMode="auto">
          <a:xfrm>
            <a:off x="874713" y="5176838"/>
            <a:ext cx="6303962" cy="553998"/>
          </a:xfrm>
          <a:prstGeom prst="rect">
            <a:avLst/>
          </a:prstGeom>
          <a:noFill/>
          <a:ln w="9525">
            <a:noFill/>
            <a:miter lim="800000"/>
            <a:headEnd/>
            <a:tailEnd/>
          </a:ln>
        </p:spPr>
        <p:txBody>
          <a:bodyPr lIns="0" tIns="0" rIns="0" bIns="0">
            <a:spAutoFit/>
          </a:bodyPr>
          <a:lstStyle/>
          <a:p>
            <a:pPr defTabSz="381000"/>
            <a:r>
              <a:rPr lang="en-US" sz="3600" dirty="0">
                <a:solidFill>
                  <a:schemeClr val="bg2">
                    <a:lumMod val="60000"/>
                    <a:lumOff val="40000"/>
                  </a:schemeClr>
                </a:solidFill>
                <a:effectLst>
                  <a:outerShdw blurRad="50800" dist="50800" dir="5400000" algn="ctr" rotWithShape="0">
                    <a:schemeClr val="bg1"/>
                  </a:outerShdw>
                </a:effectLst>
                <a:latin typeface="Times New Roman"/>
              </a:rPr>
              <a:t>B    Solomon’s throne threatened</a:t>
            </a:r>
          </a:p>
        </p:txBody>
      </p:sp>
      <p:grpSp>
        <p:nvGrpSpPr>
          <p:cNvPr id="20" name="Group 19"/>
          <p:cNvGrpSpPr/>
          <p:nvPr/>
        </p:nvGrpSpPr>
        <p:grpSpPr>
          <a:xfrm>
            <a:off x="152400" y="1066800"/>
            <a:ext cx="8153400" cy="4800600"/>
            <a:chOff x="152400" y="990600"/>
            <a:chExt cx="8153400" cy="4800600"/>
          </a:xfrm>
        </p:grpSpPr>
        <p:cxnSp>
          <p:nvCxnSpPr>
            <p:cNvPr id="13" name="Straight Connector 12"/>
            <p:cNvCxnSpPr/>
            <p:nvPr/>
          </p:nvCxnSpPr>
          <p:spPr>
            <a:xfrm rot="16200000" flipH="1">
              <a:off x="-114300" y="1257300"/>
              <a:ext cx="2438400" cy="1905000"/>
            </a:xfrm>
            <a:prstGeom prst="line">
              <a:avLst/>
            </a:prstGeom>
            <a:ln w="38100"/>
            <a:effectLst>
              <a:outerShdw blurRad="50800" dist="50800" dir="5400000" algn="ctr" rotWithShape="0">
                <a:schemeClr val="bg1"/>
              </a:outerShdw>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flipH="1" flipV="1">
              <a:off x="0" y="3733800"/>
              <a:ext cx="2362200" cy="1752600"/>
            </a:xfrm>
            <a:prstGeom prst="line">
              <a:avLst/>
            </a:prstGeom>
            <a:ln w="38100"/>
            <a:effectLst>
              <a:outerShdw blurRad="50800" dist="50800" dir="5400000" algn="ctr" rotWithShape="0">
                <a:schemeClr val="bg1"/>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057400" y="3429000"/>
              <a:ext cx="6248400" cy="1588"/>
            </a:xfrm>
            <a:prstGeom prst="line">
              <a:avLst/>
            </a:prstGeom>
            <a:ln w="38100"/>
            <a:effectLst>
              <a:outerShdw blurRad="50800" dist="50800" dir="5400000" algn="ctr" rotWithShape="0">
                <a:schemeClr val="bg1"/>
              </a:outerShdw>
            </a:effectLst>
          </p:spPr>
          <p:style>
            <a:lnRef idx="1">
              <a:schemeClr val="accent1"/>
            </a:lnRef>
            <a:fillRef idx="0">
              <a:schemeClr val="accent1"/>
            </a:fillRef>
            <a:effectRef idx="0">
              <a:schemeClr val="accent1"/>
            </a:effectRef>
            <a:fontRef idx="minor">
              <a:schemeClr val="tx1"/>
            </a:fontRef>
          </p:style>
        </p:cxnSp>
      </p:grpSp>
      <p:sp>
        <p:nvSpPr>
          <p:cNvPr id="15" name="Slide Number Placeholder 14"/>
          <p:cNvSpPr>
            <a:spLocks noGrp="1"/>
          </p:cNvSpPr>
          <p:nvPr>
            <p:ph type="sldNum" sz="quarter" idx="12"/>
          </p:nvPr>
        </p:nvSpPr>
        <p:spPr/>
        <p:txBody>
          <a:bodyPr/>
          <a:lstStyle/>
          <a:p>
            <a:fld id="{BB13303E-074E-4BAD-8675-FA136EB3A74F}" type="slidenum">
              <a:rPr lang="en-US" smtClean="0"/>
              <a:pPr/>
              <a:t>10</a:t>
            </a:fld>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wipe(left)">
                                      <p:cBhvr>
                                        <p:cTn id="2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Kings temple pic.jpg"/>
          <p:cNvPicPr>
            <a:picLocks noGrp="1" noChangeAspect="1"/>
          </p:cNvPicPr>
          <p:nvPr>
            <p:ph idx="1"/>
          </p:nvPr>
        </p:nvPicPr>
        <p:blipFill>
          <a:blip r:embed="rId3" cstate="print"/>
          <a:stretch>
            <a:fillRect/>
          </a:stretch>
        </p:blipFill>
        <p:spPr>
          <a:xfrm>
            <a:off x="0" y="-1"/>
            <a:ext cx="9144000" cy="6855457"/>
          </a:xfrm>
        </p:spPr>
      </p:pic>
      <p:sp>
        <p:nvSpPr>
          <p:cNvPr id="2" name="Title 1"/>
          <p:cNvSpPr>
            <a:spLocks noGrp="1"/>
          </p:cNvSpPr>
          <p:nvPr>
            <p:ph type="title"/>
          </p:nvPr>
        </p:nvSpPr>
        <p:spPr>
          <a:xfrm>
            <a:off x="457200" y="-609600"/>
            <a:ext cx="8229600" cy="1524000"/>
          </a:xfrm>
        </p:spPr>
        <p:txBody>
          <a:bodyPr/>
          <a:lstStyle/>
          <a:p>
            <a:r>
              <a:rPr lang="en-US" dirty="0" smtClean="0">
                <a:solidFill>
                  <a:schemeClr val="bg1"/>
                </a:solidFill>
                <a:effectLst/>
              </a:rPr>
              <a:t>1 Kings 8:</a:t>
            </a:r>
            <a:endParaRPr lang="en-US" dirty="0">
              <a:solidFill>
                <a:schemeClr val="bg1"/>
              </a:solidFill>
              <a:effectLst/>
            </a:endParaRPr>
          </a:p>
        </p:txBody>
      </p:sp>
      <p:sp>
        <p:nvSpPr>
          <p:cNvPr id="5" name="Slide Number Placeholder 4"/>
          <p:cNvSpPr>
            <a:spLocks noGrp="1"/>
          </p:cNvSpPr>
          <p:nvPr>
            <p:ph type="sldNum" sz="quarter" idx="12"/>
          </p:nvPr>
        </p:nvSpPr>
        <p:spPr/>
        <p:txBody>
          <a:bodyPr/>
          <a:lstStyle/>
          <a:p>
            <a:fld id="{BB13303E-074E-4BAD-8675-FA136EB3A74F}" type="slidenum">
              <a:rPr lang="en-US" smtClean="0"/>
              <a:pPr/>
              <a:t>11</a:t>
            </a:fld>
            <a:endParaRPr lang="en-US"/>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1 Kings 8:</a:t>
            </a:r>
            <a:endParaRPr lang="en-US" dirty="0"/>
          </a:p>
        </p:txBody>
      </p:sp>
      <p:sp>
        <p:nvSpPr>
          <p:cNvPr id="5" name="Subtitle 4"/>
          <p:cNvSpPr>
            <a:spLocks noGrp="1"/>
          </p:cNvSpPr>
          <p:nvPr>
            <p:ph type="subTitle" idx="1"/>
          </p:nvPr>
        </p:nvSpPr>
        <p:spPr/>
        <p:txBody>
          <a:bodyPr/>
          <a:lstStyle/>
          <a:p>
            <a:endParaRPr lang="en-US"/>
          </a:p>
        </p:txBody>
      </p:sp>
      <p:pic>
        <p:nvPicPr>
          <p:cNvPr id="4" name="Content Placeholder 3" descr="Kings temple pic.jpg"/>
          <p:cNvPicPr>
            <a:picLocks noGrp="1" noChangeAspect="1"/>
          </p:cNvPicPr>
          <p:nvPr>
            <p:ph idx="4294967295"/>
          </p:nvPr>
        </p:nvPicPr>
        <p:blipFill>
          <a:blip r:embed="rId3" cstate="print">
            <a:lum bright="52000" contrast="-80000"/>
          </a:blip>
          <a:stretch>
            <a:fillRect/>
          </a:stretch>
        </p:blipFill>
        <p:spPr>
          <a:xfrm>
            <a:off x="-3175" y="0"/>
            <a:ext cx="9147175" cy="6858000"/>
          </a:xfrm>
          <a:prstGeom prst="rect">
            <a:avLst/>
          </a:prstGeom>
          <a:noFill/>
          <a:ln>
            <a:noFill/>
          </a:ln>
        </p:spPr>
      </p:pic>
      <p:sp>
        <p:nvSpPr>
          <p:cNvPr id="6" name="Text Box 3"/>
          <p:cNvSpPr txBox="1">
            <a:spLocks noChangeArrowheads="1"/>
          </p:cNvSpPr>
          <p:nvPr/>
        </p:nvSpPr>
        <p:spPr bwMode="auto">
          <a:xfrm>
            <a:off x="327025" y="233363"/>
            <a:ext cx="8520113" cy="3447098"/>
          </a:xfrm>
          <a:prstGeom prst="rect">
            <a:avLst/>
          </a:prstGeom>
          <a:noFill/>
          <a:ln w="9525">
            <a:noFill/>
            <a:miter lim="800000"/>
            <a:headEnd/>
            <a:tailEnd/>
          </a:ln>
        </p:spPr>
        <p:txBody>
          <a:bodyPr lIns="0" tIns="0" rIns="0" bIns="0">
            <a:spAutoFit/>
          </a:bodyPr>
          <a:lstStyle/>
          <a:p>
            <a:pPr defTabSz="381000"/>
            <a:r>
              <a:rPr lang="en-US" sz="2800" dirty="0">
                <a:solidFill>
                  <a:srgbClr val="000000"/>
                </a:solidFill>
                <a:effectLst>
                  <a:outerShdw blurRad="38100" dist="38100" dir="2700000" algn="tl">
                    <a:srgbClr val="000000">
                      <a:alpha val="43137"/>
                    </a:srgbClr>
                  </a:outerShdw>
                </a:effectLst>
              </a:rPr>
              <a:t>1 Kings 8:22-23</a:t>
            </a:r>
          </a:p>
          <a:p>
            <a:pPr defTabSz="381000"/>
            <a:r>
              <a:rPr lang="en-US" sz="2800" dirty="0" smtClean="0">
                <a:solidFill>
                  <a:srgbClr val="000000"/>
                </a:solidFill>
                <a:effectLst>
                  <a:outerShdw blurRad="38100" dist="38100" dir="2700000" algn="tl">
                    <a:srgbClr val="000000">
                      <a:alpha val="43137"/>
                    </a:srgbClr>
                  </a:outerShdw>
                </a:effectLst>
              </a:rPr>
              <a:t>22 </a:t>
            </a:r>
            <a:r>
              <a:rPr lang="en-US" sz="2800" dirty="0">
                <a:solidFill>
                  <a:srgbClr val="000000"/>
                </a:solidFill>
                <a:effectLst>
                  <a:outerShdw blurRad="38100" dist="38100" dir="2700000" algn="tl">
                    <a:srgbClr val="000000">
                      <a:alpha val="43137"/>
                    </a:srgbClr>
                  </a:outerShdw>
                </a:effectLst>
              </a:rPr>
              <a:t>Then Solomon stood before the altar of the L</a:t>
            </a:r>
            <a:r>
              <a:rPr lang="en-US" sz="2000" dirty="0">
                <a:solidFill>
                  <a:srgbClr val="000000"/>
                </a:solidFill>
                <a:effectLst>
                  <a:outerShdw blurRad="38100" dist="38100" dir="2700000" algn="tl">
                    <a:srgbClr val="000000">
                      <a:alpha val="43137"/>
                    </a:srgbClr>
                  </a:outerShdw>
                </a:effectLst>
              </a:rPr>
              <a:t>ORD </a:t>
            </a:r>
            <a:r>
              <a:rPr lang="en-US" sz="2800" dirty="0">
                <a:solidFill>
                  <a:srgbClr val="000000"/>
                </a:solidFill>
                <a:effectLst>
                  <a:outerShdw blurRad="38100" dist="38100" dir="2700000" algn="tl">
                    <a:srgbClr val="000000">
                      <a:alpha val="43137"/>
                    </a:srgbClr>
                  </a:outerShdw>
                </a:effectLst>
              </a:rPr>
              <a:t>in front of the whole assembly of Israel, spread out his hands toward heaven 23 and said:  </a:t>
            </a:r>
          </a:p>
          <a:p>
            <a:pPr defTabSz="381000"/>
            <a:r>
              <a:rPr lang="en-US" sz="2800" dirty="0">
                <a:solidFill>
                  <a:srgbClr val="000000"/>
                </a:solidFill>
                <a:effectLst>
                  <a:outerShdw blurRad="38100" dist="38100" dir="2700000" algn="tl">
                    <a:srgbClr val="000000">
                      <a:alpha val="43137"/>
                    </a:srgbClr>
                  </a:outerShdw>
                </a:effectLst>
              </a:rPr>
              <a:t>“O </a:t>
            </a:r>
            <a:r>
              <a:rPr lang="en-US" sz="2000" dirty="0">
                <a:solidFill>
                  <a:srgbClr val="000000"/>
                </a:solidFill>
                <a:effectLst>
                  <a:outerShdw blurRad="38100" dist="38100" dir="2700000" algn="tl">
                    <a:srgbClr val="000000">
                      <a:alpha val="43137"/>
                    </a:srgbClr>
                  </a:outerShdw>
                </a:effectLst>
              </a:rPr>
              <a:t>LORD</a:t>
            </a:r>
            <a:r>
              <a:rPr lang="en-US" sz="2800" dirty="0">
                <a:solidFill>
                  <a:srgbClr val="000000"/>
                </a:solidFill>
                <a:effectLst>
                  <a:outerShdw blurRad="38100" dist="38100" dir="2700000" algn="tl">
                    <a:srgbClr val="000000">
                      <a:alpha val="43137"/>
                    </a:srgbClr>
                  </a:outerShdw>
                </a:effectLst>
              </a:rPr>
              <a:t>, God of Israel, there is no God like you in heaven above or on earth below—you who keep your covenant of love with your servants who continue wholeheartedly in your way. </a:t>
            </a:r>
          </a:p>
        </p:txBody>
      </p:sp>
      <p:sp>
        <p:nvSpPr>
          <p:cNvPr id="7" name="Text Box 4"/>
          <p:cNvSpPr txBox="1">
            <a:spLocks noChangeArrowheads="1"/>
          </p:cNvSpPr>
          <p:nvPr/>
        </p:nvSpPr>
        <p:spPr bwMode="auto">
          <a:xfrm>
            <a:off x="342900" y="3905250"/>
            <a:ext cx="8431213" cy="3244850"/>
          </a:xfrm>
          <a:prstGeom prst="rect">
            <a:avLst/>
          </a:prstGeom>
          <a:noFill/>
          <a:ln w="9525">
            <a:noFill/>
            <a:miter lim="800000"/>
            <a:headEnd/>
            <a:tailEnd/>
          </a:ln>
        </p:spPr>
        <p:txBody>
          <a:bodyPr lIns="0" tIns="0" rIns="0" bIns="0">
            <a:spAutoFit/>
          </a:bodyPr>
          <a:lstStyle/>
          <a:p>
            <a:pPr defTabSz="381000"/>
            <a:r>
              <a:rPr lang="en-US" sz="2400" dirty="0">
                <a:solidFill>
                  <a:srgbClr val="000000"/>
                </a:solidFill>
                <a:effectLst>
                  <a:outerShdw blurRad="38100" dist="38100" dir="2700000" algn="tl">
                    <a:srgbClr val="000000">
                      <a:alpha val="43137"/>
                    </a:srgbClr>
                  </a:outerShdw>
                </a:effectLst>
              </a:rPr>
              <a:t>1 Kings 8:29-30</a:t>
            </a:r>
          </a:p>
          <a:p>
            <a:pPr defTabSz="381000"/>
            <a:r>
              <a:rPr lang="en-US" sz="2400" dirty="0">
                <a:solidFill>
                  <a:srgbClr val="000000"/>
                </a:solidFill>
                <a:effectLst>
                  <a:outerShdw blurRad="38100" dist="38100" dir="2700000" algn="tl">
                    <a:srgbClr val="000000">
                      <a:alpha val="43137"/>
                    </a:srgbClr>
                  </a:outerShdw>
                </a:effectLst>
              </a:rPr>
              <a:t>29 May your eyes be open toward this temple night and day, this place of which you said, ‘My Name shall be there,’ so that you will hear the prayer your servant prays toward this place. 30 Hear the supplication of your servant and of your people Israel when they pray toward this place. </a:t>
            </a:r>
            <a:r>
              <a:rPr lang="en-US" sz="3200" dirty="0">
                <a:solidFill>
                  <a:srgbClr val="000000"/>
                </a:solidFill>
                <a:effectLst>
                  <a:outerShdw blurRad="38100" dist="38100" dir="2700000" algn="tl">
                    <a:srgbClr val="000000">
                      <a:alpha val="43137"/>
                    </a:srgbClr>
                  </a:outerShdw>
                </a:effectLst>
              </a:rPr>
              <a:t>Hear from heaven, your dwelling place, and when you hear, forgive</a:t>
            </a:r>
            <a:r>
              <a:rPr lang="en-US" sz="2400" dirty="0">
                <a:solidFill>
                  <a:srgbClr val="000000"/>
                </a:solidFill>
                <a:effectLst>
                  <a:outerShdw blurRad="38100" dist="38100" dir="2700000" algn="tl">
                    <a:srgbClr val="000000">
                      <a:alpha val="43137"/>
                    </a:srgbClr>
                  </a:outerShdw>
                </a:effectLst>
              </a:rPr>
              <a:t>. </a:t>
            </a:r>
          </a:p>
          <a:p>
            <a:pPr defTabSz="381000"/>
            <a:endParaRPr lang="en-US" sz="2400" dirty="0">
              <a:solidFill>
                <a:srgbClr val="000000"/>
              </a:solidFill>
              <a:effectLst>
                <a:outerShdw blurRad="38100" dist="38100" dir="2700000" algn="tl">
                  <a:srgbClr val="000000">
                    <a:alpha val="43137"/>
                  </a:srgbClr>
                </a:outerShdw>
              </a:effectLst>
            </a:endParaRPr>
          </a:p>
        </p:txBody>
      </p:sp>
      <p:sp>
        <p:nvSpPr>
          <p:cNvPr id="8" name="Slide Number Placeholder 7"/>
          <p:cNvSpPr>
            <a:spLocks noGrp="1"/>
          </p:cNvSpPr>
          <p:nvPr>
            <p:ph type="sldNum" sz="quarter" idx="12"/>
          </p:nvPr>
        </p:nvSpPr>
        <p:spPr/>
        <p:txBody>
          <a:bodyPr/>
          <a:lstStyle/>
          <a:p>
            <a:fld id="{BB13303E-074E-4BAD-8675-FA136EB3A74F}" type="slidenum">
              <a:rPr lang="en-US" smtClean="0"/>
              <a:pPr/>
              <a:t>12</a:t>
            </a:fld>
            <a:endParaRPr lang="en-US"/>
          </a:p>
        </p:txBody>
      </p:sp>
    </p:spTree>
  </p:cSld>
  <p:clrMapOvr>
    <a:masterClrMapping/>
  </p:clrMapOvr>
  <p:transition xmlns:p14="http://schemas.microsoft.com/office/powerpoint/2010/main">
    <p:wipe dir="d"/>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1 Kings 8:</a:t>
            </a:r>
            <a:endParaRPr lang="en-US" dirty="0"/>
          </a:p>
        </p:txBody>
      </p:sp>
      <p:sp>
        <p:nvSpPr>
          <p:cNvPr id="5" name="Subtitle 4"/>
          <p:cNvSpPr>
            <a:spLocks noGrp="1"/>
          </p:cNvSpPr>
          <p:nvPr>
            <p:ph type="subTitle" idx="1"/>
          </p:nvPr>
        </p:nvSpPr>
        <p:spPr/>
        <p:txBody>
          <a:bodyPr/>
          <a:lstStyle/>
          <a:p>
            <a:endParaRPr lang="en-US"/>
          </a:p>
        </p:txBody>
      </p:sp>
      <p:pic>
        <p:nvPicPr>
          <p:cNvPr id="4" name="Content Placeholder 3" descr="Kings temple pic.jpg"/>
          <p:cNvPicPr>
            <a:picLocks noGrp="1" noChangeAspect="1"/>
          </p:cNvPicPr>
          <p:nvPr>
            <p:ph idx="4294967295"/>
          </p:nvPr>
        </p:nvPicPr>
        <p:blipFill>
          <a:blip r:embed="rId3" cstate="print">
            <a:lum bright="52000" contrast="-80000"/>
          </a:blip>
          <a:stretch>
            <a:fillRect/>
          </a:stretch>
        </p:blipFill>
        <p:spPr>
          <a:xfrm>
            <a:off x="-3175" y="0"/>
            <a:ext cx="9147175" cy="6858000"/>
          </a:xfrm>
          <a:prstGeom prst="rect">
            <a:avLst/>
          </a:prstGeom>
          <a:noFill/>
          <a:ln>
            <a:noFill/>
          </a:ln>
        </p:spPr>
      </p:pic>
      <p:sp>
        <p:nvSpPr>
          <p:cNvPr id="8" name="Text Box 3"/>
          <p:cNvSpPr txBox="1">
            <a:spLocks noChangeArrowheads="1"/>
          </p:cNvSpPr>
          <p:nvPr/>
        </p:nvSpPr>
        <p:spPr bwMode="auto">
          <a:xfrm>
            <a:off x="282575" y="420688"/>
            <a:ext cx="8420100" cy="2462213"/>
          </a:xfrm>
          <a:prstGeom prst="rect">
            <a:avLst/>
          </a:prstGeom>
          <a:noFill/>
          <a:ln w="9525">
            <a:noFill/>
            <a:miter lim="800000"/>
            <a:headEnd/>
            <a:tailEnd/>
          </a:ln>
        </p:spPr>
        <p:txBody>
          <a:bodyPr lIns="0" tIns="0" rIns="0" bIns="0">
            <a:spAutoFit/>
          </a:bodyPr>
          <a:lstStyle/>
          <a:p>
            <a:pPr defTabSz="381000"/>
            <a:r>
              <a:rPr lang="en-US" sz="3200" dirty="0">
                <a:solidFill>
                  <a:srgbClr val="000000"/>
                </a:solidFill>
                <a:effectLst>
                  <a:outerShdw blurRad="38100" dist="38100" dir="2700000" algn="tl">
                    <a:srgbClr val="000000">
                      <a:alpha val="43137"/>
                    </a:srgbClr>
                  </a:outerShdw>
                </a:effectLst>
              </a:rPr>
              <a:t>1 Kings 8:31-32</a:t>
            </a:r>
          </a:p>
          <a:p>
            <a:pPr defTabSz="381000"/>
            <a:r>
              <a:rPr lang="en-US" sz="3200" dirty="0">
                <a:solidFill>
                  <a:srgbClr val="000000"/>
                </a:solidFill>
                <a:effectLst>
                  <a:outerShdw blurRad="38100" dist="38100" dir="2700000" algn="tl">
                    <a:srgbClr val="000000">
                      <a:alpha val="43137"/>
                    </a:srgbClr>
                  </a:outerShdw>
                </a:effectLst>
              </a:rPr>
              <a:t>31 “When a man wrongs his neighbor and is required to take an oath and he comes and swears the oath before your altar in this temple, 32 then hear from heaven and act.</a:t>
            </a:r>
          </a:p>
        </p:txBody>
      </p:sp>
      <p:sp>
        <p:nvSpPr>
          <p:cNvPr id="9" name="Text Box 4"/>
          <p:cNvSpPr txBox="1">
            <a:spLocks noChangeArrowheads="1"/>
          </p:cNvSpPr>
          <p:nvPr/>
        </p:nvSpPr>
        <p:spPr bwMode="auto">
          <a:xfrm>
            <a:off x="171450" y="3111500"/>
            <a:ext cx="8531225" cy="3457575"/>
          </a:xfrm>
          <a:prstGeom prst="rect">
            <a:avLst/>
          </a:prstGeom>
          <a:noFill/>
          <a:ln w="9525">
            <a:noFill/>
            <a:miter lim="800000"/>
            <a:headEnd/>
            <a:tailEnd/>
          </a:ln>
        </p:spPr>
        <p:txBody>
          <a:bodyPr lIns="0" tIns="0" rIns="0" bIns="0">
            <a:spAutoFit/>
          </a:bodyPr>
          <a:lstStyle/>
          <a:p>
            <a:pPr defTabSz="381000"/>
            <a:r>
              <a:rPr lang="en-US" sz="3200">
                <a:solidFill>
                  <a:srgbClr val="000000"/>
                </a:solidFill>
                <a:effectLst>
                  <a:outerShdw blurRad="38100" dist="38100" dir="2700000" algn="tl">
                    <a:srgbClr val="000000">
                      <a:alpha val="43137"/>
                    </a:srgbClr>
                  </a:outerShdw>
                </a:effectLst>
              </a:rPr>
              <a:t>1 Kings 8:33-34</a:t>
            </a:r>
          </a:p>
          <a:p>
            <a:pPr defTabSz="381000"/>
            <a:r>
              <a:rPr lang="en-US" sz="3200">
                <a:solidFill>
                  <a:srgbClr val="000000"/>
                </a:solidFill>
                <a:effectLst>
                  <a:outerShdw blurRad="38100" dist="38100" dir="2700000" algn="tl">
                    <a:srgbClr val="000000">
                      <a:alpha val="43137"/>
                    </a:srgbClr>
                  </a:outerShdw>
                </a:effectLst>
              </a:rPr>
              <a:t>33 “When your people Israel have been defeated by an enemy because they have sinned against you, and when they turn back to you and confess your name, praying and making supplication to you in this temple, 34 then hear from heaven and forgive the sin of your people </a:t>
            </a:r>
          </a:p>
        </p:txBody>
      </p:sp>
      <p:sp>
        <p:nvSpPr>
          <p:cNvPr id="7" name="Slide Number Placeholder 6"/>
          <p:cNvSpPr>
            <a:spLocks noGrp="1"/>
          </p:cNvSpPr>
          <p:nvPr>
            <p:ph type="sldNum" sz="quarter" idx="12"/>
          </p:nvPr>
        </p:nvSpPr>
        <p:spPr/>
        <p:txBody>
          <a:bodyPr/>
          <a:lstStyle/>
          <a:p>
            <a:fld id="{BB13303E-074E-4BAD-8675-FA136EB3A74F}" type="slidenum">
              <a:rPr lang="en-US" smtClean="0"/>
              <a:pPr/>
              <a:t>13</a:t>
            </a:fld>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1 Kings 8:</a:t>
            </a:r>
            <a:endParaRPr lang="en-US" dirty="0"/>
          </a:p>
        </p:txBody>
      </p:sp>
      <p:sp>
        <p:nvSpPr>
          <p:cNvPr id="5" name="Subtitle 4"/>
          <p:cNvSpPr>
            <a:spLocks noGrp="1"/>
          </p:cNvSpPr>
          <p:nvPr>
            <p:ph type="subTitle" idx="1"/>
          </p:nvPr>
        </p:nvSpPr>
        <p:spPr/>
        <p:txBody>
          <a:bodyPr/>
          <a:lstStyle/>
          <a:p>
            <a:endParaRPr lang="en-US"/>
          </a:p>
        </p:txBody>
      </p:sp>
      <p:pic>
        <p:nvPicPr>
          <p:cNvPr id="4" name="Content Placeholder 3" descr="Kings temple pic.jpg"/>
          <p:cNvPicPr>
            <a:picLocks noGrp="1" noChangeAspect="1"/>
          </p:cNvPicPr>
          <p:nvPr>
            <p:ph idx="4294967295"/>
          </p:nvPr>
        </p:nvPicPr>
        <p:blipFill>
          <a:blip r:embed="rId3" cstate="print">
            <a:lum bright="52000" contrast="-80000"/>
          </a:blip>
          <a:stretch>
            <a:fillRect/>
          </a:stretch>
        </p:blipFill>
        <p:spPr>
          <a:xfrm>
            <a:off x="-3175" y="0"/>
            <a:ext cx="9147175" cy="6858000"/>
          </a:xfrm>
          <a:prstGeom prst="rect">
            <a:avLst/>
          </a:prstGeom>
          <a:noFill/>
          <a:ln>
            <a:noFill/>
          </a:ln>
        </p:spPr>
      </p:pic>
      <p:sp>
        <p:nvSpPr>
          <p:cNvPr id="6" name="Text Box 3"/>
          <p:cNvSpPr txBox="1">
            <a:spLocks noChangeArrowheads="1"/>
          </p:cNvSpPr>
          <p:nvPr/>
        </p:nvSpPr>
        <p:spPr bwMode="auto">
          <a:xfrm>
            <a:off x="171450" y="293688"/>
            <a:ext cx="8626475" cy="3457575"/>
          </a:xfrm>
          <a:prstGeom prst="rect">
            <a:avLst/>
          </a:prstGeom>
          <a:noFill/>
          <a:ln w="9525">
            <a:noFill/>
            <a:miter lim="800000"/>
            <a:headEnd/>
            <a:tailEnd/>
          </a:ln>
        </p:spPr>
        <p:txBody>
          <a:bodyPr lIns="0" tIns="0" rIns="0" bIns="0">
            <a:spAutoFit/>
          </a:bodyPr>
          <a:lstStyle/>
          <a:p>
            <a:pPr defTabSz="381000"/>
            <a:r>
              <a:rPr lang="en-US" sz="3200" dirty="0">
                <a:solidFill>
                  <a:srgbClr val="000000"/>
                </a:solidFill>
                <a:effectLst>
                  <a:outerShdw blurRad="38100" dist="38100" dir="2700000" algn="tl">
                    <a:srgbClr val="000000">
                      <a:alpha val="43137"/>
                    </a:srgbClr>
                  </a:outerShdw>
                </a:effectLst>
              </a:rPr>
              <a:t>1 Kings 8:35-36</a:t>
            </a:r>
          </a:p>
          <a:p>
            <a:pPr defTabSz="381000"/>
            <a:r>
              <a:rPr lang="en-US" sz="3200" dirty="0">
                <a:solidFill>
                  <a:srgbClr val="000000"/>
                </a:solidFill>
                <a:effectLst>
                  <a:outerShdw blurRad="38100" dist="38100" dir="2700000" algn="tl">
                    <a:srgbClr val="000000">
                      <a:alpha val="43137"/>
                    </a:srgbClr>
                  </a:outerShdw>
                </a:effectLst>
              </a:rPr>
              <a:t>35 “When the heavens are shut up and there is no rain because your people have sinned against you, and when they pray toward this place and confess your name and turn from their sin because you have afflicted them, 36 then hear from heaven and forgive the sin of your servants, your people Israel. </a:t>
            </a:r>
          </a:p>
        </p:txBody>
      </p:sp>
      <p:sp>
        <p:nvSpPr>
          <p:cNvPr id="7" name="Text Box 4"/>
          <p:cNvSpPr txBox="1">
            <a:spLocks noChangeArrowheads="1"/>
          </p:cNvSpPr>
          <p:nvPr/>
        </p:nvSpPr>
        <p:spPr bwMode="auto">
          <a:xfrm>
            <a:off x="74613" y="4097338"/>
            <a:ext cx="8818562" cy="2462213"/>
          </a:xfrm>
          <a:prstGeom prst="rect">
            <a:avLst/>
          </a:prstGeom>
          <a:noFill/>
          <a:ln w="9525">
            <a:noFill/>
            <a:miter lim="800000"/>
            <a:headEnd/>
            <a:tailEnd/>
          </a:ln>
        </p:spPr>
        <p:txBody>
          <a:bodyPr lIns="0" tIns="0" rIns="0" bIns="0">
            <a:spAutoFit/>
          </a:bodyPr>
          <a:lstStyle/>
          <a:p>
            <a:pPr defTabSz="381000"/>
            <a:r>
              <a:rPr lang="en-US" sz="3200">
                <a:solidFill>
                  <a:srgbClr val="000000"/>
                </a:solidFill>
                <a:effectLst>
                  <a:outerShdw blurRad="38100" dist="38100" dir="2700000" algn="tl">
                    <a:srgbClr val="000000">
                      <a:alpha val="43137"/>
                    </a:srgbClr>
                  </a:outerShdw>
                </a:effectLst>
              </a:rPr>
              <a:t>1 Kings 8:37-39</a:t>
            </a:r>
          </a:p>
          <a:p>
            <a:pPr defTabSz="381000"/>
            <a:r>
              <a:rPr lang="en-US" sz="3200">
                <a:solidFill>
                  <a:srgbClr val="000000"/>
                </a:solidFill>
                <a:effectLst>
                  <a:outerShdw blurRad="38100" dist="38100" dir="2700000" algn="tl">
                    <a:srgbClr val="000000">
                      <a:alpha val="43137"/>
                    </a:srgbClr>
                  </a:outerShdw>
                </a:effectLst>
              </a:rPr>
              <a:t>37 “When famine or plague comes to the land, or blight or mildew, locusts or grasshoppers,39 then hear from heaven, your dwelling place. Forgive and act;</a:t>
            </a:r>
          </a:p>
        </p:txBody>
      </p:sp>
      <p:sp>
        <p:nvSpPr>
          <p:cNvPr id="8" name="Slide Number Placeholder 7"/>
          <p:cNvSpPr>
            <a:spLocks noGrp="1"/>
          </p:cNvSpPr>
          <p:nvPr>
            <p:ph type="sldNum" sz="quarter" idx="12"/>
          </p:nvPr>
        </p:nvSpPr>
        <p:spPr/>
        <p:txBody>
          <a:bodyPr/>
          <a:lstStyle/>
          <a:p>
            <a:fld id="{BB13303E-074E-4BAD-8675-FA136EB3A74F}" type="slidenum">
              <a:rPr lang="en-US" smtClean="0"/>
              <a:pPr/>
              <a:t>14</a:t>
            </a:fld>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1 Kings 8:</a:t>
            </a:r>
            <a:endParaRPr lang="en-US" dirty="0"/>
          </a:p>
        </p:txBody>
      </p:sp>
      <p:sp>
        <p:nvSpPr>
          <p:cNvPr id="5" name="Subtitle 4"/>
          <p:cNvSpPr>
            <a:spLocks noGrp="1"/>
          </p:cNvSpPr>
          <p:nvPr>
            <p:ph type="subTitle" idx="1"/>
          </p:nvPr>
        </p:nvSpPr>
        <p:spPr/>
        <p:txBody>
          <a:bodyPr/>
          <a:lstStyle/>
          <a:p>
            <a:endParaRPr lang="en-US"/>
          </a:p>
        </p:txBody>
      </p:sp>
      <p:pic>
        <p:nvPicPr>
          <p:cNvPr id="4" name="Content Placeholder 3" descr="Kings temple pic.jpg"/>
          <p:cNvPicPr>
            <a:picLocks noGrp="1" noChangeAspect="1"/>
          </p:cNvPicPr>
          <p:nvPr>
            <p:ph idx="4294967295"/>
          </p:nvPr>
        </p:nvPicPr>
        <p:blipFill>
          <a:blip r:embed="rId3" cstate="print">
            <a:lum bright="52000" contrast="-80000"/>
          </a:blip>
          <a:stretch>
            <a:fillRect/>
          </a:stretch>
        </p:blipFill>
        <p:spPr>
          <a:xfrm>
            <a:off x="-3175" y="0"/>
            <a:ext cx="9147175" cy="6858000"/>
          </a:xfrm>
          <a:prstGeom prst="rect">
            <a:avLst/>
          </a:prstGeom>
          <a:noFill/>
          <a:ln>
            <a:noFill/>
          </a:ln>
        </p:spPr>
      </p:pic>
      <p:sp>
        <p:nvSpPr>
          <p:cNvPr id="6" name="Text Box 3"/>
          <p:cNvSpPr txBox="1">
            <a:spLocks noChangeArrowheads="1"/>
          </p:cNvSpPr>
          <p:nvPr/>
        </p:nvSpPr>
        <p:spPr bwMode="auto">
          <a:xfrm>
            <a:off x="153988" y="309563"/>
            <a:ext cx="8723312" cy="2462213"/>
          </a:xfrm>
          <a:prstGeom prst="rect">
            <a:avLst/>
          </a:prstGeom>
          <a:noFill/>
          <a:ln w="9525">
            <a:noFill/>
            <a:miter lim="800000"/>
            <a:headEnd/>
            <a:tailEnd/>
          </a:ln>
        </p:spPr>
        <p:txBody>
          <a:bodyPr lIns="0" tIns="0" rIns="0" bIns="0">
            <a:spAutoFit/>
          </a:bodyPr>
          <a:lstStyle/>
          <a:p>
            <a:pPr defTabSz="381000"/>
            <a:r>
              <a:rPr lang="en-US" sz="3200" dirty="0">
                <a:solidFill>
                  <a:srgbClr val="000000"/>
                </a:solidFill>
                <a:effectLst>
                  <a:outerShdw blurRad="38100" dist="38100" dir="2700000" algn="tl">
                    <a:srgbClr val="000000">
                      <a:alpha val="43137"/>
                    </a:srgbClr>
                  </a:outerShdw>
                </a:effectLst>
              </a:rPr>
              <a:t>1 Kings 8:46</a:t>
            </a:r>
          </a:p>
          <a:p>
            <a:pPr defTabSz="381000"/>
            <a:r>
              <a:rPr lang="en-US" sz="3200" dirty="0">
                <a:solidFill>
                  <a:srgbClr val="000000"/>
                </a:solidFill>
                <a:effectLst>
                  <a:outerShdw blurRad="38100" dist="38100" dir="2700000" algn="tl">
                    <a:srgbClr val="000000">
                      <a:alpha val="43137"/>
                    </a:srgbClr>
                  </a:outerShdw>
                </a:effectLst>
              </a:rPr>
              <a:t>46 “When they sin against you—for there is no one who does not sin—and you become angry with them and give them over to the enemy, who takes them captive to his own land, far away or near; </a:t>
            </a:r>
          </a:p>
        </p:txBody>
      </p:sp>
      <p:sp>
        <p:nvSpPr>
          <p:cNvPr id="7" name="Text Box 4"/>
          <p:cNvSpPr txBox="1">
            <a:spLocks noChangeArrowheads="1"/>
          </p:cNvSpPr>
          <p:nvPr/>
        </p:nvSpPr>
        <p:spPr bwMode="auto">
          <a:xfrm>
            <a:off x="201613" y="3190875"/>
            <a:ext cx="8612187" cy="2954655"/>
          </a:xfrm>
          <a:prstGeom prst="rect">
            <a:avLst/>
          </a:prstGeom>
          <a:noFill/>
          <a:ln w="9525">
            <a:noFill/>
            <a:miter lim="800000"/>
            <a:headEnd/>
            <a:tailEnd/>
          </a:ln>
        </p:spPr>
        <p:txBody>
          <a:bodyPr lIns="0" tIns="0" rIns="0" bIns="0">
            <a:spAutoFit/>
          </a:bodyPr>
          <a:lstStyle/>
          <a:p>
            <a:pPr defTabSz="381000"/>
            <a:r>
              <a:rPr lang="en-US" sz="3200">
                <a:solidFill>
                  <a:srgbClr val="000000"/>
                </a:solidFill>
                <a:effectLst>
                  <a:outerShdw blurRad="38100" dist="38100" dir="2700000" algn="tl">
                    <a:srgbClr val="000000">
                      <a:alpha val="43137"/>
                    </a:srgbClr>
                  </a:outerShdw>
                </a:effectLst>
              </a:rPr>
              <a:t>1 Kings 8:47</a:t>
            </a:r>
          </a:p>
          <a:p>
            <a:pPr defTabSz="381000"/>
            <a:r>
              <a:rPr lang="en-US" sz="3200">
                <a:solidFill>
                  <a:srgbClr val="000000"/>
                </a:solidFill>
                <a:effectLst>
                  <a:outerShdw blurRad="38100" dist="38100" dir="2700000" algn="tl">
                    <a:srgbClr val="000000">
                      <a:alpha val="43137"/>
                    </a:srgbClr>
                  </a:outerShdw>
                </a:effectLst>
              </a:rPr>
              <a:t>47 and if they have a change of heart in the land where they are held captive, and repent and plead with you in the land of their conquerors and say, ‘We have sinned, we have done wrong, we have acted wickedly’; </a:t>
            </a:r>
          </a:p>
        </p:txBody>
      </p:sp>
      <p:sp>
        <p:nvSpPr>
          <p:cNvPr id="8" name="Slide Number Placeholder 7"/>
          <p:cNvSpPr>
            <a:spLocks noGrp="1"/>
          </p:cNvSpPr>
          <p:nvPr>
            <p:ph type="sldNum" sz="quarter" idx="12"/>
          </p:nvPr>
        </p:nvSpPr>
        <p:spPr/>
        <p:txBody>
          <a:bodyPr/>
          <a:lstStyle/>
          <a:p>
            <a:fld id="{BB13303E-074E-4BAD-8675-FA136EB3A74F}" type="slidenum">
              <a:rPr lang="en-US" smtClean="0"/>
              <a:pPr/>
              <a:t>15</a:t>
            </a:fld>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1 Kings 8:</a:t>
            </a:r>
            <a:endParaRPr lang="en-US" dirty="0"/>
          </a:p>
        </p:txBody>
      </p:sp>
      <p:sp>
        <p:nvSpPr>
          <p:cNvPr id="5" name="Subtitle 4"/>
          <p:cNvSpPr>
            <a:spLocks noGrp="1"/>
          </p:cNvSpPr>
          <p:nvPr>
            <p:ph type="subTitle" idx="1"/>
          </p:nvPr>
        </p:nvSpPr>
        <p:spPr/>
        <p:txBody>
          <a:bodyPr/>
          <a:lstStyle/>
          <a:p>
            <a:endParaRPr lang="en-US"/>
          </a:p>
        </p:txBody>
      </p:sp>
      <p:pic>
        <p:nvPicPr>
          <p:cNvPr id="4" name="Content Placeholder 3" descr="Kings temple pic.jpg"/>
          <p:cNvPicPr>
            <a:picLocks noGrp="1" noChangeAspect="1"/>
          </p:cNvPicPr>
          <p:nvPr>
            <p:ph idx="4294967295"/>
          </p:nvPr>
        </p:nvPicPr>
        <p:blipFill>
          <a:blip r:embed="rId3" cstate="print">
            <a:lum bright="52000" contrast="-80000"/>
          </a:blip>
          <a:stretch>
            <a:fillRect/>
          </a:stretch>
        </p:blipFill>
        <p:spPr>
          <a:xfrm>
            <a:off x="-3175" y="0"/>
            <a:ext cx="9147175" cy="6858000"/>
          </a:xfrm>
          <a:prstGeom prst="rect">
            <a:avLst/>
          </a:prstGeom>
          <a:noFill/>
          <a:ln>
            <a:noFill/>
          </a:ln>
        </p:spPr>
      </p:pic>
      <p:sp>
        <p:nvSpPr>
          <p:cNvPr id="6" name="Text Box 3"/>
          <p:cNvSpPr txBox="1">
            <a:spLocks noChangeArrowheads="1"/>
          </p:cNvSpPr>
          <p:nvPr/>
        </p:nvSpPr>
        <p:spPr bwMode="auto">
          <a:xfrm>
            <a:off x="233363" y="76200"/>
            <a:ext cx="8548687" cy="3939540"/>
          </a:xfrm>
          <a:prstGeom prst="rect">
            <a:avLst/>
          </a:prstGeom>
          <a:noFill/>
          <a:ln w="9525">
            <a:noFill/>
            <a:miter lim="800000"/>
            <a:headEnd/>
            <a:tailEnd/>
          </a:ln>
        </p:spPr>
        <p:txBody>
          <a:bodyPr lIns="0" tIns="0" rIns="0" bIns="0">
            <a:spAutoFit/>
          </a:bodyPr>
          <a:lstStyle/>
          <a:p>
            <a:pPr defTabSz="381000"/>
            <a:r>
              <a:rPr lang="en-US" sz="3200" dirty="0">
                <a:solidFill>
                  <a:srgbClr val="000000"/>
                </a:solidFill>
                <a:effectLst>
                  <a:outerShdw blurRad="38100" dist="38100" dir="2700000" algn="tl">
                    <a:srgbClr val="000000">
                      <a:alpha val="43137"/>
                    </a:srgbClr>
                  </a:outerShdw>
                </a:effectLst>
              </a:rPr>
              <a:t>1 Kings 8:48-49</a:t>
            </a:r>
          </a:p>
          <a:p>
            <a:pPr defTabSz="381000"/>
            <a:r>
              <a:rPr lang="en-US" sz="3200" dirty="0">
                <a:solidFill>
                  <a:srgbClr val="000000"/>
                </a:solidFill>
                <a:effectLst>
                  <a:outerShdw blurRad="38100" dist="38100" dir="2700000" algn="tl">
                    <a:srgbClr val="000000">
                      <a:alpha val="43137"/>
                    </a:srgbClr>
                  </a:outerShdw>
                </a:effectLst>
              </a:rPr>
              <a:t>48 and if they turn back to you with all their heart and soul in the land of their enemies who took them captive, and pray to you toward the land you gave their fathers, toward the city you have chosen and the temple I have built for your Name; 49 then from heaven, your dwelling place, hear their prayer and their plea, and uphold their cause. </a:t>
            </a:r>
          </a:p>
        </p:txBody>
      </p:sp>
      <p:sp>
        <p:nvSpPr>
          <p:cNvPr id="7" name="Text Box 4"/>
          <p:cNvSpPr txBox="1">
            <a:spLocks noChangeArrowheads="1"/>
          </p:cNvSpPr>
          <p:nvPr/>
        </p:nvSpPr>
        <p:spPr bwMode="auto">
          <a:xfrm>
            <a:off x="201613" y="4278312"/>
            <a:ext cx="8739187" cy="2462213"/>
          </a:xfrm>
          <a:prstGeom prst="rect">
            <a:avLst/>
          </a:prstGeom>
          <a:noFill/>
          <a:ln w="9525">
            <a:noFill/>
            <a:miter lim="800000"/>
            <a:headEnd/>
            <a:tailEnd/>
          </a:ln>
        </p:spPr>
        <p:txBody>
          <a:bodyPr lIns="0" tIns="0" rIns="0" bIns="0">
            <a:spAutoFit/>
          </a:bodyPr>
          <a:lstStyle/>
          <a:p>
            <a:pPr defTabSz="381000"/>
            <a:r>
              <a:rPr lang="en-US" sz="3200">
                <a:solidFill>
                  <a:srgbClr val="000000"/>
                </a:solidFill>
                <a:effectLst>
                  <a:outerShdw blurRad="38100" dist="38100" dir="2700000" algn="tl">
                    <a:srgbClr val="000000">
                      <a:alpha val="43137"/>
                    </a:srgbClr>
                  </a:outerShdw>
                </a:effectLst>
              </a:rPr>
              <a:t>1 Kings 8:50</a:t>
            </a:r>
          </a:p>
          <a:p>
            <a:pPr defTabSz="381000"/>
            <a:r>
              <a:rPr lang="en-US" sz="3200">
                <a:solidFill>
                  <a:srgbClr val="000000"/>
                </a:solidFill>
                <a:effectLst>
                  <a:outerShdw blurRad="38100" dist="38100" dir="2700000" algn="tl">
                    <a:srgbClr val="000000">
                      <a:alpha val="43137"/>
                    </a:srgbClr>
                  </a:outerShdw>
                </a:effectLst>
              </a:rPr>
              <a:t>50 And forgive your people, who have sinned against you; forgive all the offenses they have committed against you, and cause their conquerors to show them mercy; </a:t>
            </a:r>
          </a:p>
        </p:txBody>
      </p:sp>
      <p:sp>
        <p:nvSpPr>
          <p:cNvPr id="8" name="Slide Number Placeholder 7"/>
          <p:cNvSpPr>
            <a:spLocks noGrp="1"/>
          </p:cNvSpPr>
          <p:nvPr>
            <p:ph type="sldNum" sz="quarter" idx="12"/>
          </p:nvPr>
        </p:nvSpPr>
        <p:spPr/>
        <p:txBody>
          <a:bodyPr/>
          <a:lstStyle/>
          <a:p>
            <a:fld id="{BB13303E-074E-4BAD-8675-FA136EB3A74F}" type="slidenum">
              <a:rPr lang="en-US" smtClean="0"/>
              <a:pPr/>
              <a:t>16</a:t>
            </a:fld>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5334000" cy="1524000"/>
          </a:xfrm>
        </p:spPr>
        <p:txBody>
          <a:bodyPr>
            <a:normAutofit/>
          </a:bodyPr>
          <a:lstStyle/>
          <a:p>
            <a:r>
              <a:rPr lang="en-US" dirty="0" smtClean="0"/>
              <a:t>The Goal of the Author?</a:t>
            </a:r>
            <a:endParaRPr lang="en-US" dirty="0"/>
          </a:p>
        </p:txBody>
      </p:sp>
      <p:pic>
        <p:nvPicPr>
          <p:cNvPr id="4" name="Content Placeholder 3" descr="Kings temple pic.jpg"/>
          <p:cNvPicPr>
            <a:picLocks noGrp="1" noChangeAspect="1"/>
          </p:cNvPicPr>
          <p:nvPr>
            <p:ph idx="1"/>
          </p:nvPr>
        </p:nvPicPr>
        <p:blipFill>
          <a:blip r:embed="rId3" cstate="print"/>
          <a:stretch>
            <a:fillRect/>
          </a:stretch>
        </p:blipFill>
        <p:spPr>
          <a:xfrm>
            <a:off x="6055656" y="914400"/>
            <a:ext cx="2337667" cy="17526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6" name="TextBox 5"/>
          <p:cNvSpPr txBox="1"/>
          <p:nvPr/>
        </p:nvSpPr>
        <p:spPr>
          <a:xfrm>
            <a:off x="609600" y="2785170"/>
            <a:ext cx="7924800" cy="2677656"/>
          </a:xfrm>
          <a:prstGeom prst="rect">
            <a:avLst/>
          </a:prstGeom>
          <a:noFill/>
        </p:spPr>
        <p:txBody>
          <a:bodyPr wrap="square" rtlCol="0">
            <a:spAutoFit/>
            <a:scene3d>
              <a:camera prst="orthographicFront"/>
              <a:lightRig rig="soft" dir="t">
                <a:rot lat="0" lon="0" rev="10800000"/>
              </a:lightRig>
            </a:scene3d>
            <a:sp3d>
              <a:bevelT w="27940" h="12700"/>
              <a:contourClr>
                <a:srgbClr val="DDDDDD"/>
              </a:contourClr>
            </a:sp3d>
          </a:bodyPr>
          <a:lstStyle/>
          <a:p>
            <a:r>
              <a:rPr lang="en-US" sz="2800" b="1" spc="150" dirty="0" smtClean="0">
                <a:ln w="11430"/>
                <a:solidFill>
                  <a:srgbClr val="F8F8F8"/>
                </a:solidFill>
                <a:effectLst>
                  <a:outerShdw blurRad="38100" dist="50800" dir="3000000" algn="tl" rotWithShape="0">
                    <a:srgbClr val="000000"/>
                  </a:outerShdw>
                </a:effectLst>
              </a:rPr>
              <a:t>Emphasis on Sin (tales of 2 kings)</a:t>
            </a:r>
          </a:p>
          <a:p>
            <a:r>
              <a:rPr lang="en-US" sz="2800" b="1" spc="150" dirty="0" smtClean="0">
                <a:ln w="11430"/>
                <a:solidFill>
                  <a:srgbClr val="F8F8F8"/>
                </a:solidFill>
                <a:effectLst>
                  <a:outerShdw blurRad="38100" dist="50800" dir="3000000" algn="tl" rotWithShape="0">
                    <a:srgbClr val="000000"/>
                  </a:outerShdw>
                </a:effectLst>
              </a:rPr>
              <a:t>Emphasis on Repentance (chap 8)</a:t>
            </a:r>
          </a:p>
          <a:p>
            <a:r>
              <a:rPr lang="en-US" sz="2800" b="1" spc="150" dirty="0" smtClean="0">
                <a:ln w="11430"/>
                <a:solidFill>
                  <a:srgbClr val="F8F8F8"/>
                </a:solidFill>
                <a:effectLst>
                  <a:outerShdw blurRad="38100" dist="50800" dir="3000000" algn="tl" rotWithShape="0">
                    <a:srgbClr val="000000"/>
                  </a:outerShdw>
                </a:effectLst>
              </a:rPr>
              <a:t>Outlines Deuteronomy 28-30</a:t>
            </a:r>
            <a:r>
              <a:rPr lang="en-US" sz="2800" b="1" spc="150" dirty="0">
                <a:ln w="11430"/>
                <a:solidFill>
                  <a:srgbClr val="F8F8F8"/>
                </a:solidFill>
                <a:effectLst>
                  <a:outerShdw blurRad="38100" dist="50800" dir="3000000" algn="tl" rotWithShape="0">
                    <a:srgbClr val="000000"/>
                  </a:outerShdw>
                </a:effectLst>
              </a:rPr>
              <a:t>, </a:t>
            </a:r>
            <a:r>
              <a:rPr lang="en-US" sz="2800" b="1" spc="150" dirty="0" smtClean="0">
                <a:ln w="11430"/>
                <a:solidFill>
                  <a:srgbClr val="F8F8F8"/>
                </a:solidFill>
                <a:effectLst>
                  <a:outerShdw blurRad="38100" dist="50800" dir="3000000" algn="tl" rotWithShape="0">
                    <a:srgbClr val="000000"/>
                  </a:outerShdw>
                </a:effectLst>
              </a:rPr>
              <a:t>Repentance</a:t>
            </a:r>
            <a:endParaRPr lang="en-US" sz="2800" b="1" spc="150" dirty="0">
              <a:ln w="11430"/>
              <a:solidFill>
                <a:srgbClr val="F8F8F8"/>
              </a:solidFill>
              <a:effectLst>
                <a:outerShdw blurRad="38100" dist="50800" dir="3000000" algn="tl" rotWithShape="0">
                  <a:srgbClr val="000000"/>
                </a:outerShdw>
              </a:effectLst>
            </a:endParaRPr>
          </a:p>
          <a:p>
            <a:r>
              <a:rPr lang="en-US" sz="2800" b="1" spc="150" dirty="0" smtClean="0">
                <a:ln w="11430"/>
                <a:solidFill>
                  <a:srgbClr val="F8F8F8"/>
                </a:solidFill>
                <a:effectLst>
                  <a:outerShdw blurRad="38100" dist="50800" dir="3000000" algn="tl" rotWithShape="0">
                    <a:srgbClr val="000000"/>
                  </a:outerShdw>
                </a:effectLst>
              </a:rPr>
              <a:t>Solution to exiled Israel’s problem:</a:t>
            </a:r>
          </a:p>
          <a:p>
            <a:r>
              <a:rPr lang="en-US" sz="2800" b="1" spc="150" dirty="0">
                <a:ln w="11430"/>
                <a:solidFill>
                  <a:srgbClr val="F8F8F8"/>
                </a:solidFill>
                <a:effectLst>
                  <a:outerShdw blurRad="38100" dist="50800" dir="3000000" algn="tl" rotWithShape="0">
                    <a:srgbClr val="000000"/>
                  </a:outerShdw>
                </a:effectLst>
              </a:rPr>
              <a:t>	</a:t>
            </a:r>
            <a:r>
              <a:rPr lang="en-US" sz="2800" b="1" spc="150" dirty="0" smtClean="0">
                <a:ln w="11430"/>
                <a:solidFill>
                  <a:srgbClr val="F8F8F8"/>
                </a:solidFill>
                <a:effectLst>
                  <a:outerShdw blurRad="38100" dist="50800" dir="3000000" algn="tl" rotWithShape="0">
                    <a:srgbClr val="000000"/>
                  </a:outerShdw>
                </a:effectLst>
              </a:rPr>
              <a:t>The first call is here in Kings</a:t>
            </a:r>
          </a:p>
          <a:p>
            <a:r>
              <a:rPr lang="en-US" sz="2800" b="1" spc="150" dirty="0">
                <a:ln w="11430"/>
                <a:solidFill>
                  <a:srgbClr val="F8F8F8"/>
                </a:solidFill>
                <a:effectLst>
                  <a:outerShdw blurRad="38100" dist="50800" dir="3000000" algn="tl" rotWithShape="0">
                    <a:srgbClr val="000000"/>
                  </a:outerShdw>
                </a:effectLst>
              </a:rPr>
              <a:t>	</a:t>
            </a:r>
            <a:r>
              <a:rPr lang="en-US" sz="2800" b="1" spc="150" dirty="0" smtClean="0">
                <a:ln w="11430"/>
                <a:solidFill>
                  <a:srgbClr val="F8F8F8"/>
                </a:solidFill>
                <a:effectLst>
                  <a:outerShdw blurRad="38100" dist="50800" dir="3000000" algn="tl" rotWithShape="0">
                    <a:srgbClr val="000000"/>
                  </a:outerShdw>
                </a:effectLst>
              </a:rPr>
              <a:t>The first response is Daniel (see Dan 9)</a:t>
            </a:r>
            <a:endParaRPr lang="en-US" sz="2800" b="1" spc="150" dirty="0">
              <a:ln w="11430"/>
              <a:solidFill>
                <a:srgbClr val="F8F8F8"/>
              </a:solidFill>
              <a:effectLst>
                <a:outerShdw blurRad="38100" dist="50800" dir="3000000" algn="tl" rotWithShape="0">
                  <a:srgbClr val="000000"/>
                </a:outerShdw>
              </a:effectLst>
            </a:endParaRPr>
          </a:p>
        </p:txBody>
      </p:sp>
      <p:sp>
        <p:nvSpPr>
          <p:cNvPr id="5" name="Slide Number Placeholder 4"/>
          <p:cNvSpPr>
            <a:spLocks noGrp="1"/>
          </p:cNvSpPr>
          <p:nvPr>
            <p:ph type="sldNum" sz="quarter" idx="12"/>
          </p:nvPr>
        </p:nvSpPr>
        <p:spPr/>
        <p:txBody>
          <a:bodyPr/>
          <a:lstStyle/>
          <a:p>
            <a:fld id="{BB13303E-074E-4BAD-8675-FA136EB3A74F}" type="slidenum">
              <a:rPr lang="en-US" smtClean="0"/>
              <a:pPr/>
              <a:t>17</a:t>
            </a:fld>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5"/>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65837"/>
          </a:xfrm>
          <a:effectLst/>
        </p:spPr>
        <p:txBody>
          <a:bodyPr>
            <a:noAutofit/>
          </a:bodyPr>
          <a:lstStyle/>
          <a:p>
            <a:r>
              <a:rPr lang="en-US" sz="2400" b="1" dirty="0" smtClean="0">
                <a:effectLst>
                  <a:outerShdw blurRad="50800" dist="38100" dir="2700000" algn="tl" rotWithShape="0">
                    <a:srgbClr val="000000">
                      <a:alpha val="91000"/>
                    </a:srgbClr>
                  </a:outerShdw>
                </a:effectLst>
              </a:rPr>
              <a:t>9:1</a:t>
            </a:r>
            <a:r>
              <a:rPr lang="en-US" sz="2400" b="1" dirty="0">
                <a:effectLst>
                  <a:outerShdw blurRad="50800" dist="38100" dir="2700000" algn="tl" rotWithShape="0">
                    <a:srgbClr val="000000">
                      <a:alpha val="91000"/>
                    </a:srgbClr>
                  </a:outerShdw>
                </a:effectLst>
              </a:rPr>
              <a:t> </a:t>
            </a:r>
            <a:r>
              <a:rPr lang="en-US" sz="2400" dirty="0">
                <a:effectLst>
                  <a:outerShdw blurRad="50800" dist="38100" dir="2700000" algn="tl" rotWithShape="0">
                    <a:srgbClr val="000000">
                      <a:alpha val="91000"/>
                    </a:srgbClr>
                  </a:outerShdw>
                </a:effectLst>
              </a:rPr>
              <a:t>In the first year of Darius </a:t>
            </a:r>
            <a:r>
              <a:rPr lang="en-US" sz="2400" dirty="0" smtClean="0">
                <a:effectLst>
                  <a:outerShdw blurRad="50800" dist="38100" dir="2700000" algn="tl" rotWithShape="0">
                    <a:srgbClr val="000000">
                      <a:alpha val="91000"/>
                    </a:srgbClr>
                  </a:outerShdw>
                </a:effectLst>
              </a:rPr>
              <a:t>. . .  </a:t>
            </a:r>
            <a:r>
              <a:rPr lang="en-US" sz="2400" dirty="0">
                <a:effectLst>
                  <a:outerShdw blurRad="50800" dist="38100" dir="2700000" algn="tl" rotWithShape="0">
                    <a:srgbClr val="000000">
                      <a:alpha val="91000"/>
                    </a:srgbClr>
                  </a:outerShdw>
                </a:effectLst>
              </a:rPr>
              <a:t>who was made ruler over the </a:t>
            </a:r>
            <a:r>
              <a:rPr lang="en-US" sz="2400" dirty="0" smtClean="0">
                <a:effectLst>
                  <a:outerShdw blurRad="50800" dist="38100" dir="2700000" algn="tl" rotWithShape="0">
                    <a:srgbClr val="000000">
                      <a:alpha val="91000"/>
                    </a:srgbClr>
                  </a:outerShdw>
                </a:effectLst>
              </a:rPr>
              <a:t>Babylonian </a:t>
            </a:r>
            <a:r>
              <a:rPr lang="en-US" sz="2400" dirty="0">
                <a:effectLst>
                  <a:outerShdw blurRad="50800" dist="38100" dir="2700000" algn="tl" rotWithShape="0">
                    <a:srgbClr val="000000">
                      <a:alpha val="91000"/>
                    </a:srgbClr>
                  </a:outerShdw>
                </a:effectLst>
              </a:rPr>
              <a:t>kingdom— </a:t>
            </a:r>
            <a:r>
              <a:rPr lang="en-US" sz="2400" b="1" dirty="0">
                <a:effectLst>
                  <a:outerShdw blurRad="50800" dist="38100" dir="2700000" algn="tl" rotWithShape="0">
                    <a:srgbClr val="000000">
                      <a:alpha val="91000"/>
                    </a:srgbClr>
                  </a:outerShdw>
                </a:effectLst>
              </a:rPr>
              <a:t>2 </a:t>
            </a:r>
            <a:r>
              <a:rPr lang="en-US" sz="2400" dirty="0">
                <a:effectLst>
                  <a:outerShdw blurRad="50800" dist="38100" dir="2700000" algn="tl" rotWithShape="0">
                    <a:srgbClr val="000000">
                      <a:alpha val="91000"/>
                    </a:srgbClr>
                  </a:outerShdw>
                </a:effectLst>
              </a:rPr>
              <a:t>in the first year of his reign, I, Daniel, understood from the Scriptures, according to the word of the Lord given to Jeremiah the prophet, that the desolation of Jerusalem would last seventy years</a:t>
            </a:r>
            <a:r>
              <a:rPr lang="en-US" sz="2400" dirty="0" smtClean="0">
                <a:effectLst>
                  <a:outerShdw blurRad="50800" dist="38100" dir="2700000" algn="tl" rotWithShape="0">
                    <a:srgbClr val="000000">
                      <a:alpha val="91000"/>
                    </a:srgbClr>
                  </a:outerShdw>
                </a:effectLst>
              </a:rPr>
              <a:t>.</a:t>
            </a:r>
          </a:p>
          <a:p>
            <a:r>
              <a:rPr lang="en-US" sz="2400" dirty="0" smtClean="0">
                <a:effectLst>
                  <a:outerShdw blurRad="50800" dist="38100" dir="2700000" algn="tl" rotWithShape="0">
                    <a:srgbClr val="000000">
                      <a:alpha val="91000"/>
                    </a:srgbClr>
                  </a:outerShdw>
                </a:effectLst>
              </a:rPr>
              <a:t> </a:t>
            </a:r>
            <a:r>
              <a:rPr lang="en-US" sz="2400" b="1" dirty="0">
                <a:effectLst>
                  <a:outerShdw blurRad="50800" dist="38100" dir="2700000" algn="tl" rotWithShape="0">
                    <a:srgbClr val="000000">
                      <a:alpha val="91000"/>
                    </a:srgbClr>
                  </a:outerShdw>
                </a:effectLst>
              </a:rPr>
              <a:t>3 </a:t>
            </a:r>
            <a:r>
              <a:rPr lang="en-US" sz="2400" dirty="0">
                <a:effectLst>
                  <a:outerShdw blurRad="50800" dist="38100" dir="2700000" algn="tl" rotWithShape="0">
                    <a:srgbClr val="000000">
                      <a:alpha val="91000"/>
                    </a:srgbClr>
                  </a:outerShdw>
                </a:effectLst>
              </a:rPr>
              <a:t>So I turned to the Lord God and pleaded with him in prayer and petition, in fasting, and in sackcloth and ashes.</a:t>
            </a:r>
          </a:p>
          <a:p>
            <a:r>
              <a:rPr lang="en-US" sz="2400" b="1" dirty="0">
                <a:effectLst>
                  <a:outerShdw blurRad="50800" dist="38100" dir="2700000" algn="tl" rotWithShape="0">
                    <a:srgbClr val="000000">
                      <a:alpha val="91000"/>
                    </a:srgbClr>
                  </a:outerShdw>
                </a:effectLst>
              </a:rPr>
              <a:t>4 </a:t>
            </a:r>
            <a:r>
              <a:rPr lang="en-US" sz="2400" dirty="0">
                <a:effectLst>
                  <a:outerShdw blurRad="50800" dist="38100" dir="2700000" algn="tl" rotWithShape="0">
                    <a:srgbClr val="000000">
                      <a:alpha val="91000"/>
                    </a:srgbClr>
                  </a:outerShdw>
                </a:effectLst>
              </a:rPr>
              <a:t>I prayed to the Lord my God and confessed:</a:t>
            </a:r>
          </a:p>
          <a:p>
            <a:r>
              <a:rPr lang="en-US" sz="2400" dirty="0">
                <a:effectLst>
                  <a:outerShdw blurRad="50800" dist="38100" dir="2700000" algn="tl" rotWithShape="0">
                    <a:srgbClr val="000000">
                      <a:alpha val="91000"/>
                    </a:srgbClr>
                  </a:outerShdw>
                </a:effectLst>
              </a:rPr>
              <a:t>“Lord, the great and awesome God, who keeps his covenant of love with those who love him and keep his commandments, </a:t>
            </a:r>
            <a:r>
              <a:rPr lang="en-US" sz="2400" b="1" dirty="0">
                <a:effectLst>
                  <a:outerShdw blurRad="50800" dist="38100" dir="2700000" algn="tl" rotWithShape="0">
                    <a:srgbClr val="000000">
                      <a:alpha val="91000"/>
                    </a:srgbClr>
                  </a:outerShdw>
                </a:effectLst>
              </a:rPr>
              <a:t>5 </a:t>
            </a:r>
            <a:r>
              <a:rPr lang="en-US" sz="2400" dirty="0">
                <a:effectLst>
                  <a:outerShdw blurRad="50800" dist="38100" dir="2700000" algn="tl" rotWithShape="0">
                    <a:srgbClr val="000000">
                      <a:alpha val="91000"/>
                    </a:srgbClr>
                  </a:outerShdw>
                </a:effectLst>
              </a:rPr>
              <a:t>we have sinned and done wrong. We have been wicked and have rebelled; we have turned away from your commands and laws. </a:t>
            </a:r>
            <a:r>
              <a:rPr lang="en-US" sz="2400" b="1" dirty="0">
                <a:effectLst>
                  <a:outerShdw blurRad="50800" dist="38100" dir="2700000" algn="tl" rotWithShape="0">
                    <a:srgbClr val="000000">
                      <a:alpha val="91000"/>
                    </a:srgbClr>
                  </a:outerShdw>
                </a:effectLst>
              </a:rPr>
              <a:t>6 </a:t>
            </a:r>
            <a:r>
              <a:rPr lang="en-US" sz="2400" dirty="0">
                <a:effectLst>
                  <a:outerShdw blurRad="50800" dist="38100" dir="2700000" algn="tl" rotWithShape="0">
                    <a:srgbClr val="000000">
                      <a:alpha val="91000"/>
                    </a:srgbClr>
                  </a:outerShdw>
                </a:effectLst>
              </a:rPr>
              <a:t>We have not listened to your servants the prophets, who spoke in your name to our kings, our princes and our ancestors, and to all the people of the land</a:t>
            </a:r>
            <a:r>
              <a:rPr lang="en-US" sz="2400" dirty="0" smtClean="0">
                <a:effectLst>
                  <a:outerShdw blurRad="50800" dist="38100" dir="2700000" algn="tl" rotWithShape="0">
                    <a:srgbClr val="000000">
                      <a:alpha val="91000"/>
                    </a:srgbClr>
                  </a:outerShdw>
                </a:effectLst>
              </a:rPr>
              <a:t>.</a:t>
            </a:r>
            <a:endParaRPr lang="en-US" sz="2400" dirty="0">
              <a:effectLst>
                <a:outerShdw blurRad="50800" dist="38100" dir="2700000" algn="tl" rotWithShape="0">
                  <a:srgbClr val="000000">
                    <a:alpha val="91000"/>
                  </a:srgbClr>
                </a:outerShdw>
              </a:effectLst>
            </a:endParaRPr>
          </a:p>
        </p:txBody>
      </p:sp>
      <p:sp>
        <p:nvSpPr>
          <p:cNvPr id="4" name="Slide Number Placeholder 3"/>
          <p:cNvSpPr>
            <a:spLocks noGrp="1"/>
          </p:cNvSpPr>
          <p:nvPr>
            <p:ph type="sldNum" sz="quarter" idx="12"/>
          </p:nvPr>
        </p:nvSpPr>
        <p:spPr/>
        <p:txBody>
          <a:bodyPr/>
          <a:lstStyle/>
          <a:p>
            <a:fld id="{BB13303E-074E-4BAD-8675-FA136EB3A74F}" type="slidenum">
              <a:rPr lang="en-US" smtClean="0"/>
              <a:pPr/>
              <a:t>18</a:t>
            </a:fld>
            <a:endParaRPr lang="en-US"/>
          </a:p>
        </p:txBody>
      </p:sp>
    </p:spTree>
    <p:extLst>
      <p:ext uri="{BB962C8B-B14F-4D97-AF65-F5344CB8AC3E}">
        <p14:creationId xmlns:p14="http://schemas.microsoft.com/office/powerpoint/2010/main" val="1790048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13437"/>
          </a:xfrm>
        </p:spPr>
        <p:txBody>
          <a:bodyPr>
            <a:normAutofit fontScale="92500" lnSpcReduction="10000"/>
          </a:bodyPr>
          <a:lstStyle/>
          <a:p>
            <a:r>
              <a:rPr lang="en-US" dirty="0" smtClean="0">
                <a:effectLst>
                  <a:outerShdw blurRad="50800" dist="38100" dir="2700000" algn="tl" rotWithShape="0">
                    <a:srgbClr val="000000">
                      <a:alpha val="90000"/>
                    </a:srgbClr>
                  </a:outerShdw>
                </a:effectLst>
              </a:rPr>
              <a:t>“</a:t>
            </a:r>
            <a:r>
              <a:rPr lang="en-US" dirty="0">
                <a:effectLst>
                  <a:outerShdw blurRad="50800" dist="38100" dir="2700000" algn="tl" rotWithShape="0">
                    <a:srgbClr val="000000">
                      <a:alpha val="90000"/>
                    </a:srgbClr>
                  </a:outerShdw>
                </a:effectLst>
              </a:rPr>
              <a:t>Therefore the </a:t>
            </a:r>
            <a:r>
              <a:rPr lang="en-US" dirty="0">
                <a:solidFill>
                  <a:srgbClr val="FFFF00"/>
                </a:solidFill>
                <a:effectLst>
                  <a:outerShdw blurRad="50800" dist="38100" dir="2700000" algn="tl" rotWithShape="0">
                    <a:srgbClr val="000000">
                      <a:alpha val="90000"/>
                    </a:srgbClr>
                  </a:outerShdw>
                </a:effectLst>
              </a:rPr>
              <a:t>curses </a:t>
            </a:r>
            <a:r>
              <a:rPr lang="en-US" dirty="0">
                <a:effectLst>
                  <a:outerShdw blurRad="50800" dist="38100" dir="2700000" algn="tl" rotWithShape="0">
                    <a:srgbClr val="000000">
                      <a:alpha val="90000"/>
                    </a:srgbClr>
                  </a:outerShdw>
                </a:effectLst>
              </a:rPr>
              <a:t>and sworn judgments written in the Law of Moses, the servant of God, have been poured out on us, because we have sinned against you. </a:t>
            </a:r>
            <a:r>
              <a:rPr lang="en-US" b="1" dirty="0">
                <a:effectLst>
                  <a:outerShdw blurRad="50800" dist="38100" dir="2700000" algn="tl" rotWithShape="0">
                    <a:srgbClr val="000000">
                      <a:alpha val="90000"/>
                    </a:srgbClr>
                  </a:outerShdw>
                </a:effectLst>
              </a:rPr>
              <a:t>12 </a:t>
            </a:r>
            <a:r>
              <a:rPr lang="en-US" dirty="0">
                <a:effectLst>
                  <a:outerShdw blurRad="50800" dist="38100" dir="2700000" algn="tl" rotWithShape="0">
                    <a:srgbClr val="000000">
                      <a:alpha val="90000"/>
                    </a:srgbClr>
                  </a:outerShdw>
                </a:effectLst>
              </a:rPr>
              <a:t>You have </a:t>
            </a:r>
            <a:r>
              <a:rPr lang="en-US" dirty="0">
                <a:solidFill>
                  <a:srgbClr val="FFFF00"/>
                </a:solidFill>
                <a:effectLst>
                  <a:outerShdw blurRad="50800" dist="38100" dir="2700000" algn="tl" rotWithShape="0">
                    <a:srgbClr val="000000">
                      <a:alpha val="90000"/>
                    </a:srgbClr>
                  </a:outerShdw>
                </a:effectLst>
              </a:rPr>
              <a:t>fulfilled the words </a:t>
            </a:r>
            <a:r>
              <a:rPr lang="en-US" dirty="0">
                <a:effectLst>
                  <a:outerShdw blurRad="50800" dist="38100" dir="2700000" algn="tl" rotWithShape="0">
                    <a:srgbClr val="000000">
                      <a:alpha val="90000"/>
                    </a:srgbClr>
                  </a:outerShdw>
                </a:effectLst>
              </a:rPr>
              <a:t>spoken against us and against our rulers by bringing on us great </a:t>
            </a:r>
            <a:r>
              <a:rPr lang="en-US" dirty="0">
                <a:solidFill>
                  <a:srgbClr val="FFFF00"/>
                </a:solidFill>
                <a:effectLst>
                  <a:outerShdw blurRad="50800" dist="38100" dir="2700000" algn="tl" rotWithShape="0">
                    <a:srgbClr val="000000">
                      <a:alpha val="90000"/>
                    </a:srgbClr>
                  </a:outerShdw>
                </a:effectLst>
              </a:rPr>
              <a:t>disaster</a:t>
            </a:r>
            <a:r>
              <a:rPr lang="en-US" dirty="0">
                <a:effectLst>
                  <a:outerShdw blurRad="50800" dist="38100" dir="2700000" algn="tl" rotWithShape="0">
                    <a:srgbClr val="000000">
                      <a:alpha val="90000"/>
                    </a:srgbClr>
                  </a:outerShdw>
                </a:effectLst>
              </a:rPr>
              <a:t>. Under the whole heaven nothing has ever been done like what has been done to Jerusalem</a:t>
            </a:r>
            <a:r>
              <a:rPr lang="en-US" dirty="0" smtClean="0">
                <a:effectLst>
                  <a:outerShdw blurRad="50800" dist="38100" dir="2700000" algn="tl" rotWithShape="0">
                    <a:srgbClr val="000000">
                      <a:alpha val="90000"/>
                    </a:srgbClr>
                  </a:outerShdw>
                </a:effectLst>
              </a:rPr>
              <a:t>.</a:t>
            </a:r>
          </a:p>
          <a:p>
            <a:r>
              <a:rPr lang="en-US" dirty="0" smtClean="0">
                <a:effectLst>
                  <a:outerShdw blurRad="50800" dist="38100" dir="2700000" algn="tl" rotWithShape="0">
                    <a:srgbClr val="000000">
                      <a:alpha val="90000"/>
                    </a:srgbClr>
                  </a:outerShdw>
                </a:effectLst>
              </a:rPr>
              <a:t> </a:t>
            </a:r>
            <a:r>
              <a:rPr lang="en-US" b="1" dirty="0">
                <a:effectLst>
                  <a:outerShdw blurRad="50800" dist="38100" dir="2700000" algn="tl" rotWithShape="0">
                    <a:srgbClr val="000000">
                      <a:alpha val="90000"/>
                    </a:srgbClr>
                  </a:outerShdw>
                </a:effectLst>
              </a:rPr>
              <a:t>13 </a:t>
            </a:r>
            <a:r>
              <a:rPr lang="en-US" dirty="0">
                <a:effectLst>
                  <a:outerShdw blurRad="50800" dist="38100" dir="2700000" algn="tl" rotWithShape="0">
                    <a:srgbClr val="000000">
                      <a:alpha val="90000"/>
                    </a:srgbClr>
                  </a:outerShdw>
                </a:effectLst>
              </a:rPr>
              <a:t>Just as it is written in the Law of Moses, all this disaster has come on us, yet we have not sought the favor of the Lord our God by </a:t>
            </a:r>
            <a:r>
              <a:rPr lang="en-US" dirty="0">
                <a:solidFill>
                  <a:srgbClr val="FFFF00"/>
                </a:solidFill>
                <a:effectLst>
                  <a:outerShdw blurRad="50800" dist="38100" dir="2700000" algn="tl" rotWithShape="0">
                    <a:srgbClr val="000000">
                      <a:alpha val="90000"/>
                    </a:srgbClr>
                  </a:outerShdw>
                </a:effectLst>
              </a:rPr>
              <a:t>turning</a:t>
            </a:r>
            <a:r>
              <a:rPr lang="en-US" dirty="0">
                <a:effectLst>
                  <a:outerShdw blurRad="50800" dist="38100" dir="2700000" algn="tl" rotWithShape="0">
                    <a:srgbClr val="000000">
                      <a:alpha val="90000"/>
                    </a:srgbClr>
                  </a:outerShdw>
                </a:effectLst>
              </a:rPr>
              <a:t> from our sins and giving attention to your truth. </a:t>
            </a:r>
            <a:r>
              <a:rPr lang="en-US" b="1" dirty="0">
                <a:effectLst>
                  <a:outerShdw blurRad="50800" dist="38100" dir="2700000" algn="tl" rotWithShape="0">
                    <a:srgbClr val="000000">
                      <a:alpha val="90000"/>
                    </a:srgbClr>
                  </a:outerShdw>
                </a:effectLst>
              </a:rPr>
              <a:t>14 </a:t>
            </a:r>
            <a:r>
              <a:rPr lang="en-US" dirty="0">
                <a:effectLst>
                  <a:outerShdw blurRad="50800" dist="38100" dir="2700000" algn="tl" rotWithShape="0">
                    <a:srgbClr val="000000">
                      <a:alpha val="90000"/>
                    </a:srgbClr>
                  </a:outerShdw>
                </a:effectLst>
              </a:rPr>
              <a:t>The Lord did not hesitate to bring the disaster on us, for the Lord our God is righteous in everything he does; yet we have not obeyed him.</a:t>
            </a:r>
          </a:p>
        </p:txBody>
      </p:sp>
      <p:sp>
        <p:nvSpPr>
          <p:cNvPr id="4" name="Slide Number Placeholder 3"/>
          <p:cNvSpPr>
            <a:spLocks noGrp="1"/>
          </p:cNvSpPr>
          <p:nvPr>
            <p:ph type="sldNum" sz="quarter" idx="12"/>
          </p:nvPr>
        </p:nvSpPr>
        <p:spPr/>
        <p:txBody>
          <a:bodyPr/>
          <a:lstStyle/>
          <a:p>
            <a:fld id="{BB13303E-074E-4BAD-8675-FA136EB3A74F}" type="slidenum">
              <a:rPr lang="en-US" smtClean="0"/>
              <a:pPr/>
              <a:t>19</a:t>
            </a:fld>
            <a:endParaRPr lang="en-US"/>
          </a:p>
        </p:txBody>
      </p:sp>
    </p:spTree>
    <p:extLst>
      <p:ext uri="{BB962C8B-B14F-4D97-AF65-F5344CB8AC3E}">
        <p14:creationId xmlns:p14="http://schemas.microsoft.com/office/powerpoint/2010/main" val="1287955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Today’s agenda	</a:t>
            </a:r>
            <a:endParaRPr lang="en-US" dirty="0"/>
          </a:p>
        </p:txBody>
      </p:sp>
      <p:sp>
        <p:nvSpPr>
          <p:cNvPr id="5" name="Content Placeholder 4"/>
          <p:cNvSpPr>
            <a:spLocks noGrp="1"/>
          </p:cNvSpPr>
          <p:nvPr>
            <p:ph idx="1"/>
          </p:nvPr>
        </p:nvSpPr>
        <p:spPr/>
        <p:txBody>
          <a:bodyPr/>
          <a:lstStyle/>
          <a:p>
            <a:pPr marL="514350" indent="-514350">
              <a:buFont typeface="+mj-lt"/>
              <a:buAutoNum type="arabicPeriod"/>
            </a:pPr>
            <a:r>
              <a:rPr lang="en-US" dirty="0" smtClean="0">
                <a:effectLst>
                  <a:outerShdw blurRad="50800" dist="50800" dir="2400000" algn="ctr" rotWithShape="0">
                    <a:schemeClr val="bg1"/>
                  </a:outerShdw>
                </a:effectLst>
              </a:rPr>
              <a:t>We’ll </a:t>
            </a:r>
            <a:r>
              <a:rPr lang="en-US" dirty="0" smtClean="0">
                <a:effectLst>
                  <a:glow rad="139700">
                    <a:schemeClr val="accent1">
                      <a:satMod val="175000"/>
                      <a:alpha val="40000"/>
                    </a:schemeClr>
                  </a:glow>
                  <a:outerShdw blurRad="50800" dist="50800" dir="2400000" algn="ctr" rotWithShape="0">
                    <a:schemeClr val="bg1"/>
                  </a:outerShdw>
                </a:effectLst>
              </a:rPr>
              <a:t>compare</a:t>
            </a:r>
            <a:r>
              <a:rPr lang="en-US" dirty="0" smtClean="0">
                <a:effectLst>
                  <a:outerShdw blurRad="50800" dist="50800" dir="2400000" algn="ctr" rotWithShape="0">
                    <a:schemeClr val="bg1"/>
                  </a:outerShdw>
                </a:effectLst>
              </a:rPr>
              <a:t> Kings and Chronicles chronologically</a:t>
            </a:r>
          </a:p>
          <a:p>
            <a:pPr marL="514350" indent="-514350">
              <a:buFont typeface="+mj-lt"/>
              <a:buAutoNum type="arabicPeriod"/>
            </a:pPr>
            <a:r>
              <a:rPr lang="en-US" dirty="0" smtClean="0">
                <a:effectLst>
                  <a:outerShdw blurRad="50800" dist="50800" dir="2400000" algn="ctr" rotWithShape="0">
                    <a:schemeClr val="bg1"/>
                  </a:outerShdw>
                </a:effectLst>
              </a:rPr>
              <a:t>We’ll look at a tale of </a:t>
            </a:r>
            <a:r>
              <a:rPr lang="en-US" dirty="0" smtClean="0">
                <a:effectLst>
                  <a:glow rad="139700">
                    <a:schemeClr val="accent1">
                      <a:satMod val="175000"/>
                      <a:alpha val="40000"/>
                    </a:schemeClr>
                  </a:glow>
                  <a:outerShdw blurRad="50800" dist="50800" dir="2400000" algn="ctr" rotWithShape="0">
                    <a:schemeClr val="bg1"/>
                  </a:outerShdw>
                </a:effectLst>
              </a:rPr>
              <a:t>two kings</a:t>
            </a:r>
          </a:p>
          <a:p>
            <a:pPr marL="514350" indent="-514350">
              <a:buFont typeface="+mj-lt"/>
              <a:buAutoNum type="arabicPeriod"/>
            </a:pPr>
            <a:r>
              <a:rPr lang="en-US" dirty="0" smtClean="0">
                <a:effectLst>
                  <a:outerShdw blurRad="50800" dist="50800" dir="2400000" algn="ctr" rotWithShape="0">
                    <a:schemeClr val="bg1"/>
                  </a:outerShdw>
                </a:effectLst>
              </a:rPr>
              <a:t>We’ll look at the </a:t>
            </a:r>
            <a:r>
              <a:rPr lang="en-US" dirty="0" smtClean="0">
                <a:effectLst>
                  <a:glow rad="139700">
                    <a:schemeClr val="accent1">
                      <a:satMod val="175000"/>
                      <a:alpha val="40000"/>
                    </a:schemeClr>
                  </a:glow>
                  <a:outerShdw blurRad="50800" dist="50800" dir="2400000" algn="ctr" rotWithShape="0">
                    <a:schemeClr val="bg1"/>
                  </a:outerShdw>
                </a:effectLst>
              </a:rPr>
              <a:t>structure</a:t>
            </a:r>
            <a:r>
              <a:rPr lang="en-US" dirty="0" smtClean="0">
                <a:effectLst>
                  <a:outerShdw blurRad="50800" dist="50800" dir="2400000" algn="ctr" rotWithShape="0">
                    <a:schemeClr val="bg1"/>
                  </a:outerShdw>
                </a:effectLst>
              </a:rPr>
              <a:t> of the book of Kings</a:t>
            </a:r>
          </a:p>
          <a:p>
            <a:pPr marL="514350" indent="-514350">
              <a:buFont typeface="+mj-lt"/>
              <a:buAutoNum type="arabicPeriod"/>
            </a:pPr>
            <a:r>
              <a:rPr lang="en-US" dirty="0" smtClean="0">
                <a:effectLst>
                  <a:outerShdw blurRad="50800" dist="50800" dir="2400000" algn="ctr" rotWithShape="0">
                    <a:schemeClr val="bg1"/>
                  </a:outerShdw>
                </a:effectLst>
              </a:rPr>
              <a:t>We’ll draw some conclusions about the </a:t>
            </a:r>
            <a:r>
              <a:rPr lang="en-US" dirty="0" smtClean="0">
                <a:effectLst>
                  <a:glow rad="139700">
                    <a:schemeClr val="accent1">
                      <a:satMod val="175000"/>
                      <a:alpha val="40000"/>
                    </a:schemeClr>
                  </a:glow>
                  <a:outerShdw blurRad="50800" dist="50800" dir="2400000" algn="ctr" rotWithShape="0">
                    <a:schemeClr val="bg1"/>
                  </a:outerShdw>
                </a:effectLst>
              </a:rPr>
              <a:t>author’s intent</a:t>
            </a:r>
            <a:r>
              <a:rPr lang="en-US" dirty="0" smtClean="0">
                <a:effectLst>
                  <a:outerShdw blurRad="50800" dist="50800" dir="2400000" algn="ctr" rotWithShape="0">
                    <a:schemeClr val="bg1"/>
                  </a:outerShdw>
                </a:effectLst>
              </a:rPr>
              <a:t> of Kings</a:t>
            </a:r>
          </a:p>
          <a:p>
            <a:pPr marL="514350" indent="-514350">
              <a:buFont typeface="+mj-lt"/>
              <a:buAutoNum type="arabicPeriod"/>
            </a:pPr>
            <a:r>
              <a:rPr lang="en-US" dirty="0" smtClean="0">
                <a:effectLst>
                  <a:outerShdw blurRad="50800" dist="50800" dir="2400000" algn="ctr" rotWithShape="0">
                    <a:schemeClr val="bg1"/>
                  </a:outerShdw>
                </a:effectLst>
              </a:rPr>
              <a:t>We’ll </a:t>
            </a:r>
            <a:r>
              <a:rPr lang="en-US" dirty="0" smtClean="0">
                <a:effectLst>
                  <a:glow rad="139700">
                    <a:schemeClr val="accent1">
                      <a:satMod val="175000"/>
                      <a:alpha val="40000"/>
                    </a:schemeClr>
                  </a:glow>
                  <a:outerShdw blurRad="50800" dist="50800" dir="2400000" algn="ctr" rotWithShape="0">
                    <a:schemeClr val="bg1"/>
                  </a:outerShdw>
                </a:effectLst>
              </a:rPr>
              <a:t>introduce</a:t>
            </a:r>
            <a:r>
              <a:rPr lang="en-US" dirty="0" smtClean="0">
                <a:effectLst>
                  <a:outerShdw blurRad="50800" dist="50800" dir="2400000" algn="ctr" rotWithShape="0">
                    <a:schemeClr val="bg1"/>
                  </a:outerShdw>
                </a:effectLst>
              </a:rPr>
              <a:t> Chronicles</a:t>
            </a:r>
            <a:endParaRPr lang="en-US" dirty="0">
              <a:effectLst>
                <a:outerShdw blurRad="50800" dist="50800" dir="2400000" algn="ctr" rotWithShape="0">
                  <a:schemeClr val="bg1"/>
                </a:outerShdw>
              </a:effectLst>
            </a:endParaRPr>
          </a:p>
        </p:txBody>
      </p:sp>
      <p:sp>
        <p:nvSpPr>
          <p:cNvPr id="6" name="Slide Number Placeholder 5"/>
          <p:cNvSpPr>
            <a:spLocks noGrp="1"/>
          </p:cNvSpPr>
          <p:nvPr>
            <p:ph type="sldNum" sz="quarter" idx="12"/>
          </p:nvPr>
        </p:nvSpPr>
        <p:spPr/>
        <p:txBody>
          <a:bodyPr/>
          <a:lstStyle/>
          <a:p>
            <a:fld id="{BB13303E-074E-4BAD-8675-FA136EB3A74F}" type="slidenum">
              <a:rPr lang="en-US" smtClean="0"/>
              <a:pPr/>
              <a:t>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5334000" cy="1524000"/>
          </a:xfrm>
        </p:spPr>
        <p:txBody>
          <a:bodyPr>
            <a:normAutofit/>
          </a:bodyPr>
          <a:lstStyle/>
          <a:p>
            <a:r>
              <a:rPr lang="en-US" dirty="0" smtClean="0"/>
              <a:t>The Goal of the Author?</a:t>
            </a:r>
            <a:endParaRPr lang="en-US" dirty="0"/>
          </a:p>
        </p:txBody>
      </p:sp>
      <p:pic>
        <p:nvPicPr>
          <p:cNvPr id="4" name="Content Placeholder 3" descr="Kings temple pic.jpg"/>
          <p:cNvPicPr>
            <a:picLocks noGrp="1" noChangeAspect="1"/>
          </p:cNvPicPr>
          <p:nvPr>
            <p:ph idx="1"/>
          </p:nvPr>
        </p:nvPicPr>
        <p:blipFill>
          <a:blip r:embed="rId3" cstate="print"/>
          <a:stretch>
            <a:fillRect/>
          </a:stretch>
        </p:blipFill>
        <p:spPr>
          <a:xfrm>
            <a:off x="6055656" y="914400"/>
            <a:ext cx="2337667" cy="17526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6" name="TextBox 5"/>
          <p:cNvSpPr txBox="1"/>
          <p:nvPr/>
        </p:nvSpPr>
        <p:spPr>
          <a:xfrm>
            <a:off x="609600" y="2785170"/>
            <a:ext cx="7924800" cy="3970318"/>
          </a:xfrm>
          <a:prstGeom prst="rect">
            <a:avLst/>
          </a:prstGeom>
          <a:noFill/>
        </p:spPr>
        <p:txBody>
          <a:bodyPr wrap="square" rtlCol="0">
            <a:spAutoFit/>
            <a:scene3d>
              <a:camera prst="orthographicFront"/>
              <a:lightRig rig="soft" dir="t">
                <a:rot lat="0" lon="0" rev="10800000"/>
              </a:lightRig>
            </a:scene3d>
            <a:sp3d>
              <a:bevelT w="27940" h="12700"/>
              <a:contourClr>
                <a:srgbClr val="DDDDDD"/>
              </a:contourClr>
            </a:sp3d>
          </a:bodyPr>
          <a:lstStyle/>
          <a:p>
            <a:r>
              <a:rPr lang="en-US" sz="2800" b="1" spc="150" dirty="0" smtClean="0">
                <a:ln w="11430"/>
                <a:solidFill>
                  <a:srgbClr val="F8F8F8"/>
                </a:solidFill>
                <a:effectLst>
                  <a:outerShdw blurRad="38100" dist="50800" dir="3000000" algn="tl" rotWithShape="0">
                    <a:srgbClr val="000000"/>
                  </a:outerShdw>
                </a:effectLst>
              </a:rPr>
              <a:t>Emphasis on Sin (tales of 2 kings)</a:t>
            </a:r>
          </a:p>
          <a:p>
            <a:r>
              <a:rPr lang="en-US" sz="2800" b="1" spc="150" dirty="0" smtClean="0">
                <a:ln w="11430"/>
                <a:solidFill>
                  <a:srgbClr val="F8F8F8"/>
                </a:solidFill>
                <a:effectLst>
                  <a:outerShdw blurRad="38100" dist="50800" dir="3000000" algn="tl" rotWithShape="0">
                    <a:srgbClr val="000000"/>
                  </a:outerShdw>
                </a:effectLst>
              </a:rPr>
              <a:t>Emphasis on Repentance (chap 8)</a:t>
            </a:r>
          </a:p>
          <a:p>
            <a:r>
              <a:rPr lang="en-US" sz="2800" b="1" spc="150" dirty="0" smtClean="0">
                <a:ln w="11430"/>
                <a:solidFill>
                  <a:srgbClr val="F8F8F8"/>
                </a:solidFill>
                <a:effectLst>
                  <a:outerShdw blurRad="38100" dist="50800" dir="3000000" algn="tl" rotWithShape="0">
                    <a:srgbClr val="000000"/>
                  </a:outerShdw>
                </a:effectLst>
              </a:rPr>
              <a:t>Outlines Deuteronomy 28-30</a:t>
            </a:r>
            <a:r>
              <a:rPr lang="en-US" sz="2800" b="1" spc="150" dirty="0">
                <a:ln w="11430"/>
                <a:solidFill>
                  <a:srgbClr val="F8F8F8"/>
                </a:solidFill>
                <a:effectLst>
                  <a:outerShdw blurRad="38100" dist="50800" dir="3000000" algn="tl" rotWithShape="0">
                    <a:srgbClr val="000000"/>
                  </a:outerShdw>
                </a:effectLst>
              </a:rPr>
              <a:t>, </a:t>
            </a:r>
            <a:r>
              <a:rPr lang="en-US" sz="2800" b="1" spc="150" dirty="0" smtClean="0">
                <a:ln w="11430"/>
                <a:solidFill>
                  <a:srgbClr val="F8F8F8"/>
                </a:solidFill>
                <a:effectLst>
                  <a:outerShdw blurRad="38100" dist="50800" dir="3000000" algn="tl" rotWithShape="0">
                    <a:srgbClr val="000000"/>
                  </a:outerShdw>
                </a:effectLst>
              </a:rPr>
              <a:t>Repentance</a:t>
            </a:r>
            <a:endParaRPr lang="en-US" sz="2800" b="1" spc="150" dirty="0">
              <a:ln w="11430"/>
              <a:solidFill>
                <a:srgbClr val="F8F8F8"/>
              </a:solidFill>
              <a:effectLst>
                <a:outerShdw blurRad="38100" dist="50800" dir="3000000" algn="tl" rotWithShape="0">
                  <a:srgbClr val="000000"/>
                </a:outerShdw>
              </a:effectLst>
            </a:endParaRPr>
          </a:p>
          <a:p>
            <a:r>
              <a:rPr lang="en-US" sz="2800" b="1" spc="150" dirty="0" smtClean="0">
                <a:ln w="11430"/>
                <a:solidFill>
                  <a:srgbClr val="F8F8F8"/>
                </a:solidFill>
                <a:effectLst>
                  <a:outerShdw blurRad="38100" dist="50800" dir="3000000" algn="tl" rotWithShape="0">
                    <a:srgbClr val="000000"/>
                  </a:outerShdw>
                </a:effectLst>
              </a:rPr>
              <a:t>Solution to exiled Israel’s problem:</a:t>
            </a:r>
          </a:p>
          <a:p>
            <a:r>
              <a:rPr lang="en-US" sz="2800" b="1" spc="150" dirty="0">
                <a:ln w="11430"/>
                <a:solidFill>
                  <a:srgbClr val="F8F8F8"/>
                </a:solidFill>
                <a:effectLst>
                  <a:outerShdw blurRad="38100" dist="50800" dir="3000000" algn="tl" rotWithShape="0">
                    <a:srgbClr val="000000"/>
                  </a:outerShdw>
                </a:effectLst>
              </a:rPr>
              <a:t>	</a:t>
            </a:r>
            <a:r>
              <a:rPr lang="en-US" sz="2800" b="1" spc="150" dirty="0" smtClean="0">
                <a:ln w="11430"/>
                <a:solidFill>
                  <a:srgbClr val="F8F8F8"/>
                </a:solidFill>
                <a:effectLst>
                  <a:outerShdw blurRad="38100" dist="50800" dir="3000000" algn="tl" rotWithShape="0">
                    <a:srgbClr val="000000"/>
                  </a:outerShdw>
                </a:effectLst>
              </a:rPr>
              <a:t>The first call is here in Kings</a:t>
            </a:r>
          </a:p>
          <a:p>
            <a:r>
              <a:rPr lang="en-US" sz="2800" b="1" spc="150" dirty="0">
                <a:ln w="11430"/>
                <a:solidFill>
                  <a:srgbClr val="F8F8F8"/>
                </a:solidFill>
                <a:effectLst>
                  <a:outerShdw blurRad="38100" dist="50800" dir="3000000" algn="tl" rotWithShape="0">
                    <a:srgbClr val="000000"/>
                  </a:outerShdw>
                </a:effectLst>
              </a:rPr>
              <a:t>	</a:t>
            </a:r>
            <a:r>
              <a:rPr lang="en-US" sz="2800" b="1" spc="150" dirty="0" smtClean="0">
                <a:ln w="11430"/>
                <a:solidFill>
                  <a:srgbClr val="F8F8F8"/>
                </a:solidFill>
                <a:effectLst>
                  <a:outerShdw blurRad="38100" dist="50800" dir="3000000" algn="tl" rotWithShape="0">
                    <a:srgbClr val="000000"/>
                  </a:outerShdw>
                </a:effectLst>
              </a:rPr>
              <a:t>The first response is Daniel (see Dan 9)</a:t>
            </a:r>
            <a:endParaRPr lang="en-US" sz="2800" b="1" spc="150" dirty="0">
              <a:ln w="11430"/>
              <a:solidFill>
                <a:srgbClr val="F8F8F8"/>
              </a:solidFill>
              <a:effectLst>
                <a:outerShdw blurRad="38100" dist="50800" dir="3000000" algn="tl" rotWithShape="0">
                  <a:srgbClr val="000000"/>
                </a:outerShdw>
              </a:effectLst>
            </a:endParaRPr>
          </a:p>
          <a:p>
            <a:r>
              <a:rPr lang="en-US" sz="2800" b="1" spc="150" dirty="0" smtClean="0">
                <a:ln w="11430"/>
                <a:solidFill>
                  <a:srgbClr val="F8F8F8"/>
                </a:solidFill>
                <a:effectLst>
                  <a:outerShdw blurRad="38100" dist="50800" dir="3000000" algn="tl" rotWithShape="0">
                    <a:srgbClr val="000000"/>
                  </a:outerShdw>
                </a:effectLst>
              </a:rPr>
              <a:t>		But, there weren’t enough Daniels</a:t>
            </a:r>
          </a:p>
          <a:p>
            <a:r>
              <a:rPr lang="en-US" sz="2800" b="1" spc="150" dirty="0">
                <a:ln w="11430"/>
                <a:solidFill>
                  <a:srgbClr val="F8F8F8"/>
                </a:solidFill>
                <a:effectLst>
                  <a:outerShdw blurRad="38100" dist="50800" dir="3000000" algn="tl" rotWithShape="0">
                    <a:srgbClr val="000000"/>
                  </a:outerShdw>
                </a:effectLst>
              </a:rPr>
              <a:t>	</a:t>
            </a:r>
            <a:r>
              <a:rPr lang="en-US" sz="2800" b="1" spc="150" dirty="0" smtClean="0">
                <a:ln w="11430"/>
                <a:solidFill>
                  <a:srgbClr val="F8F8F8"/>
                </a:solidFill>
                <a:effectLst>
                  <a:outerShdw blurRad="38100" dist="50800" dir="3000000" algn="tl" rotWithShape="0">
                    <a:srgbClr val="000000"/>
                  </a:outerShdw>
                </a:effectLst>
              </a:rPr>
              <a:t>A second call for this kind of 			          repentance is heard from whom?</a:t>
            </a:r>
          </a:p>
        </p:txBody>
      </p:sp>
      <p:sp>
        <p:nvSpPr>
          <p:cNvPr id="5" name="Slide Number Placeholder 4"/>
          <p:cNvSpPr>
            <a:spLocks noGrp="1"/>
          </p:cNvSpPr>
          <p:nvPr>
            <p:ph type="sldNum" sz="quarter" idx="12"/>
          </p:nvPr>
        </p:nvSpPr>
        <p:spPr/>
        <p:txBody>
          <a:bodyPr/>
          <a:lstStyle/>
          <a:p>
            <a:fld id="{BB13303E-074E-4BAD-8675-FA136EB3A74F}" type="slidenum">
              <a:rPr lang="en-US" smtClean="0"/>
              <a:pPr/>
              <a:t>20</a:t>
            </a:fld>
            <a:endParaRPr lang="en-US"/>
          </a:p>
        </p:txBody>
      </p:sp>
    </p:spTree>
    <p:extLst>
      <p:ext uri="{BB962C8B-B14F-4D97-AF65-F5344CB8AC3E}">
        <p14:creationId xmlns:p14="http://schemas.microsoft.com/office/powerpoint/2010/main" val="7105028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5"/>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5334000" cy="1524000"/>
          </a:xfrm>
        </p:spPr>
        <p:txBody>
          <a:bodyPr>
            <a:normAutofit/>
          </a:bodyPr>
          <a:lstStyle/>
          <a:p>
            <a:r>
              <a:rPr lang="en-US" dirty="0" smtClean="0"/>
              <a:t>Summary</a:t>
            </a:r>
            <a:endParaRPr lang="en-US" dirty="0"/>
          </a:p>
        </p:txBody>
      </p:sp>
      <p:pic>
        <p:nvPicPr>
          <p:cNvPr id="4" name="Content Placeholder 3" descr="Kings temple pic.jpg"/>
          <p:cNvPicPr>
            <a:picLocks noGrp="1" noChangeAspect="1"/>
          </p:cNvPicPr>
          <p:nvPr>
            <p:ph idx="1"/>
          </p:nvPr>
        </p:nvPicPr>
        <p:blipFill>
          <a:blip r:embed="rId3" cstate="print"/>
          <a:stretch>
            <a:fillRect/>
          </a:stretch>
        </p:blipFill>
        <p:spPr>
          <a:xfrm>
            <a:off x="6055656" y="914400"/>
            <a:ext cx="2337667" cy="17526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6" name="TextBox 5"/>
          <p:cNvSpPr txBox="1"/>
          <p:nvPr/>
        </p:nvSpPr>
        <p:spPr>
          <a:xfrm>
            <a:off x="609600" y="2785170"/>
            <a:ext cx="7924800" cy="2246769"/>
          </a:xfrm>
          <a:prstGeom prst="rect">
            <a:avLst/>
          </a:prstGeom>
          <a:noFill/>
        </p:spPr>
        <p:txBody>
          <a:bodyPr wrap="square" rtlCol="0">
            <a:spAutoFit/>
            <a:scene3d>
              <a:camera prst="orthographicFront"/>
              <a:lightRig rig="soft" dir="t">
                <a:rot lat="0" lon="0" rev="10800000"/>
              </a:lightRig>
            </a:scene3d>
            <a:sp3d>
              <a:bevelT w="27940" h="12700"/>
              <a:contourClr>
                <a:srgbClr val="DDDDDD"/>
              </a:contourClr>
            </a:sp3d>
          </a:bodyPr>
          <a:lstStyle/>
          <a:p>
            <a:r>
              <a:rPr lang="en-US" sz="2800" b="1" spc="150" dirty="0" smtClean="0">
                <a:ln w="11430"/>
                <a:solidFill>
                  <a:srgbClr val="F8F8F8"/>
                </a:solidFill>
                <a:effectLst>
                  <a:outerShdw blurRad="38100" dist="50800" dir="3000000" algn="tl" rotWithShape="0">
                    <a:srgbClr val="000000"/>
                  </a:outerShdw>
                </a:effectLst>
              </a:rPr>
              <a:t>Kings is written to a hardened people in exile who need to be convinced of their own sin so they will repent.</a:t>
            </a:r>
          </a:p>
          <a:p>
            <a:r>
              <a:rPr lang="en-US" sz="2800" b="1" spc="150" dirty="0" smtClean="0">
                <a:ln w="11430"/>
                <a:solidFill>
                  <a:srgbClr val="F8F8F8"/>
                </a:solidFill>
                <a:effectLst>
                  <a:outerShdw blurRad="38100" dist="50800" dir="3000000" algn="tl" rotWithShape="0">
                    <a:srgbClr val="000000"/>
                  </a:outerShdw>
                </a:effectLst>
              </a:rPr>
              <a:t>Chronicles is a </a:t>
            </a:r>
            <a:r>
              <a:rPr lang="en-US" sz="2800" b="1" i="1" spc="150" dirty="0" smtClean="0">
                <a:ln w="11430"/>
                <a:solidFill>
                  <a:srgbClr val="F8F8F8"/>
                </a:solidFill>
                <a:effectLst>
                  <a:outerShdw blurRad="38100" dist="50800" dir="3000000" algn="tl" rotWithShape="0">
                    <a:srgbClr val="000000"/>
                  </a:outerShdw>
                </a:effectLst>
              </a:rPr>
              <a:t>completely</a:t>
            </a:r>
            <a:r>
              <a:rPr lang="en-US" sz="2800" b="1" spc="150" dirty="0" smtClean="0">
                <a:ln w="11430"/>
                <a:solidFill>
                  <a:srgbClr val="F8F8F8"/>
                </a:solidFill>
                <a:effectLst>
                  <a:outerShdw blurRad="38100" dist="50800" dir="3000000" algn="tl" rotWithShape="0">
                    <a:srgbClr val="000000"/>
                  </a:outerShdw>
                </a:effectLst>
              </a:rPr>
              <a:t> different ball game.</a:t>
            </a:r>
            <a:endParaRPr lang="en-US" sz="2800" b="1" spc="150" dirty="0">
              <a:ln w="11430"/>
              <a:solidFill>
                <a:srgbClr val="F8F8F8"/>
              </a:solidFill>
              <a:effectLst>
                <a:outerShdw blurRad="38100" dist="50800" dir="3000000" algn="tl" rotWithShape="0">
                  <a:srgbClr val="000000"/>
                </a:outerShdw>
              </a:effectLst>
            </a:endParaRPr>
          </a:p>
        </p:txBody>
      </p:sp>
      <p:sp>
        <p:nvSpPr>
          <p:cNvPr id="5" name="Slide Number Placeholder 4"/>
          <p:cNvSpPr>
            <a:spLocks noGrp="1"/>
          </p:cNvSpPr>
          <p:nvPr>
            <p:ph type="sldNum" sz="quarter" idx="12"/>
          </p:nvPr>
        </p:nvSpPr>
        <p:spPr/>
        <p:txBody>
          <a:bodyPr/>
          <a:lstStyle/>
          <a:p>
            <a:fld id="{BB13303E-074E-4BAD-8675-FA136EB3A74F}" type="slidenum">
              <a:rPr lang="en-US" smtClean="0"/>
              <a:pPr/>
              <a:t>21</a:t>
            </a:fld>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5"/>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0" name="Picture 8"/>
          <p:cNvPicPr>
            <a:picLocks noChangeAspect="1" noChangeArrowheads="1"/>
          </p:cNvPicPr>
          <p:nvPr/>
        </p:nvPicPr>
        <p:blipFill>
          <a:blip r:embed="rId3" cstate="print"/>
          <a:srcRect/>
          <a:stretch>
            <a:fillRect/>
          </a:stretch>
        </p:blipFill>
        <p:spPr bwMode="auto">
          <a:xfrm>
            <a:off x="7180271" y="1730381"/>
            <a:ext cx="1963737" cy="5127625"/>
          </a:xfrm>
          <a:prstGeom prst="rect">
            <a:avLst/>
          </a:prstGeom>
          <a:noFill/>
          <a:ln w="9525">
            <a:noFill/>
            <a:miter lim="800000"/>
            <a:headEnd/>
            <a:tailEnd/>
          </a:ln>
        </p:spPr>
      </p:pic>
      <p:sp>
        <p:nvSpPr>
          <p:cNvPr id="5125" name="WordArt 6"/>
          <p:cNvSpPr>
            <a:spLocks noChangeArrowheads="1" noChangeShapeType="1" noTextEdit="1"/>
          </p:cNvSpPr>
          <p:nvPr/>
        </p:nvSpPr>
        <p:spPr bwMode="auto">
          <a:xfrm>
            <a:off x="1343033" y="381003"/>
            <a:ext cx="6429375" cy="647700"/>
          </a:xfrm>
          <a:prstGeom prst="rect">
            <a:avLst/>
          </a:prstGeom>
        </p:spPr>
        <p:txBody>
          <a:bodyPr wrap="none" fromWordArt="1">
            <a:prstTxWarp prst="textPlain">
              <a:avLst>
                <a:gd name="adj" fmla="val 50000"/>
              </a:avLst>
            </a:prstTxWarp>
          </a:bodyPr>
          <a:lstStyle/>
          <a:p>
            <a:pPr algn="ctr"/>
            <a:r>
              <a:rPr lang="en-US" sz="3600" kern="10" dirty="0">
                <a:ln w="9525">
                  <a:solidFill>
                    <a:srgbClr val="000000"/>
                  </a:solidFill>
                  <a:round/>
                  <a:headEnd/>
                  <a:tailEnd/>
                </a:ln>
                <a:solidFill>
                  <a:srgbClr val="000000"/>
                </a:solidFill>
                <a:latin typeface="Arial Black"/>
              </a:rPr>
              <a:t>The Exile &amp; After</a:t>
            </a:r>
          </a:p>
        </p:txBody>
      </p:sp>
      <p:pic>
        <p:nvPicPr>
          <p:cNvPr id="3082" name="Picture 10"/>
          <p:cNvPicPr>
            <a:picLocks noChangeAspect="1" noChangeArrowheads="1"/>
          </p:cNvPicPr>
          <p:nvPr/>
        </p:nvPicPr>
        <p:blipFill>
          <a:blip r:embed="rId3" cstate="print"/>
          <a:srcRect/>
          <a:stretch>
            <a:fillRect/>
          </a:stretch>
        </p:blipFill>
        <p:spPr bwMode="auto">
          <a:xfrm>
            <a:off x="4811721" y="1730381"/>
            <a:ext cx="1963737" cy="5127625"/>
          </a:xfrm>
          <a:prstGeom prst="rect">
            <a:avLst/>
          </a:prstGeom>
          <a:noFill/>
          <a:ln w="9525">
            <a:noFill/>
            <a:miter lim="800000"/>
            <a:headEnd/>
            <a:tailEnd/>
          </a:ln>
        </p:spPr>
      </p:pic>
      <p:pic>
        <p:nvPicPr>
          <p:cNvPr id="3083" name="Picture 11"/>
          <p:cNvPicPr>
            <a:picLocks noChangeAspect="1" noChangeArrowheads="1"/>
          </p:cNvPicPr>
          <p:nvPr/>
        </p:nvPicPr>
        <p:blipFill>
          <a:blip r:embed="rId3" cstate="print"/>
          <a:srcRect/>
          <a:stretch>
            <a:fillRect/>
          </a:stretch>
        </p:blipFill>
        <p:spPr bwMode="auto">
          <a:xfrm>
            <a:off x="2443171" y="1730381"/>
            <a:ext cx="1963737" cy="5127625"/>
          </a:xfrm>
          <a:prstGeom prst="rect">
            <a:avLst/>
          </a:prstGeom>
          <a:noFill/>
          <a:ln w="9525">
            <a:noFill/>
            <a:miter lim="800000"/>
            <a:headEnd/>
            <a:tailEnd/>
          </a:ln>
        </p:spPr>
      </p:pic>
      <p:pic>
        <p:nvPicPr>
          <p:cNvPr id="5128" name="Picture 12"/>
          <p:cNvPicPr>
            <a:picLocks noChangeAspect="1" noChangeArrowheads="1"/>
          </p:cNvPicPr>
          <p:nvPr/>
        </p:nvPicPr>
        <p:blipFill>
          <a:blip r:embed="rId3" cstate="print"/>
          <a:srcRect/>
          <a:stretch>
            <a:fillRect/>
          </a:stretch>
        </p:blipFill>
        <p:spPr bwMode="auto">
          <a:xfrm>
            <a:off x="76200" y="1730381"/>
            <a:ext cx="1963738" cy="5127625"/>
          </a:xfrm>
          <a:prstGeom prst="rect">
            <a:avLst/>
          </a:prstGeom>
          <a:noFill/>
          <a:ln w="9525">
            <a:noFill/>
            <a:miter lim="800000"/>
            <a:headEnd/>
            <a:tailEnd/>
          </a:ln>
        </p:spPr>
      </p:pic>
      <p:sp>
        <p:nvSpPr>
          <p:cNvPr id="3076" name="Text Box 4"/>
          <p:cNvSpPr txBox="1">
            <a:spLocks noChangeArrowheads="1"/>
          </p:cNvSpPr>
          <p:nvPr/>
        </p:nvSpPr>
        <p:spPr bwMode="auto">
          <a:xfrm>
            <a:off x="381000" y="1143001"/>
            <a:ext cx="8305800" cy="492443"/>
          </a:xfrm>
          <a:prstGeom prst="rect">
            <a:avLst/>
          </a:prstGeom>
          <a:noFill/>
          <a:ln w="9525">
            <a:noFill/>
            <a:miter lim="800000"/>
            <a:headEnd/>
            <a:tailEnd/>
          </a:ln>
          <a:effectLst/>
        </p:spPr>
        <p:txBody>
          <a:bodyPr wrap="square" lIns="0" tIns="0" rIns="0" bIns="0">
            <a:spAutoFit/>
          </a:bodyPr>
          <a:lstStyle/>
          <a:p>
            <a:pPr algn="ctr" defTabSz="381000">
              <a:defRPr/>
            </a:pPr>
            <a:r>
              <a:rPr lang="en-US" sz="3200" i="1" dirty="0">
                <a:solidFill>
                  <a:schemeClr val="bg1"/>
                </a:solidFill>
                <a:effectLst/>
                <a:latin typeface="Andy" pitchFamily="66" charset="0"/>
              </a:rPr>
              <a:t>Israel: A pale shadow of her former self</a:t>
            </a:r>
          </a:p>
        </p:txBody>
      </p:sp>
    </p:spTree>
    <p:extLst>
      <p:ext uri="{BB962C8B-B14F-4D97-AF65-F5344CB8AC3E}">
        <p14:creationId xmlns:p14="http://schemas.microsoft.com/office/powerpoint/2010/main" val="36077371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nodeType="withEffect">
                                  <p:stCondLst>
                                    <p:cond delay="0"/>
                                  </p:stCondLst>
                                  <p:childTnLst>
                                    <p:set>
                                      <p:cBhvr rctx="PPT">
                                        <p:cTn id="6" dur="indefinite"/>
                                        <p:tgtEl>
                                          <p:spTgt spid="3083"/>
                                        </p:tgtEl>
                                        <p:attrNameLst>
                                          <p:attrName>style.opacity</p:attrName>
                                        </p:attrNameLst>
                                      </p:cBhvr>
                                      <p:to>
                                        <p:strVal val="0.5"/>
                                      </p:to>
                                    </p:set>
                                    <p:animEffect filter="image" prLst="opacity: 0.5">
                                      <p:cBhvr rctx="IE">
                                        <p:cTn id="7" dur="indefinite"/>
                                        <p:tgtEl>
                                          <p:spTgt spid="3083"/>
                                        </p:tgtEl>
                                      </p:cBhvr>
                                    </p:animEffect>
                                  </p:childTnLst>
                                </p:cTn>
                              </p:par>
                            </p:childTnLst>
                          </p:cTn>
                        </p:par>
                        <p:par>
                          <p:cTn id="8" fill="hold">
                            <p:stCondLst>
                              <p:cond delay="0"/>
                            </p:stCondLst>
                            <p:childTnLst>
                              <p:par>
                                <p:cTn id="9" presetID="9" presetClass="emph" presetSubtype="0" nodeType="afterEffect">
                                  <p:stCondLst>
                                    <p:cond delay="0"/>
                                  </p:stCondLst>
                                  <p:childTnLst>
                                    <p:set>
                                      <p:cBhvr rctx="PPT">
                                        <p:cTn id="10" dur="indefinite"/>
                                        <p:tgtEl>
                                          <p:spTgt spid="3082"/>
                                        </p:tgtEl>
                                        <p:attrNameLst>
                                          <p:attrName>style.opacity</p:attrName>
                                        </p:attrNameLst>
                                      </p:cBhvr>
                                      <p:to>
                                        <p:strVal val="0.25"/>
                                      </p:to>
                                    </p:set>
                                    <p:animEffect filter="image" prLst="opacity: 0.25">
                                      <p:cBhvr rctx="IE">
                                        <p:cTn id="11" dur="indefinite"/>
                                        <p:tgtEl>
                                          <p:spTgt spid="3082"/>
                                        </p:tgtEl>
                                      </p:cBhvr>
                                    </p:animEffect>
                                  </p:childTnLst>
                                </p:cTn>
                              </p:par>
                            </p:childTnLst>
                          </p:cTn>
                        </p:par>
                        <p:par>
                          <p:cTn id="12" fill="hold">
                            <p:stCondLst>
                              <p:cond delay="0"/>
                            </p:stCondLst>
                            <p:childTnLst>
                              <p:par>
                                <p:cTn id="13" presetID="9" presetClass="emph" presetSubtype="0" nodeType="afterEffect">
                                  <p:stCondLst>
                                    <p:cond delay="0"/>
                                  </p:stCondLst>
                                  <p:childTnLst>
                                    <p:set>
                                      <p:cBhvr rctx="PPT">
                                        <p:cTn id="14" dur="indefinite"/>
                                        <p:tgtEl>
                                          <p:spTgt spid="3080"/>
                                        </p:tgtEl>
                                        <p:attrNameLst>
                                          <p:attrName>style.opacity</p:attrName>
                                        </p:attrNameLst>
                                      </p:cBhvr>
                                      <p:to>
                                        <p:strVal val="0.1"/>
                                      </p:to>
                                    </p:set>
                                    <p:animEffect filter="image" prLst="opacity: 0.1">
                                      <p:cBhvr rctx="IE">
                                        <p:cTn id="15" dur="indefinite"/>
                                        <p:tgtEl>
                                          <p:spTgt spid="30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64" name="Picture 8" descr="mp-geo-metro"/>
          <p:cNvPicPr>
            <a:picLocks noChangeAspect="1" noChangeArrowheads="1"/>
          </p:cNvPicPr>
          <p:nvPr/>
        </p:nvPicPr>
        <p:blipFill>
          <a:blip r:embed="rId3" cstate="print"/>
          <a:srcRect/>
          <a:stretch>
            <a:fillRect/>
          </a:stretch>
        </p:blipFill>
        <p:spPr bwMode="auto">
          <a:xfrm>
            <a:off x="7315208" y="3429000"/>
            <a:ext cx="1685925" cy="1428751"/>
          </a:xfrm>
          <a:prstGeom prst="rect">
            <a:avLst/>
          </a:prstGeom>
          <a:noFill/>
          <a:ln w="9525">
            <a:noFill/>
            <a:miter lim="800000"/>
            <a:headEnd/>
            <a:tailEnd/>
          </a:ln>
        </p:spPr>
      </p:pic>
      <p:pic>
        <p:nvPicPr>
          <p:cNvPr id="45058" name="Picture 2"/>
          <p:cNvPicPr>
            <a:picLocks noChangeAspect="1" noChangeArrowheads="1"/>
          </p:cNvPicPr>
          <p:nvPr/>
        </p:nvPicPr>
        <p:blipFill>
          <a:blip r:embed="rId4" cstate="print"/>
          <a:srcRect/>
          <a:stretch>
            <a:fillRect/>
          </a:stretch>
        </p:blipFill>
        <p:spPr bwMode="auto">
          <a:xfrm>
            <a:off x="7180271" y="1730381"/>
            <a:ext cx="1963737" cy="5127625"/>
          </a:xfrm>
          <a:prstGeom prst="rect">
            <a:avLst/>
          </a:prstGeom>
          <a:noFill/>
          <a:ln w="9525">
            <a:noFill/>
            <a:miter lim="800000"/>
            <a:headEnd/>
            <a:tailEnd/>
          </a:ln>
        </p:spPr>
      </p:pic>
      <p:sp>
        <p:nvSpPr>
          <p:cNvPr id="8196" name="Rectangle 3"/>
          <p:cNvSpPr>
            <a:spLocks noChangeArrowheads="1"/>
          </p:cNvSpPr>
          <p:nvPr/>
        </p:nvSpPr>
        <p:spPr bwMode="auto">
          <a:xfrm>
            <a:off x="120650" y="1198565"/>
            <a:ext cx="8902700" cy="103187"/>
          </a:xfrm>
          <a:prstGeom prst="rect">
            <a:avLst/>
          </a:prstGeom>
          <a:gradFill rotWithShape="0">
            <a:gsLst>
              <a:gs pos="0">
                <a:srgbClr val="5900B3"/>
              </a:gs>
              <a:gs pos="100000">
                <a:srgbClr val="FFB366"/>
              </a:gs>
            </a:gsLst>
            <a:lin ang="0" scaled="1"/>
          </a:gradFill>
          <a:ln w="9525">
            <a:noFill/>
            <a:miter lim="800000"/>
            <a:headEnd/>
            <a:tailEnd/>
          </a:ln>
        </p:spPr>
        <p:txBody>
          <a:bodyPr/>
          <a:lstStyle/>
          <a:p>
            <a:endParaRPr lang="en-US" dirty="0"/>
          </a:p>
        </p:txBody>
      </p:sp>
      <p:sp>
        <p:nvSpPr>
          <p:cNvPr id="8197" name="Text Box 4"/>
          <p:cNvSpPr txBox="1">
            <a:spLocks noChangeArrowheads="1"/>
          </p:cNvSpPr>
          <p:nvPr/>
        </p:nvSpPr>
        <p:spPr bwMode="auto">
          <a:xfrm>
            <a:off x="1214438" y="1376368"/>
            <a:ext cx="7472362" cy="384721"/>
          </a:xfrm>
          <a:prstGeom prst="rect">
            <a:avLst/>
          </a:prstGeom>
          <a:noFill/>
          <a:ln w="9525">
            <a:noFill/>
            <a:miter lim="800000"/>
            <a:headEnd/>
            <a:tailEnd/>
          </a:ln>
        </p:spPr>
        <p:txBody>
          <a:bodyPr lIns="0" tIns="0" rIns="0" bIns="0">
            <a:spAutoFit/>
          </a:bodyPr>
          <a:lstStyle/>
          <a:p>
            <a:pPr defTabSz="381000"/>
            <a:r>
              <a:rPr lang="en-US" sz="2500" dirty="0">
                <a:solidFill>
                  <a:srgbClr val="000000"/>
                </a:solidFill>
                <a:latin typeface="Times New Roman" pitchFamily="18" charset="0"/>
              </a:rPr>
              <a:t>Israel: A pale shadow of her former self</a:t>
            </a:r>
          </a:p>
        </p:txBody>
      </p:sp>
      <p:sp>
        <p:nvSpPr>
          <p:cNvPr id="45061" name="Rectangle 5"/>
          <p:cNvSpPr>
            <a:spLocks noGrp="1" noChangeArrowheads="1"/>
          </p:cNvSpPr>
          <p:nvPr>
            <p:ph type="body" idx="1"/>
          </p:nvPr>
        </p:nvSpPr>
        <p:spPr bwMode="auto">
          <a:xfrm>
            <a:off x="533407" y="1905000"/>
            <a:ext cx="6095993" cy="4333494"/>
          </a:xfrm>
          <a:ln>
            <a:miter lim="800000"/>
            <a:headEnd/>
            <a:tailEnd/>
          </a:ln>
          <a:effectLst/>
        </p:spPr>
        <p:txBody>
          <a:bodyPr vert="horz" wrap="square" lIns="0" tIns="0" rIns="0" bIns="0" numCol="1" anchor="t" anchorCtr="0" compatLnSpc="1">
            <a:prstTxWarp prst="textNoShape">
              <a:avLst/>
            </a:prstTxWarp>
            <a:spAutoFit/>
          </a:bodyPr>
          <a:lstStyle/>
          <a:p>
            <a:pPr marL="0" indent="0" defTabSz="381000">
              <a:buClr>
                <a:srgbClr val="FF0000"/>
              </a:buClr>
              <a:buNone/>
              <a:defRPr/>
            </a:pPr>
            <a:r>
              <a:rPr lang="en-US" sz="3200" b="1" i="1" dirty="0" smtClean="0">
                <a:solidFill>
                  <a:srgbClr val="000000"/>
                </a:solidFill>
                <a:latin typeface="Times New Roman" pitchFamily="18" charset="0"/>
              </a:rPr>
              <a:t>KING</a:t>
            </a:r>
            <a:endParaRPr lang="en-US" sz="3200" i="1" dirty="0" smtClean="0">
              <a:solidFill>
                <a:srgbClr val="000000"/>
              </a:solidFill>
              <a:latin typeface="Times New Roman" pitchFamily="18" charset="0"/>
            </a:endParaRPr>
          </a:p>
          <a:p>
            <a:pPr marL="228600" lvl="1" indent="0" defTabSz="381000">
              <a:buClr>
                <a:srgbClr val="0000FF"/>
              </a:buClr>
              <a:buNone/>
              <a:defRPr/>
            </a:pPr>
            <a:r>
              <a:rPr lang="en-US" sz="2800" dirty="0" smtClean="0">
                <a:solidFill>
                  <a:srgbClr val="000000"/>
                </a:solidFill>
              </a:rPr>
              <a:t>from King to carpenter</a:t>
            </a:r>
          </a:p>
          <a:p>
            <a:pPr marL="0" indent="0" defTabSz="381000">
              <a:buClr>
                <a:srgbClr val="FF0000"/>
              </a:buClr>
              <a:buNone/>
              <a:defRPr/>
            </a:pPr>
            <a:r>
              <a:rPr lang="en-US" sz="3200" b="1" i="1" dirty="0" smtClean="0">
                <a:solidFill>
                  <a:srgbClr val="000000"/>
                </a:solidFill>
                <a:latin typeface="Times New Roman" pitchFamily="18" charset="0"/>
              </a:rPr>
              <a:t>Temple</a:t>
            </a:r>
            <a:endParaRPr lang="en-US" sz="3200" i="1" dirty="0" smtClean="0">
              <a:solidFill>
                <a:srgbClr val="000000"/>
              </a:solidFill>
              <a:latin typeface="Times New Roman" pitchFamily="18" charset="0"/>
            </a:endParaRPr>
          </a:p>
          <a:p>
            <a:pPr marL="228600" lvl="1" indent="0" defTabSz="381000">
              <a:buClr>
                <a:srgbClr val="0000FF"/>
              </a:buClr>
              <a:buNone/>
              <a:defRPr/>
            </a:pPr>
            <a:r>
              <a:rPr lang="en-US" sz="2800" dirty="0" smtClean="0">
                <a:solidFill>
                  <a:srgbClr val="000000"/>
                </a:solidFill>
              </a:rPr>
              <a:t>from Porsche to Geo Metro</a:t>
            </a:r>
          </a:p>
          <a:p>
            <a:pPr marL="0" indent="0" defTabSz="381000">
              <a:buClr>
                <a:srgbClr val="FF0000"/>
              </a:buClr>
              <a:buNone/>
              <a:defRPr/>
            </a:pPr>
            <a:r>
              <a:rPr lang="en-US" sz="3200" b="1" i="1" dirty="0" smtClean="0">
                <a:solidFill>
                  <a:srgbClr val="000000"/>
                </a:solidFill>
                <a:latin typeface="Times New Roman" pitchFamily="18" charset="0"/>
              </a:rPr>
              <a:t>High Priest</a:t>
            </a:r>
            <a:endParaRPr lang="en-US" sz="3200" i="1" dirty="0" smtClean="0">
              <a:solidFill>
                <a:srgbClr val="000000"/>
              </a:solidFill>
              <a:latin typeface="Times New Roman" pitchFamily="18" charset="0"/>
            </a:endParaRPr>
          </a:p>
          <a:p>
            <a:pPr marL="228600" lvl="1" indent="0" defTabSz="381000">
              <a:buClr>
                <a:srgbClr val="0000FF"/>
              </a:buClr>
              <a:buNone/>
              <a:defRPr/>
            </a:pPr>
            <a:r>
              <a:rPr lang="en-US" sz="2800" dirty="0" smtClean="0">
                <a:solidFill>
                  <a:srgbClr val="000000"/>
                </a:solidFill>
              </a:rPr>
              <a:t>from </a:t>
            </a:r>
            <a:r>
              <a:rPr lang="en-US" sz="2800" i="1" dirty="0" smtClean="0">
                <a:solidFill>
                  <a:srgbClr val="000000"/>
                </a:solidFill>
              </a:rPr>
              <a:t>Urim</a:t>
            </a:r>
            <a:r>
              <a:rPr lang="en-US" sz="2800" dirty="0" smtClean="0">
                <a:solidFill>
                  <a:srgbClr val="000000"/>
                </a:solidFill>
              </a:rPr>
              <a:t> &amp; </a:t>
            </a:r>
            <a:r>
              <a:rPr lang="en-US" sz="2800" i="1" dirty="0" smtClean="0">
                <a:solidFill>
                  <a:srgbClr val="000000"/>
                </a:solidFill>
              </a:rPr>
              <a:t>Thummim</a:t>
            </a:r>
            <a:r>
              <a:rPr lang="en-US" sz="2800" dirty="0" smtClean="0">
                <a:solidFill>
                  <a:srgbClr val="000000"/>
                </a:solidFill>
              </a:rPr>
              <a:t> to Clueless</a:t>
            </a:r>
          </a:p>
          <a:p>
            <a:pPr marL="0" indent="0" defTabSz="381000">
              <a:buClr>
                <a:srgbClr val="FF0000"/>
              </a:buClr>
              <a:buNone/>
              <a:defRPr/>
            </a:pPr>
            <a:r>
              <a:rPr lang="en-US" sz="3200" b="1" i="1" dirty="0" smtClean="0">
                <a:solidFill>
                  <a:srgbClr val="000000"/>
                </a:solidFill>
                <a:latin typeface="Times New Roman" pitchFamily="18" charset="0"/>
              </a:rPr>
              <a:t>Holy of Holies</a:t>
            </a:r>
            <a:endParaRPr lang="en-US" sz="3200" i="1" dirty="0" smtClean="0">
              <a:solidFill>
                <a:srgbClr val="000000"/>
              </a:solidFill>
              <a:latin typeface="Times New Roman" pitchFamily="18" charset="0"/>
            </a:endParaRPr>
          </a:p>
          <a:p>
            <a:pPr marL="228600" lvl="1" indent="0" defTabSz="381000">
              <a:buClr>
                <a:srgbClr val="0000FF"/>
              </a:buClr>
              <a:buNone/>
              <a:defRPr/>
            </a:pPr>
            <a:r>
              <a:rPr lang="en-US" sz="2800" dirty="0" smtClean="0">
                <a:solidFill>
                  <a:srgbClr val="000000"/>
                </a:solidFill>
              </a:rPr>
              <a:t>from Glory to empty</a:t>
            </a:r>
          </a:p>
        </p:txBody>
      </p:sp>
      <p:sp>
        <p:nvSpPr>
          <p:cNvPr id="8199" name="WordArt 6"/>
          <p:cNvSpPr>
            <a:spLocks noChangeArrowheads="1" noChangeShapeType="1" noTextEdit="1"/>
          </p:cNvSpPr>
          <p:nvPr/>
        </p:nvSpPr>
        <p:spPr bwMode="auto">
          <a:xfrm>
            <a:off x="1066808" y="381003"/>
            <a:ext cx="6429375" cy="647700"/>
          </a:xfrm>
          <a:prstGeom prst="rect">
            <a:avLst/>
          </a:prstGeom>
        </p:spPr>
        <p:txBody>
          <a:bodyPr wrap="none" fromWordArt="1">
            <a:prstTxWarp prst="textPlain">
              <a:avLst>
                <a:gd name="adj" fmla="val 50000"/>
              </a:avLst>
            </a:prstTxWarp>
          </a:bodyPr>
          <a:lstStyle/>
          <a:p>
            <a:pPr algn="ctr"/>
            <a:r>
              <a:rPr lang="en-US" sz="3600" kern="10" dirty="0">
                <a:ln w="9525">
                  <a:solidFill>
                    <a:srgbClr val="000000"/>
                  </a:solidFill>
                  <a:round/>
                  <a:headEnd/>
                  <a:tailEnd/>
                </a:ln>
                <a:solidFill>
                  <a:srgbClr val="000000"/>
                </a:solidFill>
                <a:latin typeface="Arial Black"/>
              </a:rPr>
              <a:t>The Exile &amp; After</a:t>
            </a:r>
          </a:p>
        </p:txBody>
      </p:sp>
    </p:spTree>
    <p:extLst>
      <p:ext uri="{BB962C8B-B14F-4D97-AF65-F5344CB8AC3E}">
        <p14:creationId xmlns:p14="http://schemas.microsoft.com/office/powerpoint/2010/main" val="42150435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61">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0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06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506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506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505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506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1"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Chronicles</a:t>
            </a:r>
            <a:endParaRPr lang="en-US" dirty="0"/>
          </a:p>
        </p:txBody>
      </p:sp>
      <p:sp>
        <p:nvSpPr>
          <p:cNvPr id="3" name="Content Placeholder 2"/>
          <p:cNvSpPr>
            <a:spLocks noGrp="1"/>
          </p:cNvSpPr>
          <p:nvPr>
            <p:ph idx="1"/>
          </p:nvPr>
        </p:nvSpPr>
        <p:spPr/>
        <p:txBody>
          <a:bodyPr>
            <a:normAutofit/>
          </a:bodyPr>
          <a:lstStyle/>
          <a:p>
            <a:pPr marL="514350" indent="-514350" defTabSz="381000">
              <a:buFont typeface="+mj-lt"/>
              <a:buAutoNum type="arabicPeriod"/>
            </a:pPr>
            <a:r>
              <a:rPr lang="en-US" sz="3200" b="1" dirty="0" smtClean="0">
                <a:solidFill>
                  <a:srgbClr val="FFFFFF"/>
                </a:solidFill>
              </a:rPr>
              <a:t>Idealization of David &amp; Solomon</a:t>
            </a:r>
          </a:p>
          <a:p>
            <a:pPr marL="825246" lvl="1" indent="-514350" defTabSz="381000">
              <a:buFont typeface="+mj-lt"/>
              <a:buAutoNum type="alphaUcPeriod"/>
            </a:pPr>
            <a:r>
              <a:rPr lang="en-US" i="1" dirty="0" smtClean="0">
                <a:solidFill>
                  <a:srgbClr val="FFFF00"/>
                </a:solidFill>
              </a:rPr>
              <a:t> no mention of the reign in Hebron</a:t>
            </a:r>
          </a:p>
          <a:p>
            <a:pPr marL="825246" lvl="1" indent="-514350" defTabSz="381000">
              <a:buFont typeface="+mj-lt"/>
              <a:buAutoNum type="alphaUcPeriod"/>
            </a:pPr>
            <a:r>
              <a:rPr lang="en-US" i="1" dirty="0">
                <a:solidFill>
                  <a:srgbClr val="FFFF00"/>
                </a:solidFill>
              </a:rPr>
              <a:t> </a:t>
            </a:r>
            <a:r>
              <a:rPr lang="en-US" i="1" dirty="0" smtClean="0">
                <a:solidFill>
                  <a:srgbClr val="FFFF00"/>
                </a:solidFill>
              </a:rPr>
              <a:t>Uriah &amp; </a:t>
            </a:r>
            <a:r>
              <a:rPr lang="en-US" i="1" dirty="0" err="1" smtClean="0">
                <a:solidFill>
                  <a:srgbClr val="FFFF00"/>
                </a:solidFill>
              </a:rPr>
              <a:t>Bathsheeba</a:t>
            </a:r>
            <a:r>
              <a:rPr lang="en-US" i="1" dirty="0" smtClean="0">
                <a:solidFill>
                  <a:srgbClr val="FFFF00"/>
                </a:solidFill>
              </a:rPr>
              <a:t> . . . missing</a:t>
            </a:r>
          </a:p>
          <a:p>
            <a:pPr marL="825246" lvl="1" indent="-514350" defTabSz="381000">
              <a:buFont typeface="+mj-lt"/>
              <a:buAutoNum type="alphaUcPeriod"/>
            </a:pPr>
            <a:r>
              <a:rPr lang="en-US" i="1" dirty="0">
                <a:solidFill>
                  <a:srgbClr val="FFFF00"/>
                </a:solidFill>
              </a:rPr>
              <a:t> </a:t>
            </a:r>
            <a:r>
              <a:rPr lang="en-US" i="1" dirty="0" smtClean="0">
                <a:solidFill>
                  <a:srgbClr val="FFFF00"/>
                </a:solidFill>
              </a:rPr>
              <a:t>rape of Tamar?  Gone.</a:t>
            </a:r>
          </a:p>
          <a:p>
            <a:pPr marL="825246" lvl="1" indent="-514350" defTabSz="381000">
              <a:buFont typeface="+mj-lt"/>
              <a:buAutoNum type="alphaUcPeriod"/>
            </a:pPr>
            <a:r>
              <a:rPr lang="en-US" i="1" dirty="0">
                <a:solidFill>
                  <a:srgbClr val="FFFF00"/>
                </a:solidFill>
              </a:rPr>
              <a:t> d</a:t>
            </a:r>
            <a:r>
              <a:rPr lang="en-US" i="1" dirty="0" smtClean="0">
                <a:solidFill>
                  <a:srgbClr val="FFFF00"/>
                </a:solidFill>
              </a:rPr>
              <a:t>eath of  Absalom, </a:t>
            </a:r>
            <a:r>
              <a:rPr lang="en-US" i="1" dirty="0" err="1" smtClean="0">
                <a:solidFill>
                  <a:srgbClr val="FFFF00"/>
                </a:solidFill>
              </a:rPr>
              <a:t>Amnon</a:t>
            </a:r>
            <a:r>
              <a:rPr lang="en-US" i="1" dirty="0" smtClean="0">
                <a:solidFill>
                  <a:srgbClr val="FFFF00"/>
                </a:solidFill>
              </a:rPr>
              <a:t>?</a:t>
            </a:r>
          </a:p>
          <a:p>
            <a:pPr marL="514350" indent="-514350" defTabSz="381000">
              <a:buFontTx/>
              <a:buAutoNum type="arabicPeriod" startAt="2"/>
            </a:pPr>
            <a:r>
              <a:rPr lang="en-US" sz="2800" b="1" dirty="0" smtClean="0">
                <a:solidFill>
                  <a:srgbClr val="FFFFFF"/>
                </a:solidFill>
              </a:rPr>
              <a:t>Ends </a:t>
            </a:r>
            <a:r>
              <a:rPr lang="en-US" sz="2800" b="1" dirty="0">
                <a:solidFill>
                  <a:srgbClr val="FFFFFF"/>
                </a:solidFill>
              </a:rPr>
              <a:t>with emphasis upon the return from the </a:t>
            </a:r>
            <a:r>
              <a:rPr lang="en-US" sz="2800" b="1" dirty="0" smtClean="0">
                <a:solidFill>
                  <a:srgbClr val="FFFFFF"/>
                </a:solidFill>
              </a:rPr>
              <a:t>exile</a:t>
            </a:r>
          </a:p>
          <a:p>
            <a:pPr marL="514350" indent="-514350" defTabSz="381000">
              <a:buFontTx/>
              <a:buAutoNum type="arabicPeriod" startAt="2"/>
            </a:pPr>
            <a:r>
              <a:rPr lang="en-US" sz="2800" b="1" dirty="0" err="1" smtClean="0">
                <a:solidFill>
                  <a:srgbClr val="FFFFFF"/>
                </a:solidFill>
              </a:rPr>
              <a:t>Lot’s</a:t>
            </a:r>
            <a:r>
              <a:rPr lang="en-US" sz="2800" b="1" dirty="0" smtClean="0">
                <a:solidFill>
                  <a:srgbClr val="FFFFFF"/>
                </a:solidFill>
              </a:rPr>
              <a:t> </a:t>
            </a:r>
            <a:r>
              <a:rPr lang="en-US" sz="2800" b="1" dirty="0">
                <a:solidFill>
                  <a:srgbClr val="FFFFFF"/>
                </a:solidFill>
              </a:rPr>
              <a:t>of </a:t>
            </a:r>
            <a:r>
              <a:rPr lang="en-US" sz="2800" b="1" dirty="0" smtClean="0">
                <a:solidFill>
                  <a:srgbClr val="FFFFFF"/>
                </a:solidFill>
              </a:rPr>
              <a:t>genealogies!</a:t>
            </a:r>
            <a:endParaRPr lang="en-US" sz="2800" dirty="0">
              <a:solidFill>
                <a:srgbClr val="FFFFFF"/>
              </a:solidFill>
            </a:endParaRPr>
          </a:p>
          <a:p>
            <a:pPr marL="0" indent="0" defTabSz="381000">
              <a:buNone/>
            </a:pPr>
            <a:endParaRPr lang="en-US" sz="2800" dirty="0">
              <a:solidFill>
                <a:srgbClr val="FFFFFF"/>
              </a:solidFill>
            </a:endParaRPr>
          </a:p>
          <a:p>
            <a:pPr defTabSz="381000">
              <a:buFontTx/>
              <a:buNone/>
            </a:pPr>
            <a:endParaRPr lang="en-US" dirty="0" smtClean="0">
              <a:solidFill>
                <a:srgbClr val="FFFF00"/>
              </a:solidFill>
            </a:endParaRPr>
          </a:p>
          <a:p>
            <a:endParaRPr lang="en-US" dirty="0"/>
          </a:p>
        </p:txBody>
      </p:sp>
      <p:sp>
        <p:nvSpPr>
          <p:cNvPr id="4" name="Slide Number Placeholder 3"/>
          <p:cNvSpPr>
            <a:spLocks noGrp="1"/>
          </p:cNvSpPr>
          <p:nvPr>
            <p:ph type="sldNum" sz="quarter" idx="12"/>
          </p:nvPr>
        </p:nvSpPr>
        <p:spPr/>
        <p:txBody>
          <a:bodyPr/>
          <a:lstStyle/>
          <a:p>
            <a:fld id="{BB13303E-074E-4BAD-8675-FA136EB3A74F}" type="slidenum">
              <a:rPr lang="en-US" smtClean="0"/>
              <a:pPr/>
              <a:t>24</a:t>
            </a:fld>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Summary</a:t>
            </a:r>
            <a:endParaRPr lang="en-US" dirty="0"/>
          </a:p>
        </p:txBody>
      </p:sp>
      <p:sp>
        <p:nvSpPr>
          <p:cNvPr id="7" name="Text Box 6"/>
          <p:cNvSpPr txBox="1">
            <a:spLocks noChangeArrowheads="1"/>
          </p:cNvSpPr>
          <p:nvPr/>
        </p:nvSpPr>
        <p:spPr bwMode="auto">
          <a:xfrm>
            <a:off x="476250" y="2390775"/>
            <a:ext cx="8277225" cy="1477328"/>
          </a:xfrm>
          <a:prstGeom prst="rect">
            <a:avLst/>
          </a:prstGeom>
          <a:solidFill>
            <a:schemeClr val="tx1">
              <a:alpha val="26000"/>
            </a:schemeClr>
          </a:solidFill>
          <a:ln w="9525">
            <a:noFill/>
            <a:miter lim="800000"/>
            <a:headEnd/>
            <a:tailEnd/>
          </a:ln>
        </p:spPr>
        <p:txBody>
          <a:bodyPr lIns="0" tIns="0" rIns="0" bIns="0">
            <a:spAutoFit/>
          </a:bodyPr>
          <a:lstStyle/>
          <a:p>
            <a:pPr defTabSz="381000"/>
            <a:r>
              <a:rPr lang="en-US" sz="3200" dirty="0">
                <a:solidFill>
                  <a:srgbClr val="000000"/>
                </a:solidFill>
              </a:rPr>
              <a:t>Kings is written to a hardened people in exile who need to be convinced of their own sin </a:t>
            </a:r>
            <a:r>
              <a:rPr lang="en-US" sz="3200" spc="150" dirty="0" smtClean="0">
                <a:ln w="11430"/>
                <a:solidFill>
                  <a:srgbClr val="000000"/>
                </a:solidFill>
              </a:rPr>
              <a:t>so they will repent</a:t>
            </a:r>
            <a:r>
              <a:rPr lang="en-US" sz="3200" dirty="0" smtClean="0">
                <a:solidFill>
                  <a:srgbClr val="000000"/>
                </a:solidFill>
              </a:rPr>
              <a:t>:</a:t>
            </a:r>
            <a:endParaRPr lang="en-US" sz="3200" dirty="0">
              <a:solidFill>
                <a:srgbClr val="000000"/>
              </a:solidFill>
            </a:endParaRPr>
          </a:p>
        </p:txBody>
      </p:sp>
      <p:sp>
        <p:nvSpPr>
          <p:cNvPr id="8" name="Text Box 7"/>
          <p:cNvSpPr txBox="1">
            <a:spLocks noChangeArrowheads="1"/>
          </p:cNvSpPr>
          <p:nvPr/>
        </p:nvSpPr>
        <p:spPr bwMode="auto">
          <a:xfrm>
            <a:off x="492125" y="3897630"/>
            <a:ext cx="8270875" cy="1969770"/>
          </a:xfrm>
          <a:prstGeom prst="rect">
            <a:avLst/>
          </a:prstGeom>
          <a:solidFill>
            <a:schemeClr val="tx1">
              <a:alpha val="26000"/>
            </a:schemeClr>
          </a:solidFill>
          <a:ln w="9525">
            <a:noFill/>
            <a:miter lim="800000"/>
            <a:headEnd/>
            <a:tailEnd/>
          </a:ln>
        </p:spPr>
        <p:txBody>
          <a:bodyPr wrap="square" lIns="0" tIns="0" rIns="0" bIns="0">
            <a:spAutoFit/>
          </a:bodyPr>
          <a:lstStyle/>
          <a:p>
            <a:pPr defTabSz="381000"/>
            <a:r>
              <a:rPr lang="en-US" sz="3200" dirty="0">
                <a:solidFill>
                  <a:srgbClr val="000000"/>
                </a:solidFill>
              </a:rPr>
              <a:t>Chronicles is written to spiritually discouraged </a:t>
            </a:r>
            <a:r>
              <a:rPr lang="en-US" sz="3200" dirty="0" smtClean="0">
                <a:solidFill>
                  <a:srgbClr val="000000"/>
                </a:solidFill>
              </a:rPr>
              <a:t>believers, </a:t>
            </a:r>
            <a:r>
              <a:rPr lang="en-US" sz="3200" dirty="0">
                <a:solidFill>
                  <a:srgbClr val="000000"/>
                </a:solidFill>
              </a:rPr>
              <a:t>who have returned to the </a:t>
            </a:r>
            <a:r>
              <a:rPr lang="en-US" sz="3200" dirty="0" smtClean="0">
                <a:solidFill>
                  <a:srgbClr val="000000"/>
                </a:solidFill>
              </a:rPr>
              <a:t>land, </a:t>
            </a:r>
            <a:r>
              <a:rPr lang="en-US" sz="3200" dirty="0">
                <a:solidFill>
                  <a:srgbClr val="000000"/>
                </a:solidFill>
              </a:rPr>
              <a:t>in order to encourage </a:t>
            </a:r>
            <a:r>
              <a:rPr lang="en-US" sz="3200" dirty="0" smtClean="0">
                <a:solidFill>
                  <a:srgbClr val="000000"/>
                </a:solidFill>
              </a:rPr>
              <a:t>them to worship Yahweh at his Temple.</a:t>
            </a:r>
            <a:endParaRPr lang="en-US" sz="3200" dirty="0">
              <a:solidFill>
                <a:srgbClr val="000000"/>
              </a:solidFill>
            </a:endParaRPr>
          </a:p>
        </p:txBody>
      </p:sp>
      <p:sp>
        <p:nvSpPr>
          <p:cNvPr id="5" name="Slide Number Placeholder 4"/>
          <p:cNvSpPr>
            <a:spLocks noGrp="1"/>
          </p:cNvSpPr>
          <p:nvPr>
            <p:ph type="sldNum" sz="quarter" idx="12"/>
          </p:nvPr>
        </p:nvSpPr>
        <p:spPr/>
        <p:txBody>
          <a:bodyPr/>
          <a:lstStyle/>
          <a:p>
            <a:fld id="{BB13303E-074E-4BAD-8675-FA136EB3A74F}" type="slidenum">
              <a:rPr lang="en-US" smtClean="0"/>
              <a:pPr/>
              <a:t>25</a:t>
            </a:fld>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dirty="0" smtClean="0">
                <a:effectLst>
                  <a:outerShdw blurRad="63500" dist="50800" dir="2700000" algn="tl" rotWithShape="0">
                    <a:schemeClr val="bg2">
                      <a:shade val="45000"/>
                      <a:satMod val="150000"/>
                    </a:schemeClr>
                  </a:outerShdw>
                </a:effectLst>
              </a:rPr>
              <a:t>Chronological comparison of the “historical” books</a:t>
            </a:r>
            <a:endParaRPr lang="en-US" dirty="0">
              <a:effectLst>
                <a:outerShdw blurRad="63500" dist="50800" dir="2700000" algn="tl" rotWithShape="0">
                  <a:schemeClr val="bg2">
                    <a:shade val="45000"/>
                    <a:satMod val="150000"/>
                  </a:schemeClr>
                </a:outerShdw>
              </a:effectLst>
            </a:endParaRPr>
          </a:p>
        </p:txBody>
      </p:sp>
      <p:grpSp>
        <p:nvGrpSpPr>
          <p:cNvPr id="15" name="Group 14"/>
          <p:cNvGrpSpPr/>
          <p:nvPr/>
        </p:nvGrpSpPr>
        <p:grpSpPr>
          <a:xfrm>
            <a:off x="-228600" y="1752600"/>
            <a:ext cx="9372600" cy="914400"/>
            <a:chOff x="-228600" y="1752600"/>
            <a:chExt cx="9372600" cy="914400"/>
          </a:xfrm>
        </p:grpSpPr>
        <p:sp>
          <p:nvSpPr>
            <p:cNvPr id="14" name="Rectangle 13"/>
            <p:cNvSpPr/>
            <p:nvPr/>
          </p:nvSpPr>
          <p:spPr>
            <a:xfrm>
              <a:off x="-228600" y="1752600"/>
              <a:ext cx="9372600" cy="914400"/>
            </a:xfrm>
            <a:prstGeom prst="rect">
              <a:avLst/>
            </a:prstGeom>
            <a:solidFill>
              <a:schemeClr val="bg2">
                <a:lumMod val="75000"/>
                <a:alpha val="50000"/>
              </a:schemeClr>
            </a:solidFill>
            <a:ln w="0">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3" name="Text Box 10"/>
            <p:cNvSpPr txBox="1">
              <a:spLocks noChangeArrowheads="1"/>
            </p:cNvSpPr>
            <p:nvPr/>
          </p:nvSpPr>
          <p:spPr bwMode="auto">
            <a:xfrm>
              <a:off x="573088" y="2236787"/>
              <a:ext cx="1490662" cy="307777"/>
            </a:xfrm>
            <a:prstGeom prst="rect">
              <a:avLst/>
            </a:prstGeom>
            <a:noFill/>
            <a:ln w="9525">
              <a:noFill/>
              <a:miter lim="800000"/>
              <a:headEnd/>
              <a:tailEnd/>
            </a:ln>
          </p:spPr>
          <p:txBody>
            <a:bodyPr lIns="0" tIns="0" rIns="0" bIns="0">
              <a:spAutoFit/>
            </a:bodyPr>
            <a:lstStyle/>
            <a:p>
              <a:pPr defTabSz="381000"/>
              <a:r>
                <a:rPr lang="en-US" sz="2000" dirty="0">
                  <a:solidFill>
                    <a:srgbClr val="FFFFFF"/>
                  </a:solidFill>
                  <a:effectLst>
                    <a:outerShdw blurRad="50800" dist="50800" dir="5400000" algn="ctr" rotWithShape="0">
                      <a:schemeClr val="bg1"/>
                    </a:outerShdw>
                  </a:effectLst>
                  <a:latin typeface="Times New Roman"/>
                </a:rPr>
                <a:t>Samuel</a:t>
              </a:r>
            </a:p>
          </p:txBody>
        </p:sp>
        <p:sp>
          <p:nvSpPr>
            <p:cNvPr id="4" name="Text Box 11"/>
            <p:cNvSpPr txBox="1">
              <a:spLocks noChangeArrowheads="1"/>
            </p:cNvSpPr>
            <p:nvPr/>
          </p:nvSpPr>
          <p:spPr bwMode="auto">
            <a:xfrm>
              <a:off x="1865313" y="2238375"/>
              <a:ext cx="674687" cy="307777"/>
            </a:xfrm>
            <a:prstGeom prst="rect">
              <a:avLst/>
            </a:prstGeom>
            <a:noFill/>
            <a:ln w="9525">
              <a:noFill/>
              <a:miter lim="800000"/>
              <a:headEnd/>
              <a:tailEnd/>
            </a:ln>
          </p:spPr>
          <p:txBody>
            <a:bodyPr lIns="0" tIns="0" rIns="0" bIns="0">
              <a:spAutoFit/>
            </a:bodyPr>
            <a:lstStyle/>
            <a:p>
              <a:pPr defTabSz="381000"/>
              <a:r>
                <a:rPr lang="en-US" sz="2000">
                  <a:solidFill>
                    <a:srgbClr val="FFFFFF"/>
                  </a:solidFill>
                  <a:effectLst>
                    <a:outerShdw blurRad="50800" dist="50800" dir="5400000" algn="ctr" rotWithShape="0">
                      <a:schemeClr val="bg1"/>
                    </a:outerShdw>
                  </a:effectLst>
                  <a:latin typeface="Times New Roman"/>
                </a:rPr>
                <a:t>Saul</a:t>
              </a:r>
            </a:p>
          </p:txBody>
        </p:sp>
        <p:sp>
          <p:nvSpPr>
            <p:cNvPr id="5" name="Text Box 12"/>
            <p:cNvSpPr txBox="1">
              <a:spLocks noChangeArrowheads="1"/>
            </p:cNvSpPr>
            <p:nvPr/>
          </p:nvSpPr>
          <p:spPr bwMode="auto">
            <a:xfrm>
              <a:off x="2819400" y="2236787"/>
              <a:ext cx="984250" cy="307777"/>
            </a:xfrm>
            <a:prstGeom prst="rect">
              <a:avLst/>
            </a:prstGeom>
            <a:noFill/>
            <a:ln w="9525">
              <a:noFill/>
              <a:miter lim="800000"/>
              <a:headEnd/>
              <a:tailEnd/>
            </a:ln>
          </p:spPr>
          <p:txBody>
            <a:bodyPr lIns="0" tIns="0" rIns="0" bIns="0">
              <a:spAutoFit/>
            </a:bodyPr>
            <a:lstStyle/>
            <a:p>
              <a:pPr defTabSz="381000"/>
              <a:r>
                <a:rPr lang="en-US" sz="2000">
                  <a:solidFill>
                    <a:srgbClr val="FFFFFF"/>
                  </a:solidFill>
                  <a:effectLst>
                    <a:outerShdw blurRad="50800" dist="50800" dir="5400000" algn="ctr" rotWithShape="0">
                      <a:schemeClr val="bg1"/>
                    </a:outerShdw>
                  </a:effectLst>
                  <a:latin typeface="Times New Roman"/>
                </a:rPr>
                <a:t>David</a:t>
              </a:r>
            </a:p>
          </p:txBody>
        </p:sp>
        <p:sp>
          <p:nvSpPr>
            <p:cNvPr id="6" name="Text Box 13"/>
            <p:cNvSpPr txBox="1">
              <a:spLocks noChangeArrowheads="1"/>
            </p:cNvSpPr>
            <p:nvPr/>
          </p:nvSpPr>
          <p:spPr bwMode="auto">
            <a:xfrm>
              <a:off x="3892550" y="2236787"/>
              <a:ext cx="1489075" cy="307777"/>
            </a:xfrm>
            <a:prstGeom prst="rect">
              <a:avLst/>
            </a:prstGeom>
            <a:noFill/>
            <a:ln w="9525">
              <a:noFill/>
              <a:miter lim="800000"/>
              <a:headEnd/>
              <a:tailEnd/>
            </a:ln>
          </p:spPr>
          <p:txBody>
            <a:bodyPr lIns="0" tIns="0" rIns="0" bIns="0">
              <a:spAutoFit/>
            </a:bodyPr>
            <a:lstStyle/>
            <a:p>
              <a:pPr defTabSz="381000"/>
              <a:r>
                <a:rPr lang="en-US" sz="2000">
                  <a:solidFill>
                    <a:srgbClr val="FFFFFF"/>
                  </a:solidFill>
                  <a:effectLst>
                    <a:outerShdw blurRad="50800" dist="50800" dir="5400000" algn="ctr" rotWithShape="0">
                      <a:schemeClr val="bg1"/>
                    </a:outerShdw>
                  </a:effectLst>
                  <a:latin typeface="Times New Roman"/>
                </a:rPr>
                <a:t>Solomon</a:t>
              </a:r>
            </a:p>
          </p:txBody>
        </p:sp>
        <p:sp>
          <p:nvSpPr>
            <p:cNvPr id="7" name="Text Box 14"/>
            <p:cNvSpPr txBox="1">
              <a:spLocks noChangeArrowheads="1"/>
            </p:cNvSpPr>
            <p:nvPr/>
          </p:nvSpPr>
          <p:spPr bwMode="auto">
            <a:xfrm>
              <a:off x="5203825" y="2238375"/>
              <a:ext cx="1489075" cy="307777"/>
            </a:xfrm>
            <a:prstGeom prst="rect">
              <a:avLst/>
            </a:prstGeom>
            <a:noFill/>
            <a:ln w="9525">
              <a:noFill/>
              <a:miter lim="800000"/>
              <a:headEnd/>
              <a:tailEnd/>
            </a:ln>
          </p:spPr>
          <p:txBody>
            <a:bodyPr lIns="0" tIns="0" rIns="0" bIns="0">
              <a:spAutoFit/>
            </a:bodyPr>
            <a:lstStyle/>
            <a:p>
              <a:pPr defTabSz="381000"/>
              <a:r>
                <a:rPr lang="en-US" sz="2000">
                  <a:solidFill>
                    <a:srgbClr val="FFFFFF"/>
                  </a:solidFill>
                  <a:effectLst>
                    <a:outerShdw blurRad="50800" dist="50800" dir="5400000" algn="ctr" rotWithShape="0">
                      <a:schemeClr val="bg1"/>
                    </a:outerShdw>
                  </a:effectLst>
                  <a:latin typeface="Times New Roman"/>
                </a:rPr>
                <a:t>Jehoachin</a:t>
              </a:r>
            </a:p>
          </p:txBody>
        </p:sp>
        <p:sp>
          <p:nvSpPr>
            <p:cNvPr id="8" name="Text Box 15"/>
            <p:cNvSpPr txBox="1">
              <a:spLocks noChangeArrowheads="1"/>
            </p:cNvSpPr>
            <p:nvPr/>
          </p:nvSpPr>
          <p:spPr bwMode="auto">
            <a:xfrm>
              <a:off x="7138988" y="2236787"/>
              <a:ext cx="1751012" cy="307777"/>
            </a:xfrm>
            <a:prstGeom prst="rect">
              <a:avLst/>
            </a:prstGeom>
            <a:noFill/>
            <a:ln w="9525">
              <a:noFill/>
              <a:miter lim="800000"/>
              <a:headEnd/>
              <a:tailEnd/>
            </a:ln>
          </p:spPr>
          <p:txBody>
            <a:bodyPr lIns="0" tIns="0" rIns="0" bIns="0">
              <a:spAutoFit/>
            </a:bodyPr>
            <a:lstStyle/>
            <a:p>
              <a:pPr defTabSz="381000"/>
              <a:r>
                <a:rPr lang="en-US" sz="2000" dirty="0" err="1">
                  <a:solidFill>
                    <a:srgbClr val="FFFFFF"/>
                  </a:solidFill>
                  <a:effectLst>
                    <a:outerShdw blurRad="50800" dist="50800" dir="5400000" algn="ctr" rotWithShape="0">
                      <a:schemeClr val="bg1"/>
                    </a:outerShdw>
                  </a:effectLst>
                  <a:latin typeface="Times New Roman"/>
                </a:rPr>
                <a:t>Zerubbabel</a:t>
              </a:r>
              <a:endParaRPr lang="en-US" sz="2000" dirty="0">
                <a:solidFill>
                  <a:srgbClr val="FFFFFF"/>
                </a:solidFill>
                <a:effectLst>
                  <a:outerShdw blurRad="50800" dist="50800" dir="5400000" algn="ctr" rotWithShape="0">
                    <a:schemeClr val="bg1"/>
                  </a:outerShdw>
                </a:effectLst>
                <a:latin typeface="Times New Roman"/>
              </a:endParaRPr>
            </a:p>
          </p:txBody>
        </p:sp>
        <p:sp>
          <p:nvSpPr>
            <p:cNvPr id="9" name="Text Box 16"/>
            <p:cNvSpPr txBox="1">
              <a:spLocks noChangeArrowheads="1"/>
            </p:cNvSpPr>
            <p:nvPr/>
          </p:nvSpPr>
          <p:spPr bwMode="auto">
            <a:xfrm>
              <a:off x="550863" y="1876425"/>
              <a:ext cx="1247775" cy="307777"/>
            </a:xfrm>
            <a:prstGeom prst="rect">
              <a:avLst/>
            </a:prstGeom>
            <a:noFill/>
            <a:ln w="9525">
              <a:noFill/>
              <a:miter lim="800000"/>
              <a:headEnd/>
              <a:tailEnd/>
            </a:ln>
          </p:spPr>
          <p:txBody>
            <a:bodyPr lIns="0" tIns="0" rIns="0" bIns="0">
              <a:spAutoFit/>
            </a:bodyPr>
            <a:lstStyle/>
            <a:p>
              <a:pPr defTabSz="381000"/>
              <a:r>
                <a:rPr lang="en-US" sz="2000" dirty="0">
                  <a:solidFill>
                    <a:srgbClr val="FFFFFF"/>
                  </a:solidFill>
                  <a:effectLst>
                    <a:outerShdw blurRad="50800" dist="50800" dir="5400000" algn="ctr" rotWithShape="0">
                      <a:schemeClr val="bg1"/>
                    </a:outerShdw>
                  </a:effectLst>
                  <a:latin typeface="Times New Roman"/>
                </a:rPr>
                <a:t>1105 BC</a:t>
              </a:r>
            </a:p>
          </p:txBody>
        </p:sp>
        <p:sp>
          <p:nvSpPr>
            <p:cNvPr id="10" name="Text Box 17"/>
            <p:cNvSpPr txBox="1">
              <a:spLocks noChangeArrowheads="1"/>
            </p:cNvSpPr>
            <p:nvPr/>
          </p:nvSpPr>
          <p:spPr bwMode="auto">
            <a:xfrm>
              <a:off x="2930525" y="1876425"/>
              <a:ext cx="804863" cy="307777"/>
            </a:xfrm>
            <a:prstGeom prst="rect">
              <a:avLst/>
            </a:prstGeom>
            <a:noFill/>
            <a:ln w="9525">
              <a:noFill/>
              <a:miter lim="800000"/>
              <a:headEnd/>
              <a:tailEnd/>
            </a:ln>
          </p:spPr>
          <p:txBody>
            <a:bodyPr lIns="0" tIns="0" rIns="0" bIns="0">
              <a:spAutoFit/>
            </a:bodyPr>
            <a:lstStyle/>
            <a:p>
              <a:pPr defTabSz="381000"/>
              <a:r>
                <a:rPr lang="en-US" sz="2000">
                  <a:solidFill>
                    <a:srgbClr val="FFFFFF"/>
                  </a:solidFill>
                  <a:effectLst>
                    <a:outerShdw blurRad="50800" dist="50800" dir="5400000" algn="ctr" rotWithShape="0">
                      <a:schemeClr val="bg1"/>
                    </a:outerShdw>
                  </a:effectLst>
                  <a:latin typeface="Times New Roman"/>
                </a:rPr>
                <a:t>1000</a:t>
              </a:r>
            </a:p>
          </p:txBody>
        </p:sp>
        <p:sp>
          <p:nvSpPr>
            <p:cNvPr id="11" name="Text Box 18"/>
            <p:cNvSpPr txBox="1">
              <a:spLocks noChangeArrowheads="1"/>
            </p:cNvSpPr>
            <p:nvPr/>
          </p:nvSpPr>
          <p:spPr bwMode="auto">
            <a:xfrm>
              <a:off x="4081463" y="1876425"/>
              <a:ext cx="804862" cy="307777"/>
            </a:xfrm>
            <a:prstGeom prst="rect">
              <a:avLst/>
            </a:prstGeom>
            <a:noFill/>
            <a:ln w="9525">
              <a:noFill/>
              <a:miter lim="800000"/>
              <a:headEnd/>
              <a:tailEnd/>
            </a:ln>
          </p:spPr>
          <p:txBody>
            <a:bodyPr lIns="0" tIns="0" rIns="0" bIns="0">
              <a:spAutoFit/>
            </a:bodyPr>
            <a:lstStyle/>
            <a:p>
              <a:pPr defTabSz="381000"/>
              <a:r>
                <a:rPr lang="en-US" sz="2000">
                  <a:solidFill>
                    <a:srgbClr val="FFFFFF"/>
                  </a:solidFill>
                  <a:effectLst>
                    <a:outerShdw blurRad="50800" dist="50800" dir="5400000" algn="ctr" rotWithShape="0">
                      <a:schemeClr val="bg1"/>
                    </a:outerShdw>
                  </a:effectLst>
                  <a:latin typeface="Times New Roman"/>
                </a:rPr>
                <a:t>950</a:t>
              </a:r>
            </a:p>
          </p:txBody>
        </p:sp>
        <p:sp>
          <p:nvSpPr>
            <p:cNvPr id="12" name="Text Box 19"/>
            <p:cNvSpPr txBox="1">
              <a:spLocks noChangeArrowheads="1"/>
            </p:cNvSpPr>
            <p:nvPr/>
          </p:nvSpPr>
          <p:spPr bwMode="auto">
            <a:xfrm>
              <a:off x="5418138" y="1876425"/>
              <a:ext cx="804862" cy="307777"/>
            </a:xfrm>
            <a:prstGeom prst="rect">
              <a:avLst/>
            </a:prstGeom>
            <a:noFill/>
            <a:ln w="9525">
              <a:noFill/>
              <a:miter lim="800000"/>
              <a:headEnd/>
              <a:tailEnd/>
            </a:ln>
          </p:spPr>
          <p:txBody>
            <a:bodyPr lIns="0" tIns="0" rIns="0" bIns="0">
              <a:spAutoFit/>
            </a:bodyPr>
            <a:lstStyle/>
            <a:p>
              <a:pPr defTabSz="381000"/>
              <a:r>
                <a:rPr lang="en-US" sz="2000">
                  <a:solidFill>
                    <a:srgbClr val="FFFFFF"/>
                  </a:solidFill>
                  <a:effectLst>
                    <a:outerShdw blurRad="50800" dist="50800" dir="5400000" algn="ctr" rotWithShape="0">
                      <a:schemeClr val="bg1"/>
                    </a:outerShdw>
                  </a:effectLst>
                  <a:latin typeface="Times New Roman"/>
                </a:rPr>
                <a:t>560</a:t>
              </a:r>
            </a:p>
          </p:txBody>
        </p:sp>
        <p:sp>
          <p:nvSpPr>
            <p:cNvPr id="13" name="Text Box 20"/>
            <p:cNvSpPr txBox="1">
              <a:spLocks noChangeArrowheads="1"/>
            </p:cNvSpPr>
            <p:nvPr/>
          </p:nvSpPr>
          <p:spPr bwMode="auto">
            <a:xfrm>
              <a:off x="7626350" y="1876425"/>
              <a:ext cx="804863" cy="307777"/>
            </a:xfrm>
            <a:prstGeom prst="rect">
              <a:avLst/>
            </a:prstGeom>
            <a:noFill/>
            <a:ln w="9525">
              <a:noFill/>
              <a:miter lim="800000"/>
              <a:headEnd/>
              <a:tailEnd/>
            </a:ln>
          </p:spPr>
          <p:txBody>
            <a:bodyPr lIns="0" tIns="0" rIns="0" bIns="0">
              <a:spAutoFit/>
            </a:bodyPr>
            <a:lstStyle/>
            <a:p>
              <a:pPr defTabSz="381000"/>
              <a:r>
                <a:rPr lang="en-US" sz="2000">
                  <a:solidFill>
                    <a:srgbClr val="FFFFFF"/>
                  </a:solidFill>
                  <a:effectLst>
                    <a:outerShdw blurRad="50800" dist="50800" dir="5400000" algn="ctr" rotWithShape="0">
                      <a:schemeClr val="bg1"/>
                    </a:outerShdw>
                  </a:effectLst>
                  <a:latin typeface="Times New Roman"/>
                </a:rPr>
                <a:t>450</a:t>
              </a:r>
            </a:p>
          </p:txBody>
        </p:sp>
      </p:grpSp>
      <p:sp>
        <p:nvSpPr>
          <p:cNvPr id="16" name="TextBox 15"/>
          <p:cNvSpPr txBox="1"/>
          <p:nvPr/>
        </p:nvSpPr>
        <p:spPr>
          <a:xfrm>
            <a:off x="3886200" y="2743200"/>
            <a:ext cx="2590800" cy="584775"/>
          </a:xfrm>
          <a:prstGeom prst="rect">
            <a:avLst/>
          </a:prstGeom>
          <a:solidFill>
            <a:schemeClr val="bg2">
              <a:lumMod val="60000"/>
              <a:lumOff val="40000"/>
            </a:schemeClr>
          </a:solidFill>
          <a:ln cap="sq">
            <a:solidFill>
              <a:schemeClr val="lt1"/>
            </a:solidFill>
            <a:miter lim="800000"/>
          </a:ln>
          <a:effectLst>
            <a:outerShdw blurRad="50800" dist="50800" dir="5400000" algn="ctr" rotWithShape="0">
              <a:schemeClr val="bg1"/>
            </a:outerShdw>
          </a:effectLst>
          <a:scene3d>
            <a:camera prst="orthographicFront"/>
            <a:lightRig rig="threePt" dir="t"/>
          </a:scene3d>
          <a:sp3d>
            <a:bevelT/>
          </a:sp3d>
        </p:spPr>
        <p:txBody>
          <a:bodyPr wrap="square" rtlCol="0">
            <a:spAutoFit/>
          </a:bodyPr>
          <a:lstStyle/>
          <a:p>
            <a:pPr algn="ctr"/>
            <a:r>
              <a:rPr lang="en-US" sz="3200" dirty="0">
                <a:effectLst>
                  <a:outerShdw blurRad="50800" dist="50800" dir="5400000" algn="ctr" rotWithShape="0">
                    <a:schemeClr val="bg1"/>
                  </a:outerShdw>
                </a:effectLst>
                <a:latin typeface="Brush Script Std" pitchFamily="50" charset="0"/>
              </a:rPr>
              <a:t>1-2 Kings</a:t>
            </a:r>
          </a:p>
        </p:txBody>
      </p:sp>
      <p:sp>
        <p:nvSpPr>
          <p:cNvPr id="17" name="TextBox 16"/>
          <p:cNvSpPr txBox="1"/>
          <p:nvPr/>
        </p:nvSpPr>
        <p:spPr>
          <a:xfrm>
            <a:off x="1143000" y="2743200"/>
            <a:ext cx="2590800" cy="584775"/>
          </a:xfrm>
          <a:prstGeom prst="rect">
            <a:avLst/>
          </a:prstGeom>
          <a:solidFill>
            <a:schemeClr val="bg2">
              <a:lumMod val="60000"/>
              <a:lumOff val="40000"/>
            </a:schemeClr>
          </a:solidFill>
          <a:ln cap="sq">
            <a:solidFill>
              <a:schemeClr val="lt1"/>
            </a:solidFill>
            <a:miter lim="800000"/>
          </a:ln>
          <a:effectLst>
            <a:outerShdw blurRad="50800" dist="50800" dir="5400000" algn="ctr" rotWithShape="0">
              <a:schemeClr val="bg1"/>
            </a:outerShdw>
          </a:effectLst>
          <a:scene3d>
            <a:camera prst="orthographicFront"/>
            <a:lightRig rig="threePt" dir="t"/>
          </a:scene3d>
          <a:sp3d>
            <a:bevelT/>
          </a:sp3d>
        </p:spPr>
        <p:txBody>
          <a:bodyPr wrap="square" rtlCol="0">
            <a:spAutoFit/>
          </a:bodyPr>
          <a:lstStyle/>
          <a:p>
            <a:pPr algn="ctr"/>
            <a:r>
              <a:rPr lang="en-US" sz="3200" dirty="0">
                <a:effectLst>
                  <a:outerShdw blurRad="50800" dist="50800" dir="5400000" algn="ctr" rotWithShape="0">
                    <a:schemeClr val="bg1"/>
                  </a:outerShdw>
                </a:effectLst>
                <a:latin typeface="Brush Script Std" pitchFamily="50" charset="0"/>
              </a:rPr>
              <a:t>1-2 Samuel</a:t>
            </a:r>
          </a:p>
        </p:txBody>
      </p:sp>
      <p:sp>
        <p:nvSpPr>
          <p:cNvPr id="21" name="Rectangle 20"/>
          <p:cNvSpPr/>
          <p:nvPr/>
        </p:nvSpPr>
        <p:spPr>
          <a:xfrm>
            <a:off x="838200" y="4800600"/>
            <a:ext cx="6331798" cy="584775"/>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8F8F8"/>
                </a:solidFill>
                <a:effectLst>
                  <a:outerShdw blurRad="50800" dist="63500" dir="3000000" algn="tl" rotWithShape="0">
                    <a:srgbClr val="000000"/>
                  </a:outerShdw>
                </a:effectLst>
              </a:rPr>
              <a:t>They don’t cover the same time</a:t>
            </a:r>
            <a:endParaRPr lang="en-US" sz="3200" b="1" spc="150" dirty="0">
              <a:ln w="11430"/>
              <a:solidFill>
                <a:srgbClr val="F8F8F8"/>
              </a:solidFill>
              <a:effectLst>
                <a:outerShdw blurRad="50800" dist="63500" dir="3000000" algn="tl" rotWithShape="0">
                  <a:srgbClr val="000000"/>
                </a:outerShdw>
              </a:effectLst>
            </a:endParaRPr>
          </a:p>
        </p:txBody>
      </p:sp>
      <p:sp>
        <p:nvSpPr>
          <p:cNvPr id="23" name="Rectangle 22"/>
          <p:cNvSpPr/>
          <p:nvPr/>
        </p:nvSpPr>
        <p:spPr>
          <a:xfrm>
            <a:off x="838200" y="5486400"/>
            <a:ext cx="7333290" cy="584775"/>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8F8F8"/>
                </a:solidFill>
                <a:effectLst>
                  <a:outerShdw blurRad="50800" dist="63500" dir="3000000" algn="tl" rotWithShape="0">
                    <a:srgbClr val="000000"/>
                  </a:outerShdw>
                </a:effectLst>
              </a:rPr>
              <a:t>When they do cover the same events</a:t>
            </a:r>
            <a:endParaRPr lang="en-US" sz="3200" b="1" spc="150" dirty="0">
              <a:ln w="11430"/>
              <a:solidFill>
                <a:srgbClr val="F8F8F8"/>
              </a:solidFill>
              <a:effectLst>
                <a:outerShdw blurRad="50800" dist="63500" dir="3000000" algn="tl" rotWithShape="0">
                  <a:srgbClr val="000000"/>
                </a:outerShdw>
              </a:effectLst>
            </a:endParaRPr>
          </a:p>
        </p:txBody>
      </p:sp>
      <p:grpSp>
        <p:nvGrpSpPr>
          <p:cNvPr id="27" name="Group 26"/>
          <p:cNvGrpSpPr/>
          <p:nvPr/>
        </p:nvGrpSpPr>
        <p:grpSpPr>
          <a:xfrm>
            <a:off x="228600" y="3581400"/>
            <a:ext cx="8610600" cy="1161633"/>
            <a:chOff x="152400" y="4572000"/>
            <a:chExt cx="8610600" cy="1161633"/>
          </a:xfrm>
        </p:grpSpPr>
        <p:sp>
          <p:nvSpPr>
            <p:cNvPr id="26" name="Left-Right Arrow 25"/>
            <p:cNvSpPr/>
            <p:nvPr/>
          </p:nvSpPr>
          <p:spPr>
            <a:xfrm>
              <a:off x="152400" y="4572000"/>
              <a:ext cx="8610600" cy="1161633"/>
            </a:xfrm>
            <a:prstGeom prst="leftRightArrow">
              <a:avLst/>
            </a:prstGeom>
            <a:solidFill>
              <a:schemeClr val="bg2">
                <a:lumMod val="60000"/>
                <a:lumOff val="40000"/>
              </a:schemeClr>
            </a:solidFill>
            <a:ln cap="sq">
              <a:solidFill>
                <a:schemeClr val="lt1"/>
              </a:solidFill>
              <a:miter lim="800000"/>
            </a:ln>
            <a:effectLst>
              <a:outerShdw blurRad="50800" dist="50800" dir="5400000" algn="ctr" rotWithShape="0">
                <a:schemeClr val="bg1"/>
              </a:outerShdw>
            </a:effectLst>
            <a:scene3d>
              <a:camera prst="orthographicFront"/>
              <a:lightRig rig="threePt" dir="t"/>
            </a:scene3d>
            <a:sp3d>
              <a:bevelT/>
            </a:sp3d>
          </p:spPr>
          <p:txBody>
            <a:bodyPr wrap="square" rtlCol="0">
              <a:spAutoFit/>
            </a:bodyPr>
            <a:lstStyle/>
            <a:p>
              <a:pPr algn="ctr"/>
              <a:endParaRPr lang="en-US" sz="3200" dirty="0">
                <a:solidFill>
                  <a:schemeClr val="tx1"/>
                </a:solidFill>
                <a:latin typeface="Brush Script Std" pitchFamily="50" charset="0"/>
              </a:endParaRPr>
            </a:p>
          </p:txBody>
        </p:sp>
        <p:sp>
          <p:nvSpPr>
            <p:cNvPr id="18" name="TextBox 17"/>
            <p:cNvSpPr txBox="1"/>
            <p:nvPr/>
          </p:nvSpPr>
          <p:spPr>
            <a:xfrm>
              <a:off x="2743200" y="4876800"/>
              <a:ext cx="3124200" cy="584775"/>
            </a:xfrm>
            <a:prstGeom prst="rect">
              <a:avLst/>
            </a:prstGeom>
            <a:solidFill>
              <a:schemeClr val="bg2">
                <a:lumMod val="60000"/>
                <a:lumOff val="40000"/>
                <a:alpha val="0"/>
              </a:schemeClr>
            </a:solidFill>
            <a:ln cap="sq">
              <a:noFill/>
              <a:miter lim="800000"/>
            </a:ln>
            <a:effectLst>
              <a:outerShdw blurRad="50800" dist="50800" dir="5400000" algn="ctr" rotWithShape="0">
                <a:schemeClr val="bg1"/>
              </a:outerShdw>
            </a:effectLst>
          </p:spPr>
          <p:txBody>
            <a:bodyPr wrap="square" rtlCol="0">
              <a:spAutoFit/>
            </a:bodyPr>
            <a:lstStyle/>
            <a:p>
              <a:pPr algn="ctr"/>
              <a:r>
                <a:rPr lang="en-US" sz="3200" dirty="0" smtClean="0">
                  <a:effectLst>
                    <a:outerShdw blurRad="50800" dist="50800" dir="5400000" algn="ctr" rotWithShape="0">
                      <a:schemeClr val="bg1"/>
                    </a:outerShdw>
                  </a:effectLst>
                  <a:latin typeface="Brush Script Std" pitchFamily="50" charset="0"/>
                </a:rPr>
                <a:t>1-2 Chronicles</a:t>
              </a:r>
              <a:endParaRPr lang="en-US" sz="3200" dirty="0">
                <a:effectLst>
                  <a:outerShdw blurRad="50800" dist="50800" dir="5400000" algn="ctr" rotWithShape="0">
                    <a:schemeClr val="bg1"/>
                  </a:outerShdw>
                </a:effectLst>
                <a:latin typeface="Brush Script Std" pitchFamily="50" charset="0"/>
              </a:endParaRPr>
            </a:p>
          </p:txBody>
        </p:sp>
      </p:grpSp>
      <p:sp>
        <p:nvSpPr>
          <p:cNvPr id="28" name="Rectangle 27"/>
          <p:cNvSpPr/>
          <p:nvPr/>
        </p:nvSpPr>
        <p:spPr>
          <a:xfrm>
            <a:off x="1219200" y="6096000"/>
            <a:ext cx="5451749" cy="584775"/>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r>
              <a:rPr lang="en-US" sz="3200" b="1" spc="150" dirty="0" smtClean="0">
                <a:ln w="11430"/>
                <a:solidFill>
                  <a:srgbClr val="F8F8F8"/>
                </a:solidFill>
                <a:effectLst>
                  <a:outerShdw blurRad="50800" dist="63500" dir="3000000" algn="tl" rotWithShape="0">
                    <a:srgbClr val="000000"/>
                  </a:outerShdw>
                </a:effectLst>
              </a:rPr>
              <a:t>they do it in different ways</a:t>
            </a:r>
            <a:endParaRPr lang="en-US" sz="3200" b="1" spc="150" dirty="0">
              <a:ln w="11430"/>
              <a:solidFill>
                <a:srgbClr val="F8F8F8"/>
              </a:solidFill>
              <a:effectLst>
                <a:outerShdw blurRad="50800" dist="63500" dir="3000000" algn="tl" rotWithShape="0">
                  <a:srgbClr val="000000"/>
                </a:outerShdw>
              </a:effectLst>
            </a:endParaRPr>
          </a:p>
        </p:txBody>
      </p:sp>
      <p:grpSp>
        <p:nvGrpSpPr>
          <p:cNvPr id="31" name="Group 30"/>
          <p:cNvGrpSpPr/>
          <p:nvPr/>
        </p:nvGrpSpPr>
        <p:grpSpPr>
          <a:xfrm>
            <a:off x="3803650" y="2722880"/>
            <a:ext cx="2720996" cy="1838960"/>
            <a:chOff x="1031396" y="2722880"/>
            <a:chExt cx="5493250" cy="1838960"/>
          </a:xfrm>
        </p:grpSpPr>
        <p:sp>
          <p:nvSpPr>
            <p:cNvPr id="29" name="Freeform 28"/>
            <p:cNvSpPr/>
            <p:nvPr/>
          </p:nvSpPr>
          <p:spPr>
            <a:xfrm>
              <a:off x="1031396" y="2722880"/>
              <a:ext cx="123846" cy="1818640"/>
            </a:xfrm>
            <a:custGeom>
              <a:avLst/>
              <a:gdLst>
                <a:gd name="connsiteX0" fmla="*/ 86204 w 123846"/>
                <a:gd name="connsiteY0" fmla="*/ 0 h 1818640"/>
                <a:gd name="connsiteX1" fmla="*/ 55724 w 123846"/>
                <a:gd name="connsiteY1" fmla="*/ 863600 h 1818640"/>
                <a:gd name="connsiteX2" fmla="*/ 15084 w 123846"/>
                <a:gd name="connsiteY2" fmla="*/ 1036320 h 1818640"/>
                <a:gd name="connsiteX3" fmla="*/ 4924 w 123846"/>
                <a:gd name="connsiteY3" fmla="*/ 1330960 h 1818640"/>
                <a:gd name="connsiteX4" fmla="*/ 4924 w 123846"/>
                <a:gd name="connsiteY4" fmla="*/ 1818640 h 18186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846" h="1818640">
                  <a:moveTo>
                    <a:pt x="86204" y="0"/>
                  </a:moveTo>
                  <a:cubicBezTo>
                    <a:pt x="97687" y="654514"/>
                    <a:pt x="123846" y="398103"/>
                    <a:pt x="55724" y="863600"/>
                  </a:cubicBezTo>
                  <a:cubicBezTo>
                    <a:pt x="34661" y="1007529"/>
                    <a:pt x="54794" y="956899"/>
                    <a:pt x="15084" y="1036320"/>
                  </a:cubicBezTo>
                  <a:cubicBezTo>
                    <a:pt x="38931" y="1298636"/>
                    <a:pt x="16038" y="964196"/>
                    <a:pt x="4924" y="1330960"/>
                  </a:cubicBezTo>
                  <a:cubicBezTo>
                    <a:pt x="0" y="1493445"/>
                    <a:pt x="4924" y="1656080"/>
                    <a:pt x="4924" y="1818640"/>
                  </a:cubicBezTo>
                </a:path>
              </a:pathLst>
            </a:custGeom>
            <a:ln w="50800">
              <a:prstDash val="dashDot"/>
            </a:ln>
            <a:effectLst>
              <a:outerShdw blurRad="50800" dist="38100" dir="2700000" algn="tl" rotWithShape="0">
                <a:prstClr val="black"/>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Freeform 29"/>
            <p:cNvSpPr/>
            <p:nvPr/>
          </p:nvSpPr>
          <p:spPr>
            <a:xfrm flipV="1">
              <a:off x="6400800" y="2743200"/>
              <a:ext cx="123846" cy="1818640"/>
            </a:xfrm>
            <a:custGeom>
              <a:avLst/>
              <a:gdLst>
                <a:gd name="connsiteX0" fmla="*/ 86204 w 123846"/>
                <a:gd name="connsiteY0" fmla="*/ 0 h 1818640"/>
                <a:gd name="connsiteX1" fmla="*/ 55724 w 123846"/>
                <a:gd name="connsiteY1" fmla="*/ 863600 h 1818640"/>
                <a:gd name="connsiteX2" fmla="*/ 15084 w 123846"/>
                <a:gd name="connsiteY2" fmla="*/ 1036320 h 1818640"/>
                <a:gd name="connsiteX3" fmla="*/ 4924 w 123846"/>
                <a:gd name="connsiteY3" fmla="*/ 1330960 h 1818640"/>
                <a:gd name="connsiteX4" fmla="*/ 4924 w 123846"/>
                <a:gd name="connsiteY4" fmla="*/ 1818640 h 18186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846" h="1818640">
                  <a:moveTo>
                    <a:pt x="86204" y="0"/>
                  </a:moveTo>
                  <a:cubicBezTo>
                    <a:pt x="97687" y="654514"/>
                    <a:pt x="123846" y="398103"/>
                    <a:pt x="55724" y="863600"/>
                  </a:cubicBezTo>
                  <a:cubicBezTo>
                    <a:pt x="34661" y="1007529"/>
                    <a:pt x="54794" y="956899"/>
                    <a:pt x="15084" y="1036320"/>
                  </a:cubicBezTo>
                  <a:cubicBezTo>
                    <a:pt x="38931" y="1298636"/>
                    <a:pt x="16038" y="964196"/>
                    <a:pt x="4924" y="1330960"/>
                  </a:cubicBezTo>
                  <a:cubicBezTo>
                    <a:pt x="0" y="1493445"/>
                    <a:pt x="4924" y="1656080"/>
                    <a:pt x="4924" y="1818640"/>
                  </a:cubicBezTo>
                </a:path>
              </a:pathLst>
            </a:custGeom>
            <a:ln w="50800">
              <a:prstDash val="dashDot"/>
            </a:ln>
            <a:effectLst>
              <a:outerShdw blurRad="50800" dist="38100" dir="2700000" algn="tl" rotWithShape="0">
                <a:prstClr val="black"/>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2" name="Slide Number Placeholder 31"/>
          <p:cNvSpPr>
            <a:spLocks noGrp="1"/>
          </p:cNvSpPr>
          <p:nvPr>
            <p:ph type="sldNum" sz="quarter" idx="12"/>
          </p:nvPr>
        </p:nvSpPr>
        <p:spPr/>
        <p:txBody>
          <a:bodyPr/>
          <a:lstStyle/>
          <a:p>
            <a:fld id="{BB13303E-074E-4BAD-8675-FA136EB3A74F}" type="slidenum">
              <a:rPr lang="en-US" smtClean="0"/>
              <a:pPr/>
              <a:t>3</a:t>
            </a:fld>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left)">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wipe(left)">
                                      <p:cBhvr>
                                        <p:cTn id="22" dur="500"/>
                                        <p:tgtEl>
                                          <p:spTgt spid="2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1000"/>
                                        <p:tgtEl>
                                          <p:spTgt spid="2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31"/>
                                        </p:tgtEl>
                                        <p:attrNameLst>
                                          <p:attrName>style.visibility</p:attrName>
                                        </p:attrNameLst>
                                      </p:cBhvr>
                                      <p:to>
                                        <p:strVal val="visible"/>
                                      </p:to>
                                    </p:set>
                                    <p:animEffect transition="in" filter="wipe(up)">
                                      <p:cBhvr>
                                        <p:cTn id="32" dur="500"/>
                                        <p:tgtEl>
                                          <p:spTgt spid="3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fade">
                                      <p:cBhvr>
                                        <p:cTn id="37" dur="1000"/>
                                        <p:tgtEl>
                                          <p:spTgt spid="2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8"/>
                                        </p:tgtEl>
                                        <p:attrNameLst>
                                          <p:attrName>style.visibility</p:attrName>
                                        </p:attrNameLst>
                                      </p:cBhvr>
                                      <p:to>
                                        <p:strVal val="visible"/>
                                      </p:to>
                                    </p:set>
                                    <p:animEffect transition="in" filter="fade">
                                      <p:cBhvr>
                                        <p:cTn id="42" dur="1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21" grpId="0"/>
      <p:bldP spid="23" grpId="0"/>
      <p:bldP spid="2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smtClean="0"/>
              <a:t>A Tale of 2 Kings: </a:t>
            </a:r>
            <a:br>
              <a:rPr lang="en-US" sz="6000" dirty="0" smtClean="0"/>
            </a:br>
            <a:r>
              <a:rPr lang="en-US" sz="6000" dirty="0" smtClean="0"/>
              <a:t>1) Manasseh</a:t>
            </a:r>
            <a:r>
              <a:rPr lang="en-US" sz="6000" dirty="0" smtClean="0"/>
              <a:t>, 2 Kings 21</a:t>
            </a:r>
            <a:endParaRPr lang="en-US" sz="6000" dirty="0"/>
          </a:p>
        </p:txBody>
      </p:sp>
      <p:sp>
        <p:nvSpPr>
          <p:cNvPr id="3" name="Slide Number Placeholder 2"/>
          <p:cNvSpPr>
            <a:spLocks noGrp="1"/>
          </p:cNvSpPr>
          <p:nvPr>
            <p:ph type="sldNum" sz="quarter" idx="12"/>
          </p:nvPr>
        </p:nvSpPr>
        <p:spPr/>
        <p:txBody>
          <a:bodyPr/>
          <a:lstStyle/>
          <a:p>
            <a:fld id="{BB13303E-074E-4BAD-8675-FA136EB3A74F}" type="slidenum">
              <a:rPr lang="en-US" smtClean="0"/>
              <a:pPr/>
              <a:t>4</a:t>
            </a:fld>
            <a:endParaRPr lang="en-US"/>
          </a:p>
        </p:txBody>
      </p:sp>
      <p:sp>
        <p:nvSpPr>
          <p:cNvPr id="4" name="TextBox 3"/>
          <p:cNvSpPr txBox="1"/>
          <p:nvPr/>
        </p:nvSpPr>
        <p:spPr>
          <a:xfrm>
            <a:off x="838200" y="2895600"/>
            <a:ext cx="1295400" cy="369332"/>
          </a:xfrm>
          <a:prstGeom prst="rect">
            <a:avLst/>
          </a:prstGeom>
          <a:noFill/>
        </p:spPr>
        <p:txBody>
          <a:bodyPr wrap="square" rtlCol="0">
            <a:spAutoFit/>
          </a:bodyPr>
          <a:lstStyle/>
          <a:p>
            <a:r>
              <a:rPr lang="en-US" dirty="0" smtClean="0">
                <a:effectLst>
                  <a:outerShdw blurRad="38100" dist="38100" dir="2700000" algn="tl">
                    <a:srgbClr val="000000">
                      <a:alpha val="43137"/>
                    </a:srgbClr>
                  </a:outerShdw>
                </a:effectLst>
                <a:hlinkClick r:id="rId3" action="ppaction://hlinkfile"/>
              </a:rPr>
              <a:t>Manasseh</a:t>
            </a:r>
            <a:endParaRPr lang="en-US" dirty="0">
              <a:effectLst>
                <a:outerShdw blurRad="38100" dist="38100" dir="2700000" algn="tl">
                  <a:srgbClr val="000000">
                    <a:alpha val="43137"/>
                  </a:srgbClr>
                </a:outerShdw>
              </a:effectLst>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A Tale of 2 Kings: </a:t>
            </a:r>
            <a:br>
              <a:rPr lang="en-US" dirty="0" smtClean="0"/>
            </a:br>
            <a:r>
              <a:rPr lang="en-US" dirty="0" smtClean="0"/>
              <a:t>2) Solomon</a:t>
            </a:r>
            <a:r>
              <a:rPr lang="en-US" dirty="0" smtClean="0"/>
              <a:t>, </a:t>
            </a:r>
            <a:r>
              <a:rPr lang="en-US" sz="4400" dirty="0" smtClean="0"/>
              <a:t>1 Kings 10:21—11:6</a:t>
            </a:r>
            <a:endParaRPr lang="en-US" sz="4400" dirty="0"/>
          </a:p>
        </p:txBody>
      </p:sp>
      <p:sp>
        <p:nvSpPr>
          <p:cNvPr id="5" name="Text Box 3"/>
          <p:cNvSpPr txBox="1">
            <a:spLocks noChangeArrowheads="1"/>
          </p:cNvSpPr>
          <p:nvPr/>
        </p:nvSpPr>
        <p:spPr bwMode="auto">
          <a:xfrm>
            <a:off x="303213" y="1997075"/>
            <a:ext cx="8431212" cy="2154436"/>
          </a:xfrm>
          <a:prstGeom prst="rect">
            <a:avLst/>
          </a:prstGeom>
          <a:noFill/>
          <a:ln w="9525">
            <a:noFill/>
            <a:miter lim="800000"/>
            <a:headEnd/>
            <a:tailEnd/>
          </a:ln>
        </p:spPr>
        <p:txBody>
          <a:bodyPr lIns="0" tIns="0" rIns="0" bIns="0">
            <a:spAutoFit/>
          </a:bodyPr>
          <a:lstStyle/>
          <a:p>
            <a:pPr defTabSz="381000"/>
            <a:r>
              <a:rPr lang="en-US" sz="2800" dirty="0">
                <a:solidFill>
                  <a:srgbClr val="FFFFFF"/>
                </a:solidFill>
                <a:effectLst>
                  <a:outerShdw blurRad="50800" dist="50800" dir="5400000" algn="ctr" rotWithShape="0">
                    <a:schemeClr val="bg1"/>
                  </a:outerShdw>
                </a:effectLst>
              </a:rPr>
              <a:t>1 Kings 10:21</a:t>
            </a:r>
          </a:p>
          <a:p>
            <a:pPr defTabSz="381000"/>
            <a:r>
              <a:rPr lang="en-US" sz="2800" dirty="0">
                <a:solidFill>
                  <a:srgbClr val="FFFFFF"/>
                </a:solidFill>
                <a:effectLst>
                  <a:outerShdw blurRad="50800" dist="50800" dir="5400000" algn="ctr" rotWithShape="0">
                    <a:schemeClr val="bg1"/>
                  </a:outerShdw>
                </a:effectLst>
              </a:rPr>
              <a:t>21 All King Solomon’s goblets were gold, and all the household articles in the Palace of the Forest of Lebanon were pure gold. Nothing was made of silver, because silver was considered of little value in Solomon’s days. </a:t>
            </a:r>
          </a:p>
        </p:txBody>
      </p:sp>
      <p:sp>
        <p:nvSpPr>
          <p:cNvPr id="6" name="Text Box 5"/>
          <p:cNvSpPr txBox="1">
            <a:spLocks noChangeArrowheads="1"/>
          </p:cNvSpPr>
          <p:nvPr/>
        </p:nvSpPr>
        <p:spPr bwMode="auto">
          <a:xfrm>
            <a:off x="368300" y="4667250"/>
            <a:ext cx="8197850" cy="2154436"/>
          </a:xfrm>
          <a:prstGeom prst="rect">
            <a:avLst/>
          </a:prstGeom>
          <a:noFill/>
          <a:ln w="9525">
            <a:noFill/>
            <a:miter lim="800000"/>
            <a:headEnd/>
            <a:tailEnd/>
          </a:ln>
        </p:spPr>
        <p:txBody>
          <a:bodyPr lIns="0" tIns="0" rIns="0" bIns="0">
            <a:spAutoFit/>
          </a:bodyPr>
          <a:lstStyle/>
          <a:p>
            <a:pPr defTabSz="381000"/>
            <a:r>
              <a:rPr lang="en-US" sz="2800" dirty="0">
                <a:solidFill>
                  <a:srgbClr val="FFFFFF"/>
                </a:solidFill>
                <a:effectLst>
                  <a:outerShdw blurRad="50800" dist="50800" dir="5400000" algn="ctr" rotWithShape="0">
                    <a:schemeClr val="bg1"/>
                  </a:outerShdw>
                </a:effectLst>
              </a:rPr>
              <a:t>1 Kings 10:26</a:t>
            </a:r>
          </a:p>
          <a:p>
            <a:pPr defTabSz="381000"/>
            <a:r>
              <a:rPr lang="en-US" sz="2800" dirty="0">
                <a:solidFill>
                  <a:srgbClr val="FFFFFF"/>
                </a:solidFill>
                <a:effectLst>
                  <a:outerShdw blurRad="50800" dist="50800" dir="5400000" algn="ctr" rotWithShape="0">
                    <a:schemeClr val="bg1"/>
                  </a:outerShdw>
                </a:effectLst>
              </a:rPr>
              <a:t>26 Solomon accumulated chariots and horses; he had fourteen hundred chariots and twelve thousand horses, which he kept in the chariot cities and also with him in Jerusalem. </a:t>
            </a:r>
          </a:p>
        </p:txBody>
      </p:sp>
      <p:sp>
        <p:nvSpPr>
          <p:cNvPr id="7" name="Slide Number Placeholder 6"/>
          <p:cNvSpPr>
            <a:spLocks noGrp="1"/>
          </p:cNvSpPr>
          <p:nvPr>
            <p:ph type="sldNum" sz="quarter" idx="12"/>
          </p:nvPr>
        </p:nvSpPr>
        <p:spPr/>
        <p:txBody>
          <a:bodyPr/>
          <a:lstStyle/>
          <a:p>
            <a:fld id="{BB13303E-074E-4BAD-8675-FA136EB3A74F}" type="slidenum">
              <a:rPr lang="en-US" smtClean="0"/>
              <a:pPr/>
              <a:t>5</a:t>
            </a:fld>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31775" y="1981200"/>
            <a:ext cx="8655050" cy="1509713"/>
          </a:xfrm>
          <a:prstGeom prst="rect">
            <a:avLst/>
          </a:prstGeom>
          <a:noFill/>
          <a:ln w="9525">
            <a:noFill/>
            <a:miter lim="800000"/>
            <a:headEnd/>
            <a:tailEnd/>
          </a:ln>
        </p:spPr>
        <p:txBody>
          <a:bodyPr lIns="0" tIns="0" rIns="0" bIns="0">
            <a:spAutoFit/>
          </a:bodyPr>
          <a:lstStyle/>
          <a:p>
            <a:pPr defTabSz="381000"/>
            <a:r>
              <a:rPr lang="en-US" sz="2400" dirty="0">
                <a:solidFill>
                  <a:srgbClr val="FFFFFF"/>
                </a:solidFill>
                <a:effectLst>
                  <a:outerShdw blurRad="50800" dist="50800" dir="5400000" algn="ctr" rotWithShape="0">
                    <a:schemeClr val="bg1"/>
                  </a:outerShdw>
                </a:effectLst>
              </a:rPr>
              <a:t>1 Kings 11:1</a:t>
            </a:r>
          </a:p>
          <a:p>
            <a:pPr defTabSz="381000"/>
            <a:r>
              <a:rPr lang="en-US" sz="2400" dirty="0">
                <a:solidFill>
                  <a:srgbClr val="FFFFFF"/>
                </a:solidFill>
                <a:effectLst>
                  <a:outerShdw blurRad="50800" dist="50800" dir="5400000" algn="ctr" rotWithShape="0">
                    <a:schemeClr val="bg1"/>
                  </a:outerShdw>
                </a:effectLst>
              </a:rPr>
              <a:t>1 King Solomon, however, loved many foreign women besides Pharaoh’s daughter—Moabites, Ammonites, Edomites</a:t>
            </a:r>
            <a:r>
              <a:rPr lang="en-US" sz="2400" dirty="0" smtClean="0">
                <a:solidFill>
                  <a:srgbClr val="FFFFFF"/>
                </a:solidFill>
                <a:effectLst>
                  <a:outerShdw blurRad="50800" dist="50800" dir="5400000" algn="ctr" rotWithShape="0">
                    <a:schemeClr val="bg1"/>
                  </a:outerShdw>
                </a:effectLst>
              </a:rPr>
              <a:t>, Termites, Sidonians </a:t>
            </a:r>
            <a:r>
              <a:rPr lang="en-US" sz="2400" dirty="0">
                <a:solidFill>
                  <a:srgbClr val="FFFFFF"/>
                </a:solidFill>
                <a:effectLst>
                  <a:outerShdw blurRad="50800" dist="50800" dir="5400000" algn="ctr" rotWithShape="0">
                    <a:schemeClr val="bg1"/>
                  </a:outerShdw>
                </a:effectLst>
              </a:rPr>
              <a:t>and Hittites. </a:t>
            </a:r>
          </a:p>
        </p:txBody>
      </p:sp>
      <p:sp>
        <p:nvSpPr>
          <p:cNvPr id="8" name="Text Box 5"/>
          <p:cNvSpPr txBox="1">
            <a:spLocks noChangeArrowheads="1"/>
          </p:cNvSpPr>
          <p:nvPr/>
        </p:nvSpPr>
        <p:spPr bwMode="auto">
          <a:xfrm>
            <a:off x="222250" y="3600450"/>
            <a:ext cx="8720138" cy="1885950"/>
          </a:xfrm>
          <a:prstGeom prst="rect">
            <a:avLst/>
          </a:prstGeom>
          <a:noFill/>
          <a:ln w="9525">
            <a:noFill/>
            <a:miter lim="800000"/>
            <a:headEnd/>
            <a:tailEnd/>
          </a:ln>
        </p:spPr>
        <p:txBody>
          <a:bodyPr lIns="0" tIns="0" rIns="0" bIns="0">
            <a:spAutoFit/>
          </a:bodyPr>
          <a:lstStyle/>
          <a:p>
            <a:pPr defTabSz="381000"/>
            <a:r>
              <a:rPr lang="en-US" sz="2400" dirty="0">
                <a:solidFill>
                  <a:srgbClr val="FFFFFF"/>
                </a:solidFill>
                <a:effectLst>
                  <a:outerShdw blurRad="50800" dist="50800" dir="5400000" algn="ctr" rotWithShape="0">
                    <a:schemeClr val="bg1"/>
                  </a:outerShdw>
                </a:effectLst>
              </a:rPr>
              <a:t>1 Kings 11:2</a:t>
            </a:r>
          </a:p>
          <a:p>
            <a:pPr defTabSz="381000"/>
            <a:r>
              <a:rPr lang="en-US" sz="2400" dirty="0">
                <a:solidFill>
                  <a:srgbClr val="FFFFFF"/>
                </a:solidFill>
                <a:effectLst>
                  <a:outerShdw blurRad="50800" dist="50800" dir="5400000" algn="ctr" rotWithShape="0">
                    <a:schemeClr val="bg1"/>
                  </a:outerShdw>
                </a:effectLst>
              </a:rPr>
              <a:t>2 They were from nations about which the L</a:t>
            </a:r>
            <a:r>
              <a:rPr lang="en-US" dirty="0">
                <a:solidFill>
                  <a:srgbClr val="FFFFFF"/>
                </a:solidFill>
                <a:effectLst>
                  <a:outerShdw blurRad="50800" dist="50800" dir="5400000" algn="ctr" rotWithShape="0">
                    <a:schemeClr val="bg1"/>
                  </a:outerShdw>
                </a:effectLst>
              </a:rPr>
              <a:t>ORD</a:t>
            </a:r>
            <a:r>
              <a:rPr lang="en-US" sz="2400" dirty="0">
                <a:solidFill>
                  <a:srgbClr val="FFFFFF"/>
                </a:solidFill>
                <a:effectLst>
                  <a:outerShdw blurRad="50800" dist="50800" dir="5400000" algn="ctr" rotWithShape="0">
                    <a:schemeClr val="bg1"/>
                  </a:outerShdw>
                </a:effectLst>
              </a:rPr>
              <a:t> had told the Israelites, “You must not intermarry with them, because they will surely turn your hearts after their gods.” Nevertheless, Solomon held fast to them in love.</a:t>
            </a:r>
          </a:p>
        </p:txBody>
      </p:sp>
      <p:sp>
        <p:nvSpPr>
          <p:cNvPr id="9" name="Text Box 7"/>
          <p:cNvSpPr txBox="1">
            <a:spLocks noChangeArrowheads="1"/>
          </p:cNvSpPr>
          <p:nvPr/>
        </p:nvSpPr>
        <p:spPr bwMode="auto">
          <a:xfrm>
            <a:off x="247650" y="5573712"/>
            <a:ext cx="8728075" cy="1131888"/>
          </a:xfrm>
          <a:prstGeom prst="rect">
            <a:avLst/>
          </a:prstGeom>
          <a:noFill/>
          <a:ln w="9525">
            <a:noFill/>
            <a:miter lim="800000"/>
            <a:headEnd/>
            <a:tailEnd/>
          </a:ln>
        </p:spPr>
        <p:txBody>
          <a:bodyPr lIns="0" tIns="0" rIns="0" bIns="0">
            <a:spAutoFit/>
          </a:bodyPr>
          <a:lstStyle/>
          <a:p>
            <a:pPr defTabSz="381000"/>
            <a:r>
              <a:rPr lang="en-US" sz="2400" dirty="0">
                <a:solidFill>
                  <a:srgbClr val="FFFFFF"/>
                </a:solidFill>
                <a:effectLst>
                  <a:outerShdw blurRad="50800" dist="50800" dir="5400000" algn="ctr" rotWithShape="0">
                    <a:schemeClr val="bg1"/>
                  </a:outerShdw>
                </a:effectLst>
              </a:rPr>
              <a:t>1 Kings 11:3</a:t>
            </a:r>
          </a:p>
          <a:p>
            <a:pPr defTabSz="381000"/>
            <a:r>
              <a:rPr lang="en-US" sz="2400" dirty="0">
                <a:solidFill>
                  <a:srgbClr val="FFFFFF"/>
                </a:solidFill>
                <a:effectLst>
                  <a:outerShdw blurRad="50800" dist="50800" dir="5400000" algn="ctr" rotWithShape="0">
                    <a:schemeClr val="bg1"/>
                  </a:outerShdw>
                </a:effectLst>
              </a:rPr>
              <a:t>3 He had seven hundred wives of royal birth and three hundred concubines, and his wives led him astray. </a:t>
            </a:r>
          </a:p>
        </p:txBody>
      </p:sp>
      <p:sp>
        <p:nvSpPr>
          <p:cNvPr id="6" name="Slide Number Placeholder 5"/>
          <p:cNvSpPr>
            <a:spLocks noGrp="1"/>
          </p:cNvSpPr>
          <p:nvPr>
            <p:ph type="sldNum" sz="quarter" idx="12"/>
          </p:nvPr>
        </p:nvSpPr>
        <p:spPr/>
        <p:txBody>
          <a:bodyPr/>
          <a:lstStyle/>
          <a:p>
            <a:fld id="{BB13303E-074E-4BAD-8675-FA136EB3A74F}" type="slidenum">
              <a:rPr lang="en-US" smtClean="0"/>
              <a:pPr/>
              <a:t>6</a:t>
            </a:fld>
            <a:endParaRPr lang="en-US"/>
          </a:p>
        </p:txBody>
      </p:sp>
      <p:sp>
        <p:nvSpPr>
          <p:cNvPr id="3" name="Title 2"/>
          <p:cNvSpPr>
            <a:spLocks noGrp="1"/>
          </p:cNvSpPr>
          <p:nvPr>
            <p:ph type="title"/>
          </p:nvPr>
        </p:nvSpPr>
        <p:spPr/>
        <p:txBody>
          <a:bodyPr/>
          <a:lstStyle/>
          <a:p>
            <a:endParaRPr lang="en-US"/>
          </a:p>
        </p:txBody>
      </p:sp>
      <p:sp>
        <p:nvSpPr>
          <p:cNvPr id="10" name="Title 1"/>
          <p:cNvSpPr txBox="1">
            <a:spLocks/>
          </p:cNvSpPr>
          <p:nvPr/>
        </p:nvSpPr>
        <p:spPr>
          <a:xfrm>
            <a:off x="457200" y="533400"/>
            <a:ext cx="8229600" cy="1524000"/>
          </a:xfrm>
          <a:prstGeom prst="rect">
            <a:avLst/>
          </a:prstGeom>
        </p:spPr>
        <p:txBody>
          <a:bodyPr vert="horz" lIns="0" tIns="9144" rIns="0" bIns="9144" anchor="b">
            <a:noAutofit/>
          </a:bodyPr>
          <a:lstStyle>
            <a:lvl1pPr algn="l" rtl="0" eaLnBrk="1" latinLnBrk="0" hangingPunct="1">
              <a:spcBef>
                <a:spcPct val="0"/>
              </a:spcBef>
              <a:buNone/>
              <a:defRPr sz="4800" b="1" kern="120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latin typeface="+mj-lt"/>
                <a:ea typeface="+mj-ea"/>
                <a:cs typeface="+mj-cs"/>
              </a:defRPr>
            </a:lvl1pPr>
          </a:lstStyle>
          <a:p>
            <a:r>
              <a:rPr lang="en-US" smtClean="0"/>
              <a:t>A Tale of 2 Kings: </a:t>
            </a:r>
            <a:br>
              <a:rPr lang="en-US" smtClean="0"/>
            </a:br>
            <a:r>
              <a:rPr lang="en-US" smtClean="0"/>
              <a:t>2) Solomon, </a:t>
            </a:r>
            <a:r>
              <a:rPr lang="en-US" sz="4400" smtClean="0"/>
              <a:t>1 Kings 10:21—11:6</a:t>
            </a:r>
            <a:endParaRPr lang="en-US" sz="44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
          <p:cNvSpPr txBox="1">
            <a:spLocks noChangeArrowheads="1"/>
          </p:cNvSpPr>
          <p:nvPr/>
        </p:nvSpPr>
        <p:spPr bwMode="auto">
          <a:xfrm>
            <a:off x="263525" y="2408872"/>
            <a:ext cx="8583613" cy="1477328"/>
          </a:xfrm>
          <a:prstGeom prst="rect">
            <a:avLst/>
          </a:prstGeom>
          <a:noFill/>
          <a:ln w="9525">
            <a:noFill/>
            <a:miter lim="800000"/>
            <a:headEnd/>
            <a:tailEnd/>
          </a:ln>
        </p:spPr>
        <p:txBody>
          <a:bodyPr lIns="0" tIns="0" rIns="0" bIns="0">
            <a:spAutoFit/>
          </a:bodyPr>
          <a:lstStyle/>
          <a:p>
            <a:pPr defTabSz="381000"/>
            <a:r>
              <a:rPr lang="en-US" sz="2400" dirty="0">
                <a:solidFill>
                  <a:srgbClr val="FFFFFF"/>
                </a:solidFill>
                <a:effectLst>
                  <a:outerShdw blurRad="50800" dist="50800" dir="5400000" algn="ctr" rotWithShape="0">
                    <a:schemeClr val="bg1"/>
                  </a:outerShdw>
                </a:effectLst>
              </a:rPr>
              <a:t>1 Kings 11:4</a:t>
            </a:r>
          </a:p>
          <a:p>
            <a:pPr defTabSz="381000"/>
            <a:r>
              <a:rPr lang="en-US" sz="2400" dirty="0">
                <a:solidFill>
                  <a:srgbClr val="FFFFFF"/>
                </a:solidFill>
                <a:effectLst>
                  <a:outerShdw blurRad="50800" dist="50800" dir="5400000" algn="ctr" rotWithShape="0">
                    <a:schemeClr val="bg1"/>
                  </a:outerShdw>
                </a:effectLst>
              </a:rPr>
              <a:t>4 As Solomon grew old, his wives turned his heart after other gods, and his heart was not fully devoted to the L</a:t>
            </a:r>
            <a:r>
              <a:rPr lang="en-US" dirty="0">
                <a:solidFill>
                  <a:srgbClr val="FFFFFF"/>
                </a:solidFill>
                <a:effectLst>
                  <a:outerShdw blurRad="50800" dist="50800" dir="5400000" algn="ctr" rotWithShape="0">
                    <a:schemeClr val="bg1"/>
                  </a:outerShdw>
                </a:effectLst>
              </a:rPr>
              <a:t>ORD</a:t>
            </a:r>
            <a:r>
              <a:rPr lang="en-US" sz="2400" dirty="0">
                <a:solidFill>
                  <a:srgbClr val="FFFFFF"/>
                </a:solidFill>
                <a:effectLst>
                  <a:outerShdw blurRad="50800" dist="50800" dir="5400000" algn="ctr" rotWithShape="0">
                    <a:schemeClr val="bg1"/>
                  </a:outerShdw>
                </a:effectLst>
              </a:rPr>
              <a:t> his God, as the heart of David his father had been. </a:t>
            </a:r>
          </a:p>
        </p:txBody>
      </p:sp>
      <p:sp>
        <p:nvSpPr>
          <p:cNvPr id="10" name="Text Box 5"/>
          <p:cNvSpPr txBox="1">
            <a:spLocks noChangeArrowheads="1"/>
          </p:cNvSpPr>
          <p:nvPr/>
        </p:nvSpPr>
        <p:spPr bwMode="auto">
          <a:xfrm>
            <a:off x="303213" y="4191000"/>
            <a:ext cx="8470900" cy="1107996"/>
          </a:xfrm>
          <a:prstGeom prst="rect">
            <a:avLst/>
          </a:prstGeom>
          <a:noFill/>
          <a:ln w="9525">
            <a:noFill/>
            <a:miter lim="800000"/>
            <a:headEnd/>
            <a:tailEnd/>
          </a:ln>
        </p:spPr>
        <p:txBody>
          <a:bodyPr lIns="0" tIns="0" rIns="0" bIns="0">
            <a:spAutoFit/>
          </a:bodyPr>
          <a:lstStyle/>
          <a:p>
            <a:pPr defTabSz="381000"/>
            <a:r>
              <a:rPr lang="en-US" sz="2400" dirty="0">
                <a:solidFill>
                  <a:srgbClr val="FFFFFF"/>
                </a:solidFill>
                <a:effectLst>
                  <a:outerShdw blurRad="50800" dist="50800" dir="5400000" algn="ctr" rotWithShape="0">
                    <a:schemeClr val="bg1"/>
                  </a:outerShdw>
                </a:effectLst>
              </a:rPr>
              <a:t>1 Kings 11:5</a:t>
            </a:r>
          </a:p>
          <a:p>
            <a:pPr defTabSz="381000"/>
            <a:r>
              <a:rPr lang="en-US" sz="2400" dirty="0">
                <a:solidFill>
                  <a:srgbClr val="FFFFFF"/>
                </a:solidFill>
                <a:effectLst>
                  <a:outerShdw blurRad="50800" dist="50800" dir="5400000" algn="ctr" rotWithShape="0">
                    <a:schemeClr val="bg1"/>
                  </a:outerShdw>
                </a:effectLst>
              </a:rPr>
              <a:t>5 He followed Ashtoreth the goddess of the Sidonians, and Molech the detestable god of the Ammonites. </a:t>
            </a:r>
          </a:p>
        </p:txBody>
      </p:sp>
      <p:sp>
        <p:nvSpPr>
          <p:cNvPr id="11" name="Text Box 7"/>
          <p:cNvSpPr txBox="1">
            <a:spLocks noChangeArrowheads="1"/>
          </p:cNvSpPr>
          <p:nvPr/>
        </p:nvSpPr>
        <p:spPr bwMode="auto">
          <a:xfrm>
            <a:off x="334963" y="5597604"/>
            <a:ext cx="8278812" cy="1107996"/>
          </a:xfrm>
          <a:prstGeom prst="rect">
            <a:avLst/>
          </a:prstGeom>
          <a:noFill/>
          <a:ln w="9525">
            <a:noFill/>
            <a:miter lim="800000"/>
            <a:headEnd/>
            <a:tailEnd/>
          </a:ln>
        </p:spPr>
        <p:txBody>
          <a:bodyPr lIns="0" tIns="0" rIns="0" bIns="0">
            <a:spAutoFit/>
          </a:bodyPr>
          <a:lstStyle/>
          <a:p>
            <a:pPr defTabSz="381000"/>
            <a:r>
              <a:rPr lang="en-US" sz="2400" dirty="0">
                <a:solidFill>
                  <a:srgbClr val="FFFFFF"/>
                </a:solidFill>
                <a:effectLst>
                  <a:outerShdw blurRad="50800" dist="50800" dir="5400000" algn="ctr" rotWithShape="0">
                    <a:schemeClr val="bg1"/>
                  </a:outerShdw>
                </a:effectLst>
              </a:rPr>
              <a:t>1 Kings 11:6</a:t>
            </a:r>
          </a:p>
          <a:p>
            <a:pPr defTabSz="381000"/>
            <a:r>
              <a:rPr lang="en-US" sz="2400" dirty="0">
                <a:solidFill>
                  <a:srgbClr val="FFFFFF"/>
                </a:solidFill>
                <a:effectLst>
                  <a:outerShdw blurRad="50800" dist="50800" dir="5400000" algn="ctr" rotWithShape="0">
                    <a:schemeClr val="bg1"/>
                  </a:outerShdw>
                </a:effectLst>
              </a:rPr>
              <a:t>6 So Solomon did evil in the eyes of the L</a:t>
            </a:r>
            <a:r>
              <a:rPr lang="en-US" dirty="0">
                <a:solidFill>
                  <a:srgbClr val="FFFFFF"/>
                </a:solidFill>
                <a:effectLst>
                  <a:outerShdw blurRad="50800" dist="50800" dir="5400000" algn="ctr" rotWithShape="0">
                    <a:schemeClr val="bg1"/>
                  </a:outerShdw>
                </a:effectLst>
              </a:rPr>
              <a:t>ORD</a:t>
            </a:r>
            <a:r>
              <a:rPr lang="en-US" sz="2400" dirty="0">
                <a:solidFill>
                  <a:srgbClr val="FFFFFF"/>
                </a:solidFill>
                <a:effectLst>
                  <a:outerShdw blurRad="50800" dist="50800" dir="5400000" algn="ctr" rotWithShape="0">
                    <a:schemeClr val="bg1"/>
                  </a:outerShdw>
                </a:effectLst>
              </a:rPr>
              <a:t>; he did not follow the L</a:t>
            </a:r>
            <a:r>
              <a:rPr lang="en-US" dirty="0">
                <a:solidFill>
                  <a:srgbClr val="FFFFFF"/>
                </a:solidFill>
                <a:effectLst>
                  <a:outerShdw blurRad="50800" dist="50800" dir="5400000" algn="ctr" rotWithShape="0">
                    <a:schemeClr val="bg1"/>
                  </a:outerShdw>
                </a:effectLst>
              </a:rPr>
              <a:t>ORD</a:t>
            </a:r>
            <a:r>
              <a:rPr lang="en-US" sz="2400" dirty="0">
                <a:solidFill>
                  <a:srgbClr val="FFFFFF"/>
                </a:solidFill>
                <a:effectLst>
                  <a:outerShdw blurRad="50800" dist="50800" dir="5400000" algn="ctr" rotWithShape="0">
                    <a:schemeClr val="bg1"/>
                  </a:outerShdw>
                </a:effectLst>
              </a:rPr>
              <a:t> completely, as David his father had done. </a:t>
            </a:r>
          </a:p>
        </p:txBody>
      </p:sp>
      <p:sp>
        <p:nvSpPr>
          <p:cNvPr id="7" name="Slide Number Placeholder 6"/>
          <p:cNvSpPr>
            <a:spLocks noGrp="1"/>
          </p:cNvSpPr>
          <p:nvPr>
            <p:ph type="sldNum" sz="quarter" idx="12"/>
          </p:nvPr>
        </p:nvSpPr>
        <p:spPr/>
        <p:txBody>
          <a:bodyPr/>
          <a:lstStyle/>
          <a:p>
            <a:fld id="{BB13303E-074E-4BAD-8675-FA136EB3A74F}" type="slidenum">
              <a:rPr lang="en-US" smtClean="0"/>
              <a:pPr/>
              <a:t>7</a:t>
            </a:fld>
            <a:endParaRPr lang="en-US"/>
          </a:p>
        </p:txBody>
      </p:sp>
      <p:sp>
        <p:nvSpPr>
          <p:cNvPr id="3" name="Title 2"/>
          <p:cNvSpPr>
            <a:spLocks noGrp="1"/>
          </p:cNvSpPr>
          <p:nvPr>
            <p:ph type="title"/>
          </p:nvPr>
        </p:nvSpPr>
        <p:spPr/>
        <p:txBody>
          <a:bodyPr/>
          <a:lstStyle/>
          <a:p>
            <a:endParaRPr lang="en-US"/>
          </a:p>
        </p:txBody>
      </p:sp>
      <p:sp>
        <p:nvSpPr>
          <p:cNvPr id="8" name="Title 1"/>
          <p:cNvSpPr txBox="1">
            <a:spLocks/>
          </p:cNvSpPr>
          <p:nvPr/>
        </p:nvSpPr>
        <p:spPr>
          <a:xfrm>
            <a:off x="457200" y="533400"/>
            <a:ext cx="8229600" cy="1524000"/>
          </a:xfrm>
          <a:prstGeom prst="rect">
            <a:avLst/>
          </a:prstGeom>
        </p:spPr>
        <p:txBody>
          <a:bodyPr vert="horz" lIns="0" tIns="9144" rIns="0" bIns="9144" anchor="b">
            <a:noAutofit/>
          </a:bodyPr>
          <a:lstStyle>
            <a:lvl1pPr algn="l" rtl="0" eaLnBrk="1" latinLnBrk="0" hangingPunct="1">
              <a:spcBef>
                <a:spcPct val="0"/>
              </a:spcBef>
              <a:buNone/>
              <a:defRPr sz="4800" b="1" kern="120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latin typeface="+mj-lt"/>
                <a:ea typeface="+mj-ea"/>
                <a:cs typeface="+mj-cs"/>
              </a:defRPr>
            </a:lvl1pPr>
          </a:lstStyle>
          <a:p>
            <a:r>
              <a:rPr lang="en-US" smtClean="0"/>
              <a:t>A Tale of 2 Kings: </a:t>
            </a:r>
            <a:br>
              <a:rPr lang="en-US" smtClean="0"/>
            </a:br>
            <a:r>
              <a:rPr lang="en-US" smtClean="0"/>
              <a:t>2) Solomon, </a:t>
            </a:r>
            <a:r>
              <a:rPr lang="en-US" sz="4400" smtClean="0"/>
              <a:t>1 Kings 10:21—11:6</a:t>
            </a:r>
            <a:endParaRPr lang="en-US" sz="44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733800"/>
            <a:ext cx="8229600" cy="1143000"/>
          </a:xfrm>
          <a:effectLst>
            <a:outerShdw blurRad="50800" dist="38100" dir="2700000" algn="tl" rotWithShape="0">
              <a:prstClr val="black">
                <a:alpha val="40000"/>
              </a:prstClr>
            </a:outerShdw>
          </a:effectLst>
        </p:spPr>
        <p:txBody>
          <a:bodyPr>
            <a:noAutofit/>
          </a:bodyPr>
          <a:lstStyle/>
          <a:p>
            <a:pPr algn="ctr"/>
            <a:r>
              <a:rPr lang="en-US" sz="7200" dirty="0" smtClean="0">
                <a:effectLst>
                  <a:outerShdw blurRad="30000" dist="76200" dir="2700000" algn="tl" rotWithShape="0">
                    <a:schemeClr val="bg2">
                      <a:shade val="45000"/>
                      <a:satMod val="150000"/>
                    </a:schemeClr>
                  </a:outerShdw>
                </a:effectLst>
              </a:rPr>
              <a:t>Why does the author so clearly display the failures of the kings?</a:t>
            </a:r>
            <a:endParaRPr lang="en-US" sz="7200" dirty="0">
              <a:effectLst>
                <a:outerShdw blurRad="30000" dist="76200" dir="2700000" algn="tl" rotWithShape="0">
                  <a:schemeClr val="bg2">
                    <a:shade val="45000"/>
                    <a:satMod val="150000"/>
                  </a:schemeClr>
                </a:outerShdw>
              </a:effectLst>
            </a:endParaRPr>
          </a:p>
        </p:txBody>
      </p:sp>
      <p:sp>
        <p:nvSpPr>
          <p:cNvPr id="3" name="Slide Number Placeholder 2"/>
          <p:cNvSpPr>
            <a:spLocks noGrp="1"/>
          </p:cNvSpPr>
          <p:nvPr>
            <p:ph type="sldNum" sz="quarter" idx="12"/>
          </p:nvPr>
        </p:nvSpPr>
        <p:spPr/>
        <p:txBody>
          <a:bodyPr/>
          <a:lstStyle/>
          <a:p>
            <a:fld id="{BB13303E-074E-4BAD-8675-FA136EB3A74F}" type="slidenum">
              <a:rPr lang="en-US" smtClean="0"/>
              <a:pPr/>
              <a:t>8</a:t>
            </a:fld>
            <a:endParaRPr lang="en-US"/>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outerShdw blurRad="30000" dist="63500" dir="2700000" algn="tl" rotWithShape="0">
                    <a:schemeClr val="bg2">
                      <a:shade val="45000"/>
                      <a:satMod val="150000"/>
                      <a:alpha val="90000"/>
                    </a:schemeClr>
                  </a:outerShdw>
                </a:effectLst>
              </a:rPr>
              <a:t>Structure of the book: </a:t>
            </a:r>
            <a:br>
              <a:rPr lang="en-US" dirty="0" smtClean="0">
                <a:effectLst>
                  <a:outerShdw blurRad="30000" dist="63500" dir="2700000" algn="tl" rotWithShape="0">
                    <a:schemeClr val="bg2">
                      <a:shade val="45000"/>
                      <a:satMod val="150000"/>
                      <a:alpha val="90000"/>
                    </a:schemeClr>
                  </a:outerShdw>
                </a:effectLst>
              </a:rPr>
            </a:br>
            <a:r>
              <a:rPr lang="en-US" dirty="0" smtClean="0">
                <a:effectLst>
                  <a:outerShdw blurRad="30000" dist="63500" dir="2700000" algn="tl" rotWithShape="0">
                    <a:schemeClr val="bg2">
                      <a:shade val="45000"/>
                      <a:satMod val="150000"/>
                      <a:alpha val="90000"/>
                    </a:schemeClr>
                  </a:outerShdw>
                </a:effectLst>
              </a:rPr>
              <a:t>an important key to meaning</a:t>
            </a:r>
            <a:endParaRPr lang="en-US" dirty="0">
              <a:effectLst>
                <a:outerShdw blurRad="30000" dist="63500" dir="2700000" algn="tl" rotWithShape="0">
                  <a:schemeClr val="bg2">
                    <a:shade val="45000"/>
                    <a:satMod val="150000"/>
                    <a:alpha val="90000"/>
                  </a:schemeClr>
                </a:outerShdw>
              </a:effectLst>
            </a:endParaRPr>
          </a:p>
        </p:txBody>
      </p:sp>
      <p:sp>
        <p:nvSpPr>
          <p:cNvPr id="3" name="Slide Number Placeholder 2"/>
          <p:cNvSpPr>
            <a:spLocks noGrp="1"/>
          </p:cNvSpPr>
          <p:nvPr>
            <p:ph type="sldNum" sz="quarter" idx="12"/>
          </p:nvPr>
        </p:nvSpPr>
        <p:spPr/>
        <p:txBody>
          <a:bodyPr/>
          <a:lstStyle/>
          <a:p>
            <a:fld id="{BB13303E-074E-4BAD-8675-FA136EB3A74F}" type="slidenum">
              <a:rPr lang="en-US" smtClean="0"/>
              <a:pPr/>
              <a:t>9</a:t>
            </a:fld>
            <a:endParaRPr lang="en-US"/>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luxe">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Deluxe">
      <a:maj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luxe">
      <a:fillStyleLst>
        <a:solidFill>
          <a:schemeClr val="phClr"/>
        </a:solidFill>
        <a:gradFill rotWithShape="1">
          <a:gsLst>
            <a:gs pos="0">
              <a:schemeClr val="phClr">
                <a:tint val="20000"/>
                <a:satMod val="280000"/>
              </a:schemeClr>
            </a:gs>
            <a:gs pos="14000">
              <a:schemeClr val="phClr">
                <a:tint val="37000"/>
                <a:satMod val="250000"/>
              </a:schemeClr>
            </a:gs>
            <a:gs pos="45000">
              <a:schemeClr val="phClr">
                <a:tint val="53000"/>
                <a:satMod val="220000"/>
              </a:schemeClr>
            </a:gs>
            <a:gs pos="65000">
              <a:schemeClr val="phClr">
                <a:tint val="53000"/>
                <a:satMod val="220000"/>
              </a:schemeClr>
            </a:gs>
            <a:gs pos="86000">
              <a:schemeClr val="phClr">
                <a:tint val="42000"/>
                <a:satMod val="240000"/>
              </a:schemeClr>
            </a:gs>
            <a:gs pos="100000">
              <a:schemeClr val="phClr">
                <a:tint val="20000"/>
                <a:satMod val="230000"/>
              </a:schemeClr>
            </a:gs>
          </a:gsLst>
          <a:lin ang="16200000" scaled="1"/>
        </a:gradFill>
        <a:gradFill rotWithShape="1">
          <a:gsLst>
            <a:gs pos="0">
              <a:schemeClr val="phClr">
                <a:shade val="75000"/>
                <a:satMod val="160000"/>
              </a:schemeClr>
            </a:gs>
            <a:gs pos="60000">
              <a:schemeClr val="phClr">
                <a:satMod val="150000"/>
              </a:schemeClr>
            </a:gs>
            <a:gs pos="100000">
              <a:schemeClr val="phClr">
                <a:tint val="75000"/>
                <a:satMod val="200000"/>
              </a:schemeClr>
            </a:gs>
          </a:gsLst>
          <a:lin ang="16200000" scaled="1"/>
        </a:gradFill>
      </a:fillStyleLst>
      <a:lnStyleLst>
        <a:ln w="9525" cap="flat" cmpd="sng" algn="ctr">
          <a:solidFill>
            <a:schemeClr val="phClr">
              <a:satMod val="140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50800" dist="25400" dir="5400000" rotWithShape="0">
              <a:srgbClr val="000000">
                <a:alpha val="43137"/>
              </a:srgbClr>
            </a:outerShdw>
          </a:effectLst>
        </a:effectStyle>
        <a:effectStyle>
          <a:effectLst>
            <a:outerShdw blurRad="50800" dist="25400" dir="5400000" rotWithShape="0">
              <a:srgbClr val="000000">
                <a:alpha val="43137"/>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
          <a:effectLst>
            <a:reflection blurRad="12700" stA="26000" endPos="28000" dist="38100" dir="5400000" sy="-100000"/>
          </a:effectLst>
          <a:scene3d>
            <a:camera prst="orthographicFront" fov="0">
              <a:rot lat="0" lon="0" rev="0"/>
            </a:camera>
            <a:lightRig rig="contrasting" dir="t">
              <a:rot lat="0" lon="0" rev="16500000"/>
            </a:lightRig>
          </a:scene3d>
          <a:sp3d prstMaterial="powder">
            <a:bevelT w="190500" h="101600"/>
            <a:contourClr>
              <a:schemeClr val="phClr"/>
            </a:contourClr>
          </a:sp3d>
        </a:effectStyle>
      </a:effectStyleLst>
      <a:bgFillStyleLst>
        <a:solidFill>
          <a:schemeClr val="phClr"/>
        </a:solidFill>
        <a:gradFill rotWithShape="1">
          <a:gsLst>
            <a:gs pos="0">
              <a:schemeClr val="phClr">
                <a:tint val="43000"/>
                <a:satMod val="1550000"/>
              </a:schemeClr>
            </a:gs>
            <a:gs pos="1000">
              <a:schemeClr val="phClr">
                <a:tint val="48000"/>
                <a:satMod val="1550000"/>
              </a:schemeClr>
            </a:gs>
            <a:gs pos="90000">
              <a:schemeClr val="phClr">
                <a:shade val="18000"/>
                <a:satMod val="275000"/>
              </a:schemeClr>
            </a:gs>
          </a:gsLst>
          <a:path path="circle">
            <a:fillToRect r="210000" b="300000"/>
          </a:path>
        </a:gradFill>
        <a:gradFill rotWithShape="1">
          <a:gsLst>
            <a:gs pos="5000">
              <a:schemeClr val="phClr">
                <a:tint val="38000"/>
                <a:satMod val="1800000"/>
              </a:schemeClr>
            </a:gs>
            <a:gs pos="5000">
              <a:schemeClr val="phClr">
                <a:tint val="40000"/>
                <a:satMod val="1800000"/>
              </a:schemeClr>
            </a:gs>
            <a:gs pos="90000">
              <a:schemeClr val="phClr">
                <a:shade val="18000"/>
                <a:satMod val="275000"/>
              </a:schemeClr>
            </a:gs>
          </a:gsLst>
          <a:path path="circle">
            <a:fillToRect l="20000" t="30000" r="135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Deluxe</Template>
  <TotalTime>1252</TotalTime>
  <Words>1429</Words>
  <Application>Microsoft Macintosh PowerPoint</Application>
  <PresentationFormat>On-screen Show (4:3)</PresentationFormat>
  <Paragraphs>183</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Deluxe</vt:lpstr>
      <vt:lpstr>Kings &amp; Chronicles</vt:lpstr>
      <vt:lpstr>Today’s agenda </vt:lpstr>
      <vt:lpstr>Chronological comparison of the “historical” books</vt:lpstr>
      <vt:lpstr>A Tale of 2 Kings:  1) Manasseh, 2 Kings 21</vt:lpstr>
      <vt:lpstr>A Tale of 2 Kings:  2) Solomon, 1 Kings 10:21—11:6</vt:lpstr>
      <vt:lpstr>PowerPoint Presentation</vt:lpstr>
      <vt:lpstr>PowerPoint Presentation</vt:lpstr>
      <vt:lpstr>Why does the author so clearly display the failures of the kings?</vt:lpstr>
      <vt:lpstr>Structure of the book:  an important key to meaning</vt:lpstr>
      <vt:lpstr>PowerPoint Presentation</vt:lpstr>
      <vt:lpstr>1 Kings 8:</vt:lpstr>
      <vt:lpstr>1 Kings 8:</vt:lpstr>
      <vt:lpstr>1 Kings 8:</vt:lpstr>
      <vt:lpstr>1 Kings 8:</vt:lpstr>
      <vt:lpstr>1 Kings 8:</vt:lpstr>
      <vt:lpstr>1 Kings 8:</vt:lpstr>
      <vt:lpstr>The Goal of the Author?</vt:lpstr>
      <vt:lpstr>PowerPoint Presentation</vt:lpstr>
      <vt:lpstr>PowerPoint Presentation</vt:lpstr>
      <vt:lpstr>The Goal of the Author?</vt:lpstr>
      <vt:lpstr>Summary</vt:lpstr>
      <vt:lpstr>PowerPoint Presentation</vt:lpstr>
      <vt:lpstr>PowerPoint Presentation</vt:lpstr>
      <vt:lpstr>Chronicles</vt:lpstr>
      <vt:lpstr>Summary</vt:lpstr>
    </vt:vector>
  </TitlesOfParts>
  <Company>Academic Interactive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Miller</dc:creator>
  <cp:lastModifiedBy>Chris Miller</cp:lastModifiedBy>
  <cp:revision>66</cp:revision>
  <dcterms:created xsi:type="dcterms:W3CDTF">2007-11-29T21:38:55Z</dcterms:created>
  <dcterms:modified xsi:type="dcterms:W3CDTF">2015-04-15T19:52:10Z</dcterms:modified>
</cp:coreProperties>
</file>