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62" r:id="rId3"/>
    <p:sldId id="296" r:id="rId4"/>
    <p:sldId id="260" r:id="rId5"/>
    <p:sldId id="263" r:id="rId6"/>
    <p:sldId id="264" r:id="rId7"/>
    <p:sldId id="261" r:id="rId8"/>
    <p:sldId id="265" r:id="rId9"/>
    <p:sldId id="267" r:id="rId10"/>
    <p:sldId id="269" r:id="rId11"/>
    <p:sldId id="270" r:id="rId12"/>
    <p:sldId id="289" r:id="rId13"/>
    <p:sldId id="271" r:id="rId14"/>
    <p:sldId id="272" r:id="rId15"/>
    <p:sldId id="278" r:id="rId16"/>
    <p:sldId id="273" r:id="rId17"/>
    <p:sldId id="274" r:id="rId18"/>
    <p:sldId id="275" r:id="rId19"/>
    <p:sldId id="277" r:id="rId20"/>
    <p:sldId id="268" r:id="rId21"/>
    <p:sldId id="279" r:id="rId22"/>
    <p:sldId id="283" r:id="rId23"/>
    <p:sldId id="284" r:id="rId24"/>
    <p:sldId id="285" r:id="rId25"/>
    <p:sldId id="286" r:id="rId26"/>
    <p:sldId id="287" r:id="rId27"/>
    <p:sldId id="288" r:id="rId28"/>
    <p:sldId id="291" r:id="rId29"/>
    <p:sldId id="292" r:id="rId30"/>
    <p:sldId id="293" r:id="rId31"/>
    <p:sldId id="294" r:id="rId32"/>
    <p:sldId id="295" r:id="rId33"/>
    <p:sldId id="299" r:id="rId34"/>
    <p:sldId id="300" r:id="rId35"/>
    <p:sldId id="290" r:id="rId36"/>
    <p:sldId id="297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0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8512A2-7D49-4060-BFC1-CE03C3152FA2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6E8A77-7D64-41DC-85C5-1E0F09DD4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darville.edu/departments/writingcenter/citationguides.cfm" TargetMode="External"/><Relationship Id="rId2" Type="http://schemas.openxmlformats.org/officeDocument/2006/relationships/hyperlink" Target="http://www.cedarville.edu/departments/writingcenter/workshopinformation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darville.edu/writingcenter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New</a:t>
            </a:r>
            <a:r>
              <a:rPr lang="en-US" dirty="0" smtClean="0"/>
              <a:t> MLA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Brought to you </a:t>
            </a:r>
          </a:p>
          <a:p>
            <a:pPr algn="ctr">
              <a:buNone/>
            </a:pPr>
            <a:r>
              <a:rPr lang="en-US" dirty="0" smtClean="0"/>
              <a:t>   by the CU </a:t>
            </a:r>
          </a:p>
          <a:p>
            <a:pPr algn="ctr">
              <a:buNone/>
            </a:pPr>
            <a:r>
              <a:rPr lang="en-US" dirty="0" smtClean="0"/>
              <a:t>   Writing Center</a:t>
            </a:r>
          </a:p>
          <a:p>
            <a:pPr algn="ctr">
              <a:buNone/>
            </a:pPr>
            <a:r>
              <a:rPr lang="en-US" dirty="0" smtClean="0"/>
              <a:t>    located in </a:t>
            </a:r>
          </a:p>
          <a:p>
            <a:pPr algn="ctr">
              <a:buNone/>
            </a:pPr>
            <a:r>
              <a:rPr lang="en-US" dirty="0" smtClean="0"/>
              <a:t>    Tyler 104</a:t>
            </a:r>
            <a:endParaRPr lang="en-US" dirty="0"/>
          </a:p>
        </p:txBody>
      </p:sp>
      <p:pic>
        <p:nvPicPr>
          <p:cNvPr id="13" name="Content Placeholder 12" descr="20081218113055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4992" y="1600200"/>
            <a:ext cx="2433236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Good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</a:t>
            </a:r>
            <a:r>
              <a:rPr lang="en-US" i="1" dirty="0" smtClean="0"/>
              <a:t>author’s last name </a:t>
            </a:r>
            <a:r>
              <a:rPr lang="en-US" dirty="0" smtClean="0"/>
              <a:t>&amp; </a:t>
            </a:r>
            <a:r>
              <a:rPr lang="en-US" i="1" dirty="0" smtClean="0"/>
              <a:t>page number </a:t>
            </a:r>
            <a:r>
              <a:rPr lang="en-US" dirty="0" smtClean="0"/>
              <a:t>with </a:t>
            </a:r>
            <a:r>
              <a:rPr lang="en-US" i="1" dirty="0" smtClean="0"/>
              <a:t>no</a:t>
            </a:r>
            <a:r>
              <a:rPr lang="en-US" dirty="0" smtClean="0"/>
              <a:t> intervening punctuation, e.g., (Smith 12).</a:t>
            </a:r>
          </a:p>
          <a:p>
            <a:r>
              <a:rPr lang="en-US" dirty="0" smtClean="0"/>
              <a:t>Coordinate references in your paper with the works cited page.</a:t>
            </a:r>
          </a:p>
          <a:p>
            <a:r>
              <a:rPr lang="en-US" dirty="0" smtClean="0"/>
              <a:t>Author’s Last Name in ( ) = first name appearing for that source on the works cited page.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the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Multiple Authors</a:t>
            </a:r>
          </a:p>
          <a:p>
            <a:pPr lvl="1"/>
            <a:r>
              <a:rPr lang="en-US" dirty="0" smtClean="0"/>
              <a:t>2-3: Use all last names</a:t>
            </a:r>
          </a:p>
          <a:p>
            <a:pPr lvl="1"/>
            <a:r>
              <a:rPr lang="en-US" dirty="0" smtClean="0"/>
              <a:t>More than 3: Use all last names </a:t>
            </a:r>
            <a:r>
              <a:rPr lang="en-US" i="1" dirty="0" smtClean="0"/>
              <a:t>or</a:t>
            </a:r>
            <a:r>
              <a:rPr lang="en-US" dirty="0" smtClean="0"/>
              <a:t> “et al.”</a:t>
            </a:r>
          </a:p>
          <a:p>
            <a:pPr lvl="1"/>
            <a:r>
              <a:rPr lang="en-US" dirty="0" smtClean="0"/>
              <a:t>1 author for 2 or more sources: Use last name &amp; title (full or abbrev.) with page number (see p. 215, 6.2)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Anonymous Source</a:t>
            </a:r>
          </a:p>
          <a:p>
            <a:pPr lvl="1"/>
            <a:r>
              <a:rPr lang="en-US" dirty="0" smtClean="0"/>
              <a:t>Use title, full </a:t>
            </a:r>
            <a:r>
              <a:rPr lang="en-US" i="1" dirty="0" smtClean="0"/>
              <a:t>or </a:t>
            </a:r>
            <a:r>
              <a:rPr lang="en-US" dirty="0" smtClean="0"/>
              <a:t>abbreviated in ( )</a:t>
            </a:r>
          </a:p>
          <a:p>
            <a:pPr lvl="1"/>
            <a:r>
              <a:rPr lang="en-US" dirty="0" smtClean="0"/>
              <a:t>Use full title in sentence</a:t>
            </a:r>
          </a:p>
          <a:p>
            <a:pPr lvl="1"/>
            <a:r>
              <a:rPr lang="en-US" dirty="0" smtClean="0"/>
              <a:t>If 2 or more identical titles, add publication fact, like a date, to distinguish them (see 6.4.4)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Variation: Indirect 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Indirect Source</a:t>
            </a:r>
            <a:r>
              <a:rPr lang="en-US" dirty="0" smtClean="0"/>
              <a:t>: Quotation of a quotation. </a:t>
            </a:r>
            <a:r>
              <a:rPr lang="en-US" i="1" dirty="0" smtClean="0"/>
              <a:t>Avoid</a:t>
            </a:r>
            <a:r>
              <a:rPr lang="en-US" dirty="0" smtClean="0"/>
              <a:t> when you can.</a:t>
            </a:r>
          </a:p>
          <a:p>
            <a:r>
              <a:rPr lang="en-US" dirty="0" smtClean="0"/>
              <a:t>Use “</a:t>
            </a:r>
            <a:r>
              <a:rPr lang="en-US" dirty="0" err="1" smtClean="0"/>
              <a:t>qtd</a:t>
            </a:r>
            <a:r>
              <a:rPr lang="en-US" dirty="0" smtClean="0"/>
              <a:t>. in” to designate it:</a:t>
            </a:r>
          </a:p>
          <a:p>
            <a:r>
              <a:rPr lang="en-US" dirty="0" smtClean="0"/>
              <a:t>Samuel Johnson admitted that Edmund Burke was an “extraordinary man” (</a:t>
            </a:r>
            <a:r>
              <a:rPr lang="en-US" dirty="0" err="1" smtClean="0"/>
              <a:t>qtd</a:t>
            </a:r>
            <a:r>
              <a:rPr lang="en-US" dirty="0" smtClean="0"/>
              <a:t>. in Boswell 2: 450).</a:t>
            </a:r>
          </a:p>
          <a:p>
            <a:r>
              <a:rPr lang="en-US" dirty="0" smtClean="0"/>
              <a:t>On your works cited page, provide bibliographic information on Boswell’s source. (see p. 226, 6.4.7)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those 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Always give page number(s) when you quote or paraphrase </a:t>
            </a:r>
          </a:p>
          <a:p>
            <a:r>
              <a:rPr lang="en-US" dirty="0" smtClean="0"/>
              <a:t>If cite from multivolume work, give page number &amp; volume number  (see slide 11)</a:t>
            </a:r>
          </a:p>
          <a:p>
            <a:r>
              <a:rPr lang="en-US" u="sng" dirty="0" smtClean="0"/>
              <a:t>Note</a:t>
            </a:r>
            <a:r>
              <a:rPr lang="en-US" dirty="0" smtClean="0"/>
              <a:t>: Use “par.” or “pars.” if </a:t>
            </a:r>
            <a:r>
              <a:rPr lang="en-US" i="1" dirty="0" smtClean="0"/>
              <a:t>paragraph numbers </a:t>
            </a:r>
            <a:r>
              <a:rPr lang="en-US" dirty="0" smtClean="0"/>
              <a:t>are given </a:t>
            </a:r>
            <a:r>
              <a:rPr lang="en-US" i="1" dirty="0" smtClean="0"/>
              <a:t>instead</a:t>
            </a:r>
            <a:r>
              <a:rPr lang="en-US" dirty="0" smtClean="0"/>
              <a:t> of page numbers. (p. 221, 6.4.2)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u="sng" dirty="0" smtClean="0"/>
              <a:t>No</a:t>
            </a:r>
            <a:r>
              <a:rPr lang="en-US" u="sng" dirty="0" smtClean="0"/>
              <a:t> Page or Par. Number for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1-page articles</a:t>
            </a:r>
          </a:p>
          <a:p>
            <a:pPr lvl="1"/>
            <a:r>
              <a:rPr lang="en-US" dirty="0" smtClean="0"/>
              <a:t>Electronic sources </a:t>
            </a:r>
            <a:r>
              <a:rPr lang="en-US" i="1" dirty="0" smtClean="0"/>
              <a:t>without</a:t>
            </a:r>
            <a:r>
              <a:rPr lang="en-US" dirty="0" smtClean="0"/>
              <a:t> pagination or par. numbers</a:t>
            </a:r>
          </a:p>
          <a:p>
            <a:pPr lvl="1"/>
            <a:r>
              <a:rPr lang="en-US" dirty="0" smtClean="0"/>
              <a:t>Plays &amp; Poems</a:t>
            </a:r>
          </a:p>
          <a:p>
            <a:pPr lvl="1"/>
            <a:r>
              <a:rPr lang="en-US" dirty="0" smtClean="0"/>
              <a:t>Films, interviews, performances, etc.</a:t>
            </a:r>
          </a:p>
          <a:p>
            <a:pPr lvl="1"/>
            <a:r>
              <a:rPr lang="en-US" dirty="0" smtClean="0"/>
              <a:t>Citation of a work </a:t>
            </a:r>
            <a:r>
              <a:rPr lang="en-US" i="1" dirty="0" smtClean="0"/>
              <a:t>in its entirety </a:t>
            </a:r>
            <a:r>
              <a:rPr lang="en-US" dirty="0" smtClean="0"/>
              <a:t>(p. 221, 6.4.2)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Tale of Two Cites: </a:t>
            </a:r>
            <a:br>
              <a:rPr lang="en-US" dirty="0" smtClean="0"/>
            </a:br>
            <a:r>
              <a:rPr lang="en-US" dirty="0" smtClean="0"/>
              <a:t>Citing Common Literature (6.4.8)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Novels</a:t>
            </a:r>
          </a:p>
          <a:p>
            <a:pPr lvl="1"/>
            <a:r>
              <a:rPr lang="en-US" sz="3100" dirty="0" smtClean="0"/>
              <a:t>Supply chapter and section numbers to help readers of different editions locate your citation</a:t>
            </a:r>
          </a:p>
          <a:p>
            <a:pPr lvl="1"/>
            <a:r>
              <a:rPr lang="en-US" sz="3100" dirty="0" smtClean="0"/>
              <a:t>Use semi-colon between page number &amp; chapter &amp; comma between chapter &amp; section</a:t>
            </a:r>
          </a:p>
          <a:p>
            <a:pPr lvl="1"/>
            <a:r>
              <a:rPr lang="en-US" sz="3100" dirty="0" smtClean="0"/>
              <a:t>For example:</a:t>
            </a:r>
          </a:p>
          <a:p>
            <a:pPr lvl="1">
              <a:buNone/>
            </a:pPr>
            <a:endParaRPr lang="en-US" sz="3100" dirty="0" smtClean="0"/>
          </a:p>
          <a:p>
            <a:pPr lvl="1">
              <a:buNone/>
            </a:pPr>
            <a:r>
              <a:rPr lang="en-US" sz="2300" b="1" dirty="0" smtClean="0"/>
              <a:t>(Dickens 275; ch.1, book 3)</a:t>
            </a:r>
            <a:endParaRPr lang="en-US" sz="23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Plays &amp; Poems</a:t>
            </a:r>
          </a:p>
          <a:p>
            <a:pPr lvl="1"/>
            <a:r>
              <a:rPr lang="en-US" dirty="0" smtClean="0"/>
              <a:t>For verse plays &amp; poems, cite by </a:t>
            </a:r>
            <a:r>
              <a:rPr lang="en-US" i="1" dirty="0" smtClean="0"/>
              <a:t>division</a:t>
            </a:r>
            <a:r>
              <a:rPr lang="en-US" dirty="0" smtClean="0"/>
              <a:t> (act, scene, canto, book, part) &amp; </a:t>
            </a:r>
            <a:r>
              <a:rPr lang="en-US" i="1" dirty="0" smtClean="0"/>
              <a:t>line</a:t>
            </a:r>
            <a:r>
              <a:rPr lang="en-US" dirty="0" smtClean="0"/>
              <a:t> with periods in between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err="1" smtClean="0"/>
              <a:t>arabic</a:t>
            </a:r>
            <a:r>
              <a:rPr lang="en-US" dirty="0" smtClean="0"/>
              <a:t> numerals, unless your professor instructs you otherwise</a:t>
            </a:r>
          </a:p>
          <a:p>
            <a:pPr lvl="1"/>
            <a:r>
              <a:rPr lang="en-US" dirty="0" smtClean="0"/>
              <a:t>Spell out “line” or “lines” first time, then just the numbers in subsequent citations. For example:</a:t>
            </a:r>
          </a:p>
          <a:p>
            <a:pPr lvl="1">
              <a:buNone/>
            </a:pPr>
            <a:r>
              <a:rPr lang="en-US" dirty="0" smtClean="0"/>
              <a:t>(Shakespeare</a:t>
            </a:r>
            <a:r>
              <a:rPr lang="en-US" i="1" dirty="0" smtClean="0"/>
              <a:t> </a:t>
            </a:r>
            <a:r>
              <a:rPr lang="en-US" dirty="0" smtClean="0"/>
              <a:t>1.1.lines 9-11)</a:t>
            </a:r>
          </a:p>
          <a:p>
            <a:pPr lvl="1">
              <a:buNone/>
            </a:pPr>
            <a:r>
              <a:rPr lang="en-US" dirty="0" smtClean="0"/>
              <a:t>(Shakespeare 1.1.295-96) </a:t>
            </a:r>
            <a:r>
              <a:rPr lang="en-US" i="1" dirty="0" smtClean="0"/>
              <a:t>or</a:t>
            </a:r>
          </a:p>
          <a:p>
            <a:pPr lvl="1">
              <a:buNone/>
            </a:pPr>
            <a:r>
              <a:rPr lang="en-US" dirty="0" smtClean="0"/>
              <a:t>(Milton</a:t>
            </a:r>
            <a:r>
              <a:rPr lang="en-US" i="1" dirty="0" smtClean="0"/>
              <a:t> </a:t>
            </a:r>
            <a:r>
              <a:rPr lang="en-US" dirty="0" smtClean="0"/>
              <a:t>3.line 215)</a:t>
            </a:r>
          </a:p>
          <a:p>
            <a:pPr lvl="1">
              <a:buNone/>
            </a:pPr>
            <a:r>
              <a:rPr lang="en-US" i="1" dirty="0" smtClean="0"/>
              <a:t>(</a:t>
            </a:r>
            <a:r>
              <a:rPr lang="en-US" dirty="0" smtClean="0"/>
              <a:t>Milton</a:t>
            </a:r>
            <a:r>
              <a:rPr lang="en-US" i="1" dirty="0" smtClean="0"/>
              <a:t> </a:t>
            </a:r>
            <a:r>
              <a:rPr lang="en-US" dirty="0" smtClean="0"/>
              <a:t>3.235)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Dreaded Dropped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Writers are faced with many challenges. </a:t>
            </a:r>
            <a:r>
              <a:rPr lang="en-US" b="1" dirty="0" smtClean="0"/>
              <a:t>“The novelist always has to create a world and a believable one” </a:t>
            </a:r>
            <a:r>
              <a:rPr lang="en-US" dirty="0" smtClean="0"/>
              <a:t>(O’Connor 70).</a:t>
            </a:r>
          </a:p>
          <a:p>
            <a:r>
              <a:rPr lang="en-US" dirty="0" smtClean="0"/>
              <a:t>Yuck! 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Writers are faced with many challenges. O’Connor points out one when she notes, “The novelist always has to create a world and a believable one” (70).   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</a:t>
            </a: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Signal Phrases to Integrate Your Citations Into Your Own 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latin typeface="Constantia" pitchFamily="18" charset="0"/>
              </a:rPr>
              <a:t>Eliot explains</a:t>
            </a:r>
            <a:r>
              <a:rPr lang="en-US" dirty="0" smtClean="0">
                <a:latin typeface="Constantia" pitchFamily="18" charset="0"/>
              </a:rPr>
              <a:t>, “Wide reading is . . . valuable because in the process of being affected by one powerful personality after another, we cease to be dominated by anyone, or by any small number” (26).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“Wide reading,” </a:t>
            </a:r>
            <a:r>
              <a:rPr lang="en-US" b="1" dirty="0" smtClean="0">
                <a:latin typeface="Constantia" pitchFamily="18" charset="0"/>
              </a:rPr>
              <a:t>according to Eliot</a:t>
            </a:r>
            <a:r>
              <a:rPr lang="en-US" dirty="0" smtClean="0">
                <a:latin typeface="Constantia" pitchFamily="18" charset="0"/>
              </a:rPr>
              <a:t>, “is . . . valuable because in the process of being affected by one powerful personality after another, we cease to be dominated by anyone, or by any small number” (26). 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Citing In Succession (pp. 218-219)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Three Options:</a:t>
            </a:r>
          </a:p>
          <a:p>
            <a:pPr lvl="1"/>
            <a:r>
              <a:rPr lang="en-US" dirty="0" smtClean="0"/>
              <a:t>1: Place author’s last name and both page numbers of both sentences in one citation: (Smith 138, 141)</a:t>
            </a:r>
          </a:p>
          <a:p>
            <a:pPr lvl="1"/>
            <a:r>
              <a:rPr lang="en-US" dirty="0" smtClean="0"/>
              <a:t>2: Place author’s last name and page number after first sentence, then just page number after second sentence:</a:t>
            </a:r>
          </a:p>
          <a:p>
            <a:pPr lvl="1">
              <a:buNone/>
            </a:pPr>
            <a:r>
              <a:rPr lang="en-US" dirty="0" smtClean="0"/>
              <a:t>	(Smith 138) . . . Then . . . (141)</a:t>
            </a:r>
          </a:p>
          <a:p>
            <a:pPr lvl="1"/>
            <a:r>
              <a:rPr lang="en-US" dirty="0" smtClean="0"/>
              <a:t>3: Bookend it. E.g., “According to Smith . . . (138). Then . . . (141).”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Ellipsis . . . </a:t>
            </a:r>
            <a:r>
              <a:rPr lang="en-US" dirty="0" smtClean="0"/>
              <a:t>(p. 97, 3.7.5)</a:t>
            </a:r>
          </a:p>
          <a:p>
            <a:pPr lvl="1"/>
            <a:r>
              <a:rPr lang="en-US" dirty="0" smtClean="0"/>
              <a:t>3 periods with </a:t>
            </a:r>
            <a:r>
              <a:rPr lang="en-US" i="1" dirty="0" smtClean="0"/>
              <a:t>spaces </a:t>
            </a:r>
            <a:r>
              <a:rPr lang="en-US" dirty="0" smtClean="0"/>
              <a:t>before &amp; after each period</a:t>
            </a:r>
          </a:p>
          <a:p>
            <a:pPr lvl="1"/>
            <a:r>
              <a:rPr lang="en-US" dirty="0" smtClean="0"/>
              <a:t>Use when you omit a word, phrase, or sentence in the middle or at the end of a quotation (</a:t>
            </a:r>
            <a:r>
              <a:rPr lang="en-US" i="1" dirty="0" smtClean="0"/>
              <a:t>never</a:t>
            </a:r>
            <a:r>
              <a:rPr lang="en-US" dirty="0" smtClean="0"/>
              <a:t> at the beginning!)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with</a:t>
            </a:r>
            <a:r>
              <a:rPr lang="en-US" dirty="0" smtClean="0"/>
              <a:t> period at end of sentence (4 periods total) </a:t>
            </a:r>
            <a:r>
              <a:rPr lang="en-US" i="1" dirty="0" smtClean="0"/>
              <a:t>if</a:t>
            </a:r>
            <a:r>
              <a:rPr lang="en-US" dirty="0" smtClean="0"/>
              <a:t> you continue the quotation with another sentence after the omission</a:t>
            </a:r>
          </a:p>
          <a:p>
            <a:r>
              <a:rPr lang="en-US" b="1" dirty="0" smtClean="0"/>
              <a:t>Brackets [ ]</a:t>
            </a:r>
            <a:r>
              <a:rPr lang="en-US" dirty="0" smtClean="0"/>
              <a:t> (p. 101, 3.7.6)</a:t>
            </a:r>
          </a:p>
          <a:p>
            <a:pPr lvl="1"/>
            <a:r>
              <a:rPr lang="en-US" dirty="0" smtClean="0"/>
              <a:t>Use when you alter or add any word(s) in a quotation</a:t>
            </a:r>
          </a:p>
          <a:p>
            <a:r>
              <a:rPr lang="en-US" b="1" dirty="0" smtClean="0"/>
              <a:t>Set-off Quotations </a:t>
            </a:r>
            <a:r>
              <a:rPr lang="en-US" dirty="0" smtClean="0"/>
              <a:t>(p. 94, 3.7.2)</a:t>
            </a:r>
          </a:p>
          <a:p>
            <a:pPr lvl="1"/>
            <a:r>
              <a:rPr lang="en-US" dirty="0" smtClean="0"/>
              <a:t>For quotations longer than 4 lines</a:t>
            </a:r>
          </a:p>
          <a:p>
            <a:pPr lvl="1"/>
            <a:r>
              <a:rPr lang="en-US" dirty="0" smtClean="0"/>
              <a:t>Begin new line, indent 1” from the left</a:t>
            </a:r>
          </a:p>
          <a:p>
            <a:pPr lvl="1"/>
            <a:r>
              <a:rPr lang="en-US" dirty="0" smtClean="0"/>
              <a:t>Double space</a:t>
            </a:r>
          </a:p>
          <a:p>
            <a:pPr lvl="1"/>
            <a:r>
              <a:rPr lang="en-US" dirty="0" smtClean="0"/>
              <a:t>Don’t use quotation marks</a:t>
            </a:r>
          </a:p>
          <a:p>
            <a:pPr lvl="1"/>
            <a:r>
              <a:rPr lang="en-US" dirty="0" smtClean="0"/>
              <a:t>Use period </a:t>
            </a:r>
            <a:r>
              <a:rPr lang="en-US" i="1" dirty="0" smtClean="0"/>
              <a:t>before</a:t>
            </a:r>
            <a:r>
              <a:rPr lang="en-US" dirty="0" smtClean="0"/>
              <a:t> parenthetical documentation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You Can Believe In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The Works Cited Page</a:t>
            </a:r>
          </a:p>
          <a:p>
            <a:pPr algn="r"/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Handbook, Chapter by Chapter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Ch. 1: Research &amp; Writing</a:t>
            </a:r>
          </a:p>
          <a:p>
            <a:pPr lvl="1"/>
            <a:r>
              <a:rPr lang="en-US" dirty="0" smtClean="0"/>
              <a:t>Evaluating Sources, Researching, Working Bibliography, Note-taking, Outlining &amp; Drafting</a:t>
            </a:r>
          </a:p>
          <a:p>
            <a:r>
              <a:rPr lang="en-US" dirty="0" smtClean="0"/>
              <a:t>Ch. 2: Plagiarism &amp; Academic Integrity</a:t>
            </a:r>
          </a:p>
          <a:p>
            <a:r>
              <a:rPr lang="en-US" dirty="0" smtClean="0"/>
              <a:t>Ch. 3: Mechanics</a:t>
            </a:r>
          </a:p>
          <a:p>
            <a:r>
              <a:rPr lang="en-US" dirty="0" smtClean="0"/>
              <a:t>Ch. 4: Format</a:t>
            </a:r>
          </a:p>
          <a:p>
            <a:r>
              <a:rPr lang="en-US" dirty="0" smtClean="0"/>
              <a:t>Ch. 5: Works Cited List</a:t>
            </a:r>
          </a:p>
          <a:p>
            <a:r>
              <a:rPr lang="en-US" dirty="0" smtClean="0"/>
              <a:t>Ch. 6: Parenthetical Documentation</a:t>
            </a:r>
          </a:p>
          <a:p>
            <a:r>
              <a:rPr lang="en-US" dirty="0" smtClean="0"/>
              <a:t>Ch. 7: Abbreviations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Revisions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is no longer the default medium</a:t>
            </a:r>
          </a:p>
          <a:p>
            <a:r>
              <a:rPr lang="en-US" dirty="0" smtClean="0"/>
              <a:t>You must now list the medium of publication in </a:t>
            </a:r>
            <a:r>
              <a:rPr lang="en-US" i="1" dirty="0" smtClean="0"/>
              <a:t>every</a:t>
            </a:r>
            <a:r>
              <a:rPr lang="en-US" dirty="0" smtClean="0"/>
              <a:t> entry: Print. Web. Digital. Etc.</a:t>
            </a:r>
          </a:p>
          <a:p>
            <a:r>
              <a:rPr lang="en-US" dirty="0" smtClean="0"/>
              <a:t>Simplified Web citations: No more URLs</a:t>
            </a:r>
          </a:p>
          <a:p>
            <a:r>
              <a:rPr lang="en-US" dirty="0" smtClean="0"/>
              <a:t>Must give issue &amp; volume numbers for </a:t>
            </a:r>
            <a:r>
              <a:rPr lang="en-US" i="1" dirty="0" smtClean="0"/>
              <a:t>every </a:t>
            </a:r>
            <a:r>
              <a:rPr lang="en-US" dirty="0" smtClean="0"/>
              <a:t>journal article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italics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  <a:r>
              <a:rPr lang="en-US" dirty="0" smtClean="0"/>
              <a:t> underlining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&amp;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End of the paper, on a </a:t>
            </a:r>
            <a:r>
              <a:rPr lang="en-US" b="1" dirty="0" smtClean="0"/>
              <a:t>new page</a:t>
            </a:r>
          </a:p>
          <a:p>
            <a:r>
              <a:rPr lang="en-US" i="1" dirty="0" smtClean="0"/>
              <a:t>Alphabetized</a:t>
            </a:r>
            <a:r>
              <a:rPr lang="en-US" dirty="0" smtClean="0"/>
              <a:t> by first item in each entry</a:t>
            </a:r>
          </a:p>
          <a:p>
            <a:r>
              <a:rPr lang="en-US" i="1" dirty="0" smtClean="0"/>
              <a:t>Double spaced </a:t>
            </a:r>
            <a:r>
              <a:rPr lang="en-US" dirty="0" smtClean="0"/>
              <a:t>throughout</a:t>
            </a:r>
          </a:p>
          <a:p>
            <a:r>
              <a:rPr lang="en-US" dirty="0" smtClean="0"/>
              <a:t>Same header as pp. 2-end of paper</a:t>
            </a:r>
          </a:p>
          <a:p>
            <a:r>
              <a:rPr lang="en-US" b="1" dirty="0" smtClean="0"/>
              <a:t>Title</a:t>
            </a:r>
            <a:r>
              <a:rPr lang="en-US" dirty="0" smtClean="0"/>
              <a:t> centered but </a:t>
            </a:r>
            <a:r>
              <a:rPr lang="en-US" i="1" dirty="0" smtClean="0"/>
              <a:t>not</a:t>
            </a:r>
            <a:r>
              <a:rPr lang="en-US" dirty="0" smtClean="0"/>
              <a:t> italicized, bold-faced, underlined, or in all capital letters</a:t>
            </a:r>
          </a:p>
          <a:p>
            <a:r>
              <a:rPr lang="en-US" b="1" dirty="0" smtClean="0"/>
              <a:t>Hanging Indentation</a:t>
            </a:r>
            <a:r>
              <a:rPr lang="en-US" dirty="0" smtClean="0"/>
              <a:t>: Each first line, flush with left margin; subsequent lines of every entry, indented ½”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500" t="21000" r="18750" b="7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Endless Examples:</a:t>
            </a:r>
            <a:br>
              <a:rPr lang="en-US" dirty="0" smtClean="0"/>
            </a:br>
            <a:r>
              <a:rPr lang="en-US" dirty="0" smtClean="0"/>
              <a:t>2009 Updates Highlighted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Basic Format for Book </a:t>
            </a:r>
            <a:r>
              <a:rPr lang="en-US" dirty="0" smtClean="0"/>
              <a:t>(5.5.2)</a:t>
            </a:r>
          </a:p>
          <a:p>
            <a:pPr lvl="1">
              <a:buNone/>
            </a:pPr>
            <a:r>
              <a:rPr lang="en-US" dirty="0" err="1" smtClean="0"/>
              <a:t>Harbord</a:t>
            </a:r>
            <a:r>
              <a:rPr lang="en-US" dirty="0" smtClean="0"/>
              <a:t>, Janet. </a:t>
            </a:r>
            <a:r>
              <a:rPr lang="en-US" i="1" dirty="0" smtClean="0">
                <a:solidFill>
                  <a:srgbClr val="FF0000"/>
                </a:solidFill>
              </a:rPr>
              <a:t>The Evolution of Film: Rethinking Film Studies</a:t>
            </a:r>
            <a:r>
              <a:rPr lang="en-US" dirty="0" smtClean="0"/>
              <a:t>. Cambridge: Polity, 2007.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Basic Format for Journal Article </a:t>
            </a:r>
            <a:r>
              <a:rPr lang="en-US" dirty="0" smtClean="0"/>
              <a:t>(5.4.2)</a:t>
            </a:r>
          </a:p>
          <a:p>
            <a:pPr lvl="1">
              <a:buNone/>
            </a:pPr>
            <a:r>
              <a:rPr lang="en-US" dirty="0" smtClean="0"/>
              <a:t>Piper, Andrew. “Rethinking the Print Object: </a:t>
            </a:r>
            <a:r>
              <a:rPr lang="en-US" dirty="0" err="1" smtClean="0"/>
              <a:t>Geothe</a:t>
            </a:r>
            <a:r>
              <a:rPr lang="en-US" dirty="0" smtClean="0"/>
              <a:t> and the Book of Everything.” </a:t>
            </a:r>
            <a:r>
              <a:rPr lang="en-US" i="1" dirty="0" smtClean="0">
                <a:solidFill>
                  <a:srgbClr val="FF0000"/>
                </a:solidFill>
              </a:rPr>
              <a:t>PMLA</a:t>
            </a:r>
            <a:r>
              <a:rPr lang="en-US" dirty="0" smtClean="0"/>
              <a:t> 121.1 (2006): 124-38. </a:t>
            </a:r>
            <a:r>
              <a:rPr lang="en-US" b="1" dirty="0" smtClean="0">
                <a:solidFill>
                  <a:srgbClr val="FF0000"/>
                </a:solidFill>
              </a:rPr>
              <a:t>Print.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(5.4.5)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Newspaper Article</a:t>
            </a:r>
          </a:p>
          <a:p>
            <a:pPr lvl="1"/>
            <a:r>
              <a:rPr lang="en-US" b="1" dirty="0" smtClean="0"/>
              <a:t>Nationally Published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err="1" smtClean="0"/>
              <a:t>Jeromack</a:t>
            </a:r>
            <a:r>
              <a:rPr lang="en-US" dirty="0" smtClean="0"/>
              <a:t>, Paul. “This Once, a David of the Art World Does Goliath a Favor.” </a:t>
            </a:r>
            <a:r>
              <a:rPr lang="en-US" i="1" dirty="0" smtClean="0">
                <a:solidFill>
                  <a:srgbClr val="FF0000"/>
                </a:solidFill>
              </a:rPr>
              <a:t>New York Times</a:t>
            </a:r>
            <a:r>
              <a:rPr lang="en-US" i="1" dirty="0" smtClean="0"/>
              <a:t> </a:t>
            </a:r>
            <a:r>
              <a:rPr lang="en-US" dirty="0" smtClean="0"/>
              <a:t>13 July 2002, late ed.: B7+.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Locally Published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err="1" smtClean="0"/>
              <a:t>Alaton</a:t>
            </a:r>
            <a:r>
              <a:rPr lang="en-US" dirty="0" smtClean="0"/>
              <a:t>, Salem. “So, Did They Live Happily Ever After?” </a:t>
            </a:r>
            <a:r>
              <a:rPr lang="en-US" i="1" dirty="0" smtClean="0">
                <a:solidFill>
                  <a:srgbClr val="FF0000"/>
                </a:solidFill>
              </a:rPr>
              <a:t>Globe and Mail </a:t>
            </a:r>
            <a:r>
              <a:rPr lang="en-US" dirty="0" smtClean="0"/>
              <a:t>[Toronto] 27 Dec. 1997: C1+.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Magazine Articles (5.4.6)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published every week, or every other week, provide date but not volume or issue numbers:</a:t>
            </a:r>
          </a:p>
          <a:p>
            <a:pPr lvl="1">
              <a:buNone/>
            </a:pPr>
            <a:r>
              <a:rPr lang="en-US" dirty="0" err="1" smtClean="0"/>
              <a:t>McEvoy</a:t>
            </a:r>
            <a:r>
              <a:rPr lang="en-US" dirty="0" smtClean="0"/>
              <a:t>, Dermot. “Little Books, Big Success.” </a:t>
            </a:r>
            <a:r>
              <a:rPr lang="en-US" i="1" dirty="0" smtClean="0">
                <a:solidFill>
                  <a:srgbClr val="FF0000"/>
                </a:solidFill>
              </a:rPr>
              <a:t>Publishers Weekly </a:t>
            </a:r>
            <a:r>
              <a:rPr lang="en-US" dirty="0" smtClean="0"/>
              <a:t>30 Oct. 2006: 26-28.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published every month, or every other month, provide month and year:</a:t>
            </a:r>
          </a:p>
          <a:p>
            <a:pPr lvl="1">
              <a:buNone/>
            </a:pPr>
            <a:r>
              <a:rPr lang="en-US" dirty="0" err="1" smtClean="0"/>
              <a:t>Laskin</a:t>
            </a:r>
            <a:r>
              <a:rPr lang="en-US" dirty="0" smtClean="0"/>
              <a:t>, Sheldon H. “Jena: A Missed Opportunity for Healing.” </a:t>
            </a:r>
            <a:r>
              <a:rPr lang="en-US" dirty="0" err="1" smtClean="0"/>
              <a:t>Tikkun</a:t>
            </a:r>
            <a:r>
              <a:rPr lang="en-US" dirty="0" smtClean="0"/>
              <a:t> Nov-Dec. 2007: 29+.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an Anthology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author of chapter/article and title of chapter/article, then book information: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Eliot, T.S. “Religion and Literature.” </a:t>
            </a:r>
            <a:r>
              <a:rPr lang="en-US" i="1" dirty="0" smtClean="0">
                <a:solidFill>
                  <a:srgbClr val="FF0000"/>
                </a:solidFill>
              </a:rPr>
              <a:t>Religion and Modern Literature: Essays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 Theory and Criticism</a:t>
            </a:r>
            <a:r>
              <a:rPr lang="en-US" dirty="0" smtClean="0"/>
              <a:t>. Eds. G.B. Tennyson and Edward E. Ericson, Jr. Grand Rapids, MI: </a:t>
            </a:r>
            <a:r>
              <a:rPr lang="en-US" dirty="0" err="1" smtClean="0"/>
              <a:t>Eerdmans</a:t>
            </a:r>
            <a:r>
              <a:rPr lang="en-US" dirty="0" smtClean="0"/>
              <a:t>, 1975. 21-30. </a:t>
            </a:r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Use Cross-References when use two or more chapters/articles from </a:t>
            </a:r>
            <a:r>
              <a:rPr lang="en-US" i="1" dirty="0" smtClean="0"/>
              <a:t>same</a:t>
            </a:r>
            <a:r>
              <a:rPr lang="en-US" dirty="0" smtClean="0"/>
              <a:t> anthology (see p. 135, 5.3.6 &amp; slide 20).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 Work Cited Only on the Web</a:t>
            </a:r>
          </a:p>
          <a:p>
            <a:pPr>
              <a:buNone/>
            </a:pP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Name of author, compiler, director, editor, narrator, performer, or translator of the work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Title of the work, </a:t>
            </a:r>
            <a:r>
              <a:rPr lang="en-US" i="1" dirty="0" smtClean="0"/>
              <a:t>italicized </a:t>
            </a:r>
            <a:r>
              <a:rPr lang="en-US" dirty="0" smtClean="0"/>
              <a:t>if work is independent; in </a:t>
            </a:r>
            <a:r>
              <a:rPr lang="en-US" b="1" dirty="0" smtClean="0"/>
              <a:t>quotation marks </a:t>
            </a:r>
            <a:r>
              <a:rPr lang="en-US" dirty="0" smtClean="0"/>
              <a:t>if work is part of a larger work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Title of overall Web site</a:t>
            </a:r>
            <a:r>
              <a:rPr lang="en-US" i="1" dirty="0" smtClean="0"/>
              <a:t>, italicized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Version or edition used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Publisher or sponsor of the site, if not available, use </a:t>
            </a:r>
            <a:r>
              <a:rPr lang="en-US" i="1" dirty="0" err="1" smtClean="0"/>
              <a:t>N.p</a:t>
            </a:r>
            <a:r>
              <a:rPr lang="en-US" i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Date of publication, if not available, use </a:t>
            </a:r>
            <a:r>
              <a:rPr lang="en-US" i="1" dirty="0" err="1" smtClean="0"/>
              <a:t>n.d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Medium of publication: </a:t>
            </a:r>
            <a:r>
              <a:rPr lang="en-US" b="1" dirty="0" smtClean="0"/>
              <a:t>Web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Date of Your Access (day, month, year)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No URLS, unless reader can’t find source without it or if your professor requires it. (See p. 182, 5.6.1)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site Examples </a:t>
            </a:r>
            <a:br>
              <a:rPr lang="en-US" dirty="0" smtClean="0"/>
            </a:br>
            <a:r>
              <a:rPr lang="en-US" dirty="0" smtClean="0"/>
              <a:t>(pp. 186/7, 5.6.2)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Quade</a:t>
            </a:r>
            <a:r>
              <a:rPr lang="en-US" dirty="0" smtClean="0"/>
              <a:t>, Alex. “Elite Team Rescues Troops behind Enemy Lines.” </a:t>
            </a:r>
            <a:r>
              <a:rPr lang="en-US" i="1" dirty="0" smtClean="0">
                <a:solidFill>
                  <a:srgbClr val="FF0000"/>
                </a:solidFill>
              </a:rPr>
              <a:t>CNN.com</a:t>
            </a:r>
            <a:r>
              <a:rPr lang="en-US" dirty="0" smtClean="0"/>
              <a:t>. Cable News Network, 19 Mar. 2007.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15 May 2008. </a:t>
            </a:r>
          </a:p>
          <a:p>
            <a:pPr>
              <a:buNone/>
            </a:pPr>
            <a:r>
              <a:rPr lang="en-US" dirty="0" smtClean="0"/>
              <a:t>“Maplewood, New Jersey.” Map. </a:t>
            </a:r>
            <a:r>
              <a:rPr lang="en-US" i="1" dirty="0" smtClean="0">
                <a:solidFill>
                  <a:srgbClr val="FF0000"/>
                </a:solidFill>
              </a:rPr>
              <a:t>Google Maps</a:t>
            </a:r>
            <a:r>
              <a:rPr lang="en-US" dirty="0" smtClean="0"/>
              <a:t>. Google, 15 May 2008.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15 May 2008.</a:t>
            </a:r>
          </a:p>
          <a:p>
            <a:pPr>
              <a:buNone/>
            </a:pPr>
            <a:r>
              <a:rPr lang="en-US" dirty="0" smtClean="0"/>
              <a:t>“Verb Tenses.” Chart. </a:t>
            </a:r>
            <a:r>
              <a:rPr lang="en-US" i="1" dirty="0" smtClean="0">
                <a:solidFill>
                  <a:srgbClr val="FF0000"/>
                </a:solidFill>
              </a:rPr>
              <a:t>The OWL at Purdue</a:t>
            </a:r>
            <a:r>
              <a:rPr lang="en-US" dirty="0" smtClean="0"/>
              <a:t>. Purdue U Online Writing Lab, 2001.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15 May 2008.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(e.g., Book) on the Web </a:t>
            </a:r>
            <a:br>
              <a:rPr lang="en-US" dirty="0" smtClean="0"/>
            </a:br>
            <a:r>
              <a:rPr lang="en-US" dirty="0" smtClean="0"/>
              <a:t>Cited with Print Publication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same guidelines for print, per section 5.5 in the handbook</a:t>
            </a:r>
          </a:p>
          <a:p>
            <a:r>
              <a:rPr lang="en-US" u="sng" dirty="0" smtClean="0"/>
              <a:t>Then, instead of “Print,” provide the following</a:t>
            </a:r>
            <a:r>
              <a:rPr lang="en-US" dirty="0" smtClean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Title of the database or Web site (</a:t>
            </a:r>
            <a:r>
              <a:rPr lang="en-US" i="1" dirty="0" smtClean="0"/>
              <a:t>italicized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Medium of publication (Web)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Date of your access (day, month, year)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If no pages, use </a:t>
            </a:r>
            <a:r>
              <a:rPr lang="en-US" i="1" dirty="0" smtClean="0"/>
              <a:t>N.pag.</a:t>
            </a:r>
            <a:endParaRPr lang="en-US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for Writing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clearly and use correct grammar.</a:t>
            </a:r>
          </a:p>
          <a:p>
            <a:r>
              <a:rPr lang="en-US" dirty="0" smtClean="0"/>
              <a:t>Be concise.</a:t>
            </a:r>
          </a:p>
          <a:p>
            <a:r>
              <a:rPr lang="en-US" dirty="0" smtClean="0"/>
              <a:t>Use strong verbs; avoid “to be” &amp; passive voice verbs as much as possible.</a:t>
            </a:r>
          </a:p>
          <a:p>
            <a:r>
              <a:rPr lang="en-US" dirty="0" smtClean="0"/>
              <a:t>Use present tense when citing sources: </a:t>
            </a:r>
            <a:r>
              <a:rPr lang="en-US" i="1" dirty="0" smtClean="0"/>
              <a:t>Smith state</a:t>
            </a:r>
            <a:r>
              <a:rPr lang="en-US" b="1" i="1" dirty="0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instead of </a:t>
            </a:r>
            <a:r>
              <a:rPr lang="en-US" i="1" dirty="0" smtClean="0"/>
              <a:t>Smith stat</a:t>
            </a:r>
            <a:r>
              <a:rPr lang="en-US" b="1" i="1" dirty="0" smtClean="0"/>
              <a:t>ed.</a:t>
            </a:r>
          </a:p>
          <a:p>
            <a:r>
              <a:rPr lang="en-US" dirty="0" smtClean="0"/>
              <a:t>Never ever plagiarize. Documenting authors’ language &amp; ideas is </a:t>
            </a:r>
            <a:r>
              <a:rPr lang="en-US" i="1" dirty="0" smtClean="0"/>
              <a:t>always</a:t>
            </a:r>
            <a:r>
              <a:rPr lang="en-US" dirty="0" smtClean="0"/>
              <a:t> the best policy.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(pp. 187-88, 5.6.2c)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Bown</a:t>
            </a:r>
            <a:r>
              <a:rPr lang="en-US" dirty="0" smtClean="0"/>
              <a:t>, Jennifer M. “Going Solo: The Experience of Learning Russian in a Non-traditional Environment.” Diss. Ohio State U, 2004. </a:t>
            </a:r>
            <a:r>
              <a:rPr lang="en-US" i="1" dirty="0" err="1" smtClean="0">
                <a:solidFill>
                  <a:srgbClr val="FF0000"/>
                </a:solidFill>
              </a:rPr>
              <a:t>OhioLINK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15 May 2008.</a:t>
            </a:r>
          </a:p>
          <a:p>
            <a:pPr>
              <a:buNone/>
            </a:pPr>
            <a:r>
              <a:rPr lang="en-US" dirty="0" err="1" smtClean="0"/>
              <a:t>Cascardi</a:t>
            </a:r>
            <a:r>
              <a:rPr lang="en-US" dirty="0" smtClean="0"/>
              <a:t>, Anthony J. </a:t>
            </a:r>
            <a:r>
              <a:rPr lang="en-US" i="1" dirty="0" smtClean="0">
                <a:solidFill>
                  <a:srgbClr val="FF0000"/>
                </a:solidFill>
              </a:rPr>
              <a:t>Ideologies of History in the Spanish Golden Age</a:t>
            </a:r>
            <a:r>
              <a:rPr lang="en-US" dirty="0" smtClean="0"/>
              <a:t>. University Park: Pennsylvania State UP, 1997. </a:t>
            </a:r>
            <a:r>
              <a:rPr lang="en-US" i="1" dirty="0" smtClean="0">
                <a:solidFill>
                  <a:srgbClr val="FF0000"/>
                </a:solidFill>
              </a:rPr>
              <a:t>Penn State Romance Studies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12 Mar. 2007.</a:t>
            </a:r>
          </a:p>
          <a:p>
            <a:pPr>
              <a:buNone/>
            </a:pPr>
            <a:r>
              <a:rPr lang="en-US" dirty="0" smtClean="0"/>
              <a:t>Whitman, Walt. </a:t>
            </a:r>
            <a:r>
              <a:rPr lang="en-US" i="1" dirty="0" smtClean="0">
                <a:solidFill>
                  <a:srgbClr val="FF0000"/>
                </a:solidFill>
              </a:rPr>
              <a:t>Leaves of Grass</a:t>
            </a:r>
            <a:r>
              <a:rPr lang="en-US" dirty="0" smtClean="0"/>
              <a:t>. Brooklyn, 1855. </a:t>
            </a:r>
            <a:r>
              <a:rPr lang="en-US" i="1" dirty="0" smtClean="0">
                <a:solidFill>
                  <a:srgbClr val="FF0000"/>
                </a:solidFill>
              </a:rPr>
              <a:t>The Walt Whitman Archive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12 Mar. 2007.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Journal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follow guidelines for print in section 5.5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Then add</a:t>
            </a:r>
            <a:r>
              <a:rPr lang="en-US" dirty="0" smtClean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Medium of publication consulted (Web)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Date of access (day, month, year)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If no pagination, then use </a:t>
            </a:r>
            <a:r>
              <a:rPr lang="en-US" i="1" dirty="0" smtClean="0"/>
              <a:t>n.pag.</a:t>
            </a:r>
            <a:endParaRPr lang="en-US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(pp. 190-192)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Shah, </a:t>
            </a:r>
            <a:r>
              <a:rPr lang="en-US" dirty="0" err="1" smtClean="0"/>
              <a:t>Parilah</a:t>
            </a:r>
            <a:r>
              <a:rPr lang="en-US" dirty="0" smtClean="0"/>
              <a:t> </a:t>
            </a:r>
            <a:r>
              <a:rPr lang="en-US" dirty="0" err="1" smtClean="0"/>
              <a:t>Mohd</a:t>
            </a:r>
            <a:r>
              <a:rPr lang="en-US" dirty="0" smtClean="0"/>
              <a:t>, and </a:t>
            </a:r>
            <a:r>
              <a:rPr lang="en-US" dirty="0" err="1" smtClean="0"/>
              <a:t>Fauziah</a:t>
            </a:r>
            <a:r>
              <a:rPr lang="en-US" dirty="0" smtClean="0"/>
              <a:t> Ahmad. “A Comparative Account of the Bilingual Education Programs in Malaysia and the United States.” </a:t>
            </a:r>
            <a:r>
              <a:rPr lang="en-US" i="1" dirty="0" smtClean="0">
                <a:solidFill>
                  <a:srgbClr val="FF0000"/>
                </a:solidFill>
              </a:rPr>
              <a:t>GEMA Online Journal of Language Studies </a:t>
            </a:r>
            <a:r>
              <a:rPr lang="en-US" dirty="0" smtClean="0"/>
              <a:t>7.2 (2007): 63-77.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5 June 2008.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Shehan</a:t>
            </a:r>
            <a:r>
              <a:rPr lang="en-US" dirty="0" smtClean="0"/>
              <a:t>, Constance L., and Amanda B. </a:t>
            </a:r>
            <a:r>
              <a:rPr lang="en-US" dirty="0" err="1" smtClean="0"/>
              <a:t>Moras</a:t>
            </a:r>
            <a:r>
              <a:rPr lang="en-US" dirty="0" smtClean="0"/>
              <a:t>. “Deconstructing Laundry: Gendered Technologies and the Reluctant Redesign of Household Labor.” </a:t>
            </a:r>
            <a:r>
              <a:rPr lang="en-US" i="1" dirty="0" smtClean="0">
                <a:solidFill>
                  <a:srgbClr val="FF0000"/>
                </a:solidFill>
              </a:rPr>
              <a:t>Michigan Family Review</a:t>
            </a:r>
            <a:r>
              <a:rPr lang="en-US" dirty="0" smtClean="0"/>
              <a:t> 11 (2006): n. </a:t>
            </a:r>
            <a:r>
              <a:rPr lang="en-US" dirty="0" err="1" smtClean="0"/>
              <a:t>pag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8 Nov. 2007.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Periodical Publication </a:t>
            </a:r>
            <a:br>
              <a:rPr lang="en-US" dirty="0" smtClean="0"/>
            </a:br>
            <a:r>
              <a:rPr lang="en-US" dirty="0" smtClean="0"/>
              <a:t>in an Online Database (5.6.4)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follow guidelines for print in section 5.5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Then add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Title of database (</a:t>
            </a:r>
            <a:r>
              <a:rPr lang="en-US" i="1" dirty="0" smtClean="0"/>
              <a:t>italicized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Medium of publication (Web)</a:t>
            </a:r>
          </a:p>
          <a:p>
            <a:pPr lvl="1"/>
            <a:r>
              <a:rPr lang="en-US" dirty="0" smtClean="0"/>
              <a:t>Data of access (day, month, year)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(p. 193)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Evangelista, Stefano. Rev. of </a:t>
            </a:r>
            <a:r>
              <a:rPr lang="en-US" i="1" dirty="0" smtClean="0"/>
              <a:t>Victorian and Edwardian Responses to the Italian Renaissance</a:t>
            </a:r>
            <a:r>
              <a:rPr lang="en-US" dirty="0" smtClean="0"/>
              <a:t>, ed. John E. Law and </a:t>
            </a:r>
            <a:r>
              <a:rPr lang="en-US" dirty="0" err="1" smtClean="0"/>
              <a:t>Lene</a:t>
            </a:r>
            <a:r>
              <a:rPr lang="en-US" dirty="0" smtClean="0"/>
              <a:t> </a:t>
            </a:r>
            <a:r>
              <a:rPr lang="en-US" dirty="0" err="1" smtClean="0"/>
              <a:t>Ostermark</a:t>
            </a:r>
            <a:r>
              <a:rPr lang="en-US" dirty="0" smtClean="0"/>
              <a:t>-Johansen. </a:t>
            </a:r>
            <a:r>
              <a:rPr lang="en-US" i="1" dirty="0" smtClean="0"/>
              <a:t>Victorian Studies </a:t>
            </a:r>
            <a:r>
              <a:rPr lang="en-US" dirty="0" smtClean="0"/>
              <a:t>46.4 (2006): 729-31. </a:t>
            </a:r>
            <a:r>
              <a:rPr lang="en-US" i="1" dirty="0" smtClean="0">
                <a:solidFill>
                  <a:srgbClr val="FF0000"/>
                </a:solidFill>
              </a:rPr>
              <a:t>Academic Search Premier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12 Mar. 2007.</a:t>
            </a:r>
          </a:p>
          <a:p>
            <a:pPr>
              <a:buNone/>
            </a:pPr>
            <a:r>
              <a:rPr lang="en-US" dirty="0" err="1" smtClean="0"/>
              <a:t>Tolson</a:t>
            </a:r>
            <a:r>
              <a:rPr lang="en-US" dirty="0" smtClean="0"/>
              <a:t>, Nancy. “Making Books Available: The Role of Early Libraries, Librarians, and Booksellers in the Promotion of African American Children’s Literature.” </a:t>
            </a:r>
            <a:r>
              <a:rPr lang="en-US" i="1" dirty="0" smtClean="0">
                <a:solidFill>
                  <a:srgbClr val="FF0000"/>
                </a:solidFill>
              </a:rPr>
              <a:t>African American Review </a:t>
            </a:r>
            <a:r>
              <a:rPr lang="en-US" dirty="0" smtClean="0"/>
              <a:t>32.1 (1998): 9-16. </a:t>
            </a:r>
            <a:r>
              <a:rPr lang="en-US" i="1" dirty="0" smtClean="0">
                <a:solidFill>
                  <a:srgbClr val="FF0000"/>
                </a:solidFill>
              </a:rPr>
              <a:t>JSTOR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. 5 June 2008.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use </a:t>
            </a:r>
            <a:r>
              <a:rPr lang="en-US" i="1" dirty="0" smtClean="0"/>
              <a:t>multiple sources </a:t>
            </a:r>
            <a:r>
              <a:rPr lang="en-US" dirty="0" smtClean="0"/>
              <a:t>by the </a:t>
            </a:r>
            <a:r>
              <a:rPr lang="en-US" i="1" dirty="0" smtClean="0"/>
              <a:t>same</a:t>
            </a:r>
            <a:r>
              <a:rPr lang="en-US" dirty="0" smtClean="0"/>
              <a:t> author(s), use three hyphens and a period in place of the names after the first entry for that author.</a:t>
            </a:r>
          </a:p>
          <a:p>
            <a:r>
              <a:rPr lang="en-US" dirty="0" smtClean="0"/>
              <a:t>If you have 2-3</a:t>
            </a:r>
            <a:r>
              <a:rPr lang="en-US" i="1" dirty="0" smtClean="0"/>
              <a:t> authors </a:t>
            </a:r>
            <a:r>
              <a:rPr lang="en-US" dirty="0" smtClean="0"/>
              <a:t>for the </a:t>
            </a:r>
            <a:r>
              <a:rPr lang="en-US" i="1" dirty="0" smtClean="0"/>
              <a:t>same</a:t>
            </a:r>
            <a:r>
              <a:rPr lang="en-US" dirty="0" smtClean="0"/>
              <a:t> source, list the first author’s last name first, and first name last. For subsequent authors’ names, list first name first and last name last.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Center Can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Resources </a:t>
            </a:r>
          </a:p>
          <a:p>
            <a:r>
              <a:rPr lang="en-US" dirty="0" smtClean="0"/>
              <a:t>This Workshop’s Video &amp; Power Point Presentation Here: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http://www.cedarville.edu/departments/writingcenter/workshopinformation.cfm</a:t>
            </a:r>
            <a:endParaRPr lang="en-US" sz="1600" dirty="0" smtClean="0"/>
          </a:p>
          <a:p>
            <a:pPr>
              <a:buNone/>
            </a:pPr>
            <a:endParaRPr lang="en-US" sz="2300" dirty="0" smtClean="0"/>
          </a:p>
          <a:p>
            <a:r>
              <a:rPr lang="en-US" dirty="0" smtClean="0"/>
              <a:t>Citation Guides Here: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http://www.cedarville.edu/departments/writingcenter/citationguides.cfm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400" dirty="0" smtClean="0"/>
              <a:t>Web site:  </a:t>
            </a:r>
            <a:r>
              <a:rPr lang="en-US" sz="2400" dirty="0" smtClean="0">
                <a:hlinkClick r:id="rId4"/>
              </a:rPr>
              <a:t>www.cedarville.edu/writingcenter/</a:t>
            </a:r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endParaRPr lang="en-US" u="sng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Center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Monday, Wednesday, &amp; Friday</a:t>
            </a:r>
          </a:p>
          <a:p>
            <a:pPr>
              <a:buNone/>
            </a:pPr>
            <a:r>
              <a:rPr lang="en-US" dirty="0" smtClean="0"/>
              <a:t>	1:00-5:00 p.m.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Tuesday &amp; Thursday</a:t>
            </a:r>
          </a:p>
          <a:p>
            <a:pPr lvl="1">
              <a:buNone/>
            </a:pPr>
            <a:r>
              <a:rPr lang="en-US" dirty="0" smtClean="0"/>
              <a:t>12:30-5:00 p.m.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Monday-Thursday Evenings</a:t>
            </a:r>
          </a:p>
          <a:p>
            <a:pPr lvl="1">
              <a:buNone/>
            </a:pPr>
            <a:r>
              <a:rPr lang="en-US" dirty="0" smtClean="0"/>
              <a:t>7:00-11:00 p.m.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Begin On Page 1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The Format of the Research Paper</a:t>
            </a:r>
          </a:p>
          <a:p>
            <a:pPr algn="r"/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More Things Change, </a:t>
            </a:r>
            <a:br>
              <a:rPr lang="en-US" dirty="0" smtClean="0"/>
            </a:br>
            <a:r>
              <a:rPr lang="en-US" dirty="0" smtClean="0"/>
              <a:t>The More They Stay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Margins still 1”, except for page numbers, which are ½”</a:t>
            </a:r>
          </a:p>
          <a:p>
            <a:r>
              <a:rPr lang="en-US" dirty="0" smtClean="0"/>
              <a:t>Use 12-point, </a:t>
            </a:r>
            <a:r>
              <a:rPr lang="en-US" i="1" dirty="0" smtClean="0"/>
              <a:t>readable</a:t>
            </a:r>
            <a:r>
              <a:rPr lang="en-US" dirty="0" smtClean="0"/>
              <a:t> font, like Times New Roman</a:t>
            </a:r>
          </a:p>
          <a:p>
            <a:r>
              <a:rPr lang="en-US" dirty="0" smtClean="0"/>
              <a:t>Double space </a:t>
            </a:r>
            <a:r>
              <a:rPr lang="en-US" i="1" dirty="0" smtClean="0"/>
              <a:t>every</a:t>
            </a:r>
            <a:r>
              <a:rPr lang="en-US" dirty="0" smtClean="0"/>
              <a:t> line</a:t>
            </a:r>
          </a:p>
          <a:p>
            <a:r>
              <a:rPr lang="en-US" dirty="0" smtClean="0"/>
              <a:t>Space just </a:t>
            </a:r>
            <a:r>
              <a:rPr lang="en-US" i="1" dirty="0" smtClean="0"/>
              <a:t>once</a:t>
            </a:r>
            <a:r>
              <a:rPr lang="en-US" dirty="0" smtClean="0"/>
              <a:t> after punctuation, including periods</a:t>
            </a:r>
          </a:p>
          <a:p>
            <a:r>
              <a:rPr lang="en-US" dirty="0" smtClean="0"/>
              <a:t>No title page; use proper heading on page 1 of draft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of the Heading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Provide your name, your professor’s name, the course title &amp; section, &amp; the date (inverted) in heading on the left.</a:t>
            </a:r>
          </a:p>
          <a:p>
            <a:r>
              <a:rPr lang="en-US" sz="2800" dirty="0" smtClean="0"/>
              <a:t>Provide heading on the right: Last name &amp; page number .</a:t>
            </a:r>
          </a:p>
          <a:p>
            <a:r>
              <a:rPr lang="en-US" sz="2800" i="1" dirty="0" smtClean="0"/>
              <a:t>Don’t </a:t>
            </a:r>
            <a:r>
              <a:rPr lang="en-US" sz="2800" dirty="0" smtClean="0"/>
              <a:t>italicize, boldface, or underline your title; don’t put it in quotation marks or capitalize every letter either.</a:t>
            </a:r>
          </a:p>
          <a:p>
            <a:r>
              <a:rPr lang="en-US" sz="2800" i="1" dirty="0" smtClean="0"/>
              <a:t>Double space, </a:t>
            </a:r>
            <a:r>
              <a:rPr lang="en-US" sz="2800" dirty="0" smtClean="0"/>
              <a:t>don’t single or quadruple space, throughout the entire heading.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 cstate="print"/>
          <a:srcRect l="17500" t="20000" r="18750" b="7000"/>
          <a:stretch>
            <a:fillRect/>
          </a:stretch>
        </p:blipFill>
        <p:spPr bwMode="auto">
          <a:xfrm>
            <a:off x="0" y="-76200"/>
            <a:ext cx="94488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your abbreviated heading into your header so it appears on every subsequent page.</a:t>
            </a:r>
          </a:p>
          <a:p>
            <a:r>
              <a:rPr lang="en-US" dirty="0" smtClean="0"/>
              <a:t>Use “Insert Page Number” function. </a:t>
            </a:r>
          </a:p>
          <a:p>
            <a:r>
              <a:rPr lang="en-US" dirty="0" smtClean="0"/>
              <a:t>Type in your last name, a space, &amp; </a:t>
            </a:r>
          </a:p>
          <a:p>
            <a:pPr>
              <a:buNone/>
            </a:pPr>
            <a:r>
              <a:rPr lang="en-US" dirty="0" smtClean="0"/>
              <a:t>	page 1. </a:t>
            </a:r>
          </a:p>
          <a:p>
            <a:r>
              <a:rPr lang="en-US" dirty="0" smtClean="0"/>
              <a:t>Change the font so it matches the rest of your paper. Word does the rest. </a:t>
            </a:r>
            <a:r>
              <a:rPr lang="en-US" dirty="0" smtClean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Parenthetical Documentation: </a:t>
            </a:r>
            <a:br>
              <a:rPr lang="en-US" dirty="0" smtClean="0"/>
            </a:br>
            <a:r>
              <a:rPr lang="en-US" i="1" dirty="0" smtClean="0"/>
              <a:t>Still the One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Guidelines &amp; Examples</a:t>
            </a:r>
          </a:p>
          <a:p>
            <a:pPr algn="r"/>
            <a:r>
              <a:rPr lang="en-US" dirty="0" smtClean="0"/>
              <a:t>Chapter 6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558</TotalTime>
  <Words>2270</Words>
  <Application>Microsoft Office PowerPoint</Application>
  <PresentationFormat>On-screen Show (4:3)</PresentationFormat>
  <Paragraphs>231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The New MLA</vt:lpstr>
      <vt:lpstr>The Handbook, Chapter by Chapter</vt:lpstr>
      <vt:lpstr>As for Writing &amp; Mechanics</vt:lpstr>
      <vt:lpstr>Let’s Begin On Page 1</vt:lpstr>
      <vt:lpstr>The More Things Change,  The More They Stay the Same</vt:lpstr>
      <vt:lpstr>Speaking of the Heading . . . </vt:lpstr>
      <vt:lpstr>Slide 7</vt:lpstr>
      <vt:lpstr>Don’t Forget!</vt:lpstr>
      <vt:lpstr>Parenthetical Documentation:  Still the One</vt:lpstr>
      <vt:lpstr>Develop Good Coordination</vt:lpstr>
      <vt:lpstr>Variations on the Theme</vt:lpstr>
      <vt:lpstr>Another Variation: Indirect Sources</vt:lpstr>
      <vt:lpstr>About those Page Numbers</vt:lpstr>
      <vt:lpstr>A Tale of Two Cites:  Citing Common Literature (6.4.8)</vt:lpstr>
      <vt:lpstr>The Dreaded Dropped Quotation</vt:lpstr>
      <vt:lpstr>Use Signal Phrases to Integrate Your Citations Into Your Own Writing</vt:lpstr>
      <vt:lpstr>Citing In Succession (pp. 218-219)</vt:lpstr>
      <vt:lpstr>Miscellaneous Tidbits</vt:lpstr>
      <vt:lpstr>Change You Can Believe In</vt:lpstr>
      <vt:lpstr>Significant Revisions</vt:lpstr>
      <vt:lpstr>Placement &amp; Format</vt:lpstr>
      <vt:lpstr>Slide 22</vt:lpstr>
      <vt:lpstr>Endless Examples: 2009 Updates Highlighted</vt:lpstr>
      <vt:lpstr>More Examples (5.4.5)</vt:lpstr>
      <vt:lpstr>Magazine Articles (5.4.6)</vt:lpstr>
      <vt:lpstr>Works in an Anthology</vt:lpstr>
      <vt:lpstr>Electronic Resources</vt:lpstr>
      <vt:lpstr>Web site Examples  (pp. 186/7, 5.6.2)</vt:lpstr>
      <vt:lpstr>Work (e.g., Book) on the Web  Cited with Print Publication Data</vt:lpstr>
      <vt:lpstr>Examples (pp. 187-88, 5.6.2c)</vt:lpstr>
      <vt:lpstr>Scholarly Journal on the Web</vt:lpstr>
      <vt:lpstr>Examples (pp. 190-192)</vt:lpstr>
      <vt:lpstr>A Periodical Publication  in an Online Database (5.6.4)</vt:lpstr>
      <vt:lpstr>Examples (p. 193)</vt:lpstr>
      <vt:lpstr>Miscellaneous Tidbits</vt:lpstr>
      <vt:lpstr>The Writing Center Can Help!</vt:lpstr>
      <vt:lpstr>Writing Center Hours</vt:lpstr>
    </vt:vector>
  </TitlesOfParts>
  <Company>Cedarville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MLA</dc:title>
  <dc:creator>MOOREJ</dc:creator>
  <cp:lastModifiedBy>MOOREJ</cp:lastModifiedBy>
  <cp:revision>119</cp:revision>
  <dcterms:created xsi:type="dcterms:W3CDTF">2009-10-26T20:43:18Z</dcterms:created>
  <dcterms:modified xsi:type="dcterms:W3CDTF">2009-11-03T15:55:02Z</dcterms:modified>
</cp:coreProperties>
</file>