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60" r:id="rId15"/>
    <p:sldId id="271"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27" autoAdjust="0"/>
  </p:normalViewPr>
  <p:slideViewPr>
    <p:cSldViewPr>
      <p:cViewPr varScale="1">
        <p:scale>
          <a:sx n="84" d="100"/>
          <a:sy n="84" d="100"/>
        </p:scale>
        <p:origin x="-175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268BC0-322A-4007-A158-08D82ADCF9A2}" type="datetimeFigureOut">
              <a:rPr lang="en-US" smtClean="0"/>
              <a:t>9/21/2010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CE46E9-5992-409F-A5C5-B55684EEFE5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EF231-D129-484A-93BB-1E3609F85A40}" type="datetimeFigureOut">
              <a:rPr lang="en-US" smtClean="0"/>
              <a:pPr/>
              <a:t>9/21/2010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7A3BF-FAF7-438F-83EE-0EF5FC4FAF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07A3BF-FAF7-438F-83EE-0EF5FC4FAFD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Reminder: that all that we are talking about</a:t>
            </a:r>
            <a:r>
              <a:rPr lang="en-US" baseline="0" dirty="0" smtClean="0"/>
              <a:t> today are the steps AFTER doing a close reading! Remember workshop number one. If you were not there and need any help working with getting to the thesis forming stage…come talk to us!</a:t>
            </a:r>
            <a:endParaRPr lang="en-US" dirty="0"/>
          </a:p>
        </p:txBody>
      </p:sp>
      <p:sp>
        <p:nvSpPr>
          <p:cNvPr id="4" name="Slide Number Placeholder 3"/>
          <p:cNvSpPr>
            <a:spLocks noGrp="1"/>
          </p:cNvSpPr>
          <p:nvPr>
            <p:ph type="sldNum" sz="quarter" idx="10"/>
          </p:nvPr>
        </p:nvSpPr>
        <p:spPr/>
        <p:txBody>
          <a:bodyPr/>
          <a:lstStyle/>
          <a:p>
            <a:fld id="{7F07A3BF-FAF7-438F-83EE-0EF5FC4FAFD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to ask yourself: </a:t>
            </a:r>
            <a:r>
              <a:rPr lang="en-US" i="1" dirty="0" smtClean="0"/>
              <a:t>How</a:t>
            </a:r>
            <a:r>
              <a:rPr lang="en-US" dirty="0" smtClean="0"/>
              <a:t> and </a:t>
            </a:r>
            <a:r>
              <a:rPr lang="en-US" i="1" dirty="0" smtClean="0"/>
              <a:t>Why. </a:t>
            </a:r>
            <a:r>
              <a:rPr lang="en-US" dirty="0" smtClean="0"/>
              <a:t>These questions automatically spur in-depth thinking.</a:t>
            </a:r>
          </a:p>
          <a:p>
            <a:r>
              <a:rPr lang="en-US" i="1" dirty="0" smtClean="0"/>
              <a:t>Ex. Why</a:t>
            </a:r>
            <a:r>
              <a:rPr lang="en-US" dirty="0" smtClean="0"/>
              <a:t> this character?  </a:t>
            </a:r>
            <a:r>
              <a:rPr lang="en-US" i="1" dirty="0" smtClean="0"/>
              <a:t>Why</a:t>
            </a:r>
            <a:r>
              <a:rPr lang="en-US" dirty="0" smtClean="0"/>
              <a:t> this tone? </a:t>
            </a:r>
            <a:r>
              <a:rPr lang="en-US" i="1" dirty="0" smtClean="0"/>
              <a:t>How</a:t>
            </a:r>
            <a:r>
              <a:rPr lang="en-US" dirty="0" smtClean="0"/>
              <a:t> is this imagery functioning? All harnessed toward purpose you have to unpack.    </a:t>
            </a:r>
          </a:p>
          <a:p>
            <a:r>
              <a:rPr lang="en-US" dirty="0" smtClean="0"/>
              <a:t>*Look for several of most prominent devices. Often, author amplifies certain literary devices over others to get his/her point across.</a:t>
            </a:r>
          </a:p>
          <a:p>
            <a:endParaRPr lang="en-US" dirty="0"/>
          </a:p>
        </p:txBody>
      </p:sp>
      <p:sp>
        <p:nvSpPr>
          <p:cNvPr id="4" name="Slide Number Placeholder 3"/>
          <p:cNvSpPr>
            <a:spLocks noGrp="1"/>
          </p:cNvSpPr>
          <p:nvPr>
            <p:ph type="sldNum" sz="quarter" idx="10"/>
          </p:nvPr>
        </p:nvSpPr>
        <p:spPr/>
        <p:txBody>
          <a:bodyPr/>
          <a:lstStyle/>
          <a:p>
            <a:fld id="{7F07A3BF-FAF7-438F-83EE-0EF5FC4FAFD6}"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i="1" dirty="0" smtClean="0"/>
              <a:t>Interpret, not summarize</a:t>
            </a:r>
            <a:r>
              <a:rPr lang="en-US" dirty="0" smtClean="0"/>
              <a:t>. (A summary involves explicit elements of the text. But if ideas in your thesis are interpretive, they should not be explicitly found in the text. The text is the evidence; you must piece the evidence together, </a:t>
            </a:r>
            <a:r>
              <a:rPr lang="en-US" i="1" dirty="0" smtClean="0"/>
              <a:t>making connections</a:t>
            </a:r>
            <a:r>
              <a:rPr lang="en-US" dirty="0" smtClean="0"/>
              <a:t> and </a:t>
            </a:r>
            <a:r>
              <a:rPr lang="en-US" i="1" dirty="0" smtClean="0"/>
              <a:t>interpreting </a:t>
            </a:r>
            <a:r>
              <a:rPr lang="en-US" dirty="0" smtClean="0"/>
              <a:t>those connections.)</a:t>
            </a:r>
          </a:p>
          <a:p>
            <a:pPr lvl="0"/>
            <a:r>
              <a:rPr lang="en-US" i="1" dirty="0" smtClean="0"/>
              <a:t>Have depth</a:t>
            </a:r>
            <a:r>
              <a:rPr lang="en-US" dirty="0" smtClean="0"/>
              <a:t>.  (This is where the questions come in again. Ask yourself: </a:t>
            </a:r>
            <a:r>
              <a:rPr lang="en-US" i="1" dirty="0" smtClean="0"/>
              <a:t>How </a:t>
            </a:r>
            <a:r>
              <a:rPr lang="en-US" dirty="0" smtClean="0"/>
              <a:t>and </a:t>
            </a:r>
            <a:r>
              <a:rPr lang="en-US" i="1" dirty="0" smtClean="0"/>
              <a:t>Why</a:t>
            </a:r>
            <a:r>
              <a:rPr lang="en-US" dirty="0" smtClean="0"/>
              <a:t>? Dig underneath surface themes. If your thesis statement is one that everyone unquestioningly agrees to, then you need a new thesis! Go out on a limb, give it an element of argumentation).</a:t>
            </a:r>
          </a:p>
          <a:p>
            <a:pPr lvl="0"/>
            <a:r>
              <a:rPr lang="en-US" i="1" dirty="0" smtClean="0"/>
              <a:t>Be specific</a:t>
            </a:r>
            <a:r>
              <a:rPr lang="en-US" dirty="0" smtClean="0"/>
              <a:t>. (“who, what” questions. Don’t succumb to generalizations and obscure themes. Be specific—This relationship is between what </a:t>
            </a:r>
            <a:r>
              <a:rPr lang="en-US" i="1" dirty="0" smtClean="0"/>
              <a:t>kind</a:t>
            </a:r>
            <a:r>
              <a:rPr lang="en-US" dirty="0" smtClean="0"/>
              <a:t> of people? What </a:t>
            </a:r>
            <a:r>
              <a:rPr lang="en-US" i="1" dirty="0" smtClean="0"/>
              <a:t>kind</a:t>
            </a:r>
            <a:r>
              <a:rPr lang="en-US" dirty="0" smtClean="0"/>
              <a:t> of tragedy are you addressing? )  </a:t>
            </a:r>
          </a:p>
          <a:p>
            <a:r>
              <a:rPr lang="en-US" i="1" dirty="0" smtClean="0"/>
              <a:t>                     </a:t>
            </a:r>
            <a:endParaRPr lang="en-US" dirty="0" smtClean="0"/>
          </a:p>
          <a:p>
            <a:r>
              <a:rPr lang="en-US" i="1" dirty="0" smtClean="0"/>
              <a:t>Be accurate</a:t>
            </a:r>
            <a:r>
              <a:rPr lang="en-US" dirty="0" smtClean="0"/>
              <a:t>.   (Even if your thesis follows the above 3 criteria, if it is not an accurate interpretation of the text—if textual evidence does not support your conclusions—then you need a new thesis!). </a:t>
            </a:r>
          </a:p>
          <a:p>
            <a:endParaRPr lang="en-US" dirty="0"/>
          </a:p>
        </p:txBody>
      </p:sp>
      <p:sp>
        <p:nvSpPr>
          <p:cNvPr id="4" name="Slide Number Placeholder 3"/>
          <p:cNvSpPr>
            <a:spLocks noGrp="1"/>
          </p:cNvSpPr>
          <p:nvPr>
            <p:ph type="sldNum" sz="quarter" idx="10"/>
          </p:nvPr>
        </p:nvSpPr>
        <p:spPr/>
        <p:txBody>
          <a:bodyPr/>
          <a:lstStyle/>
          <a:p>
            <a:fld id="{7F07A3BF-FAF7-438F-83EE-0EF5FC4FAFD6}"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wrong with each thesis?   </a:t>
            </a:r>
            <a:r>
              <a:rPr lang="en-US" dirty="0" smtClean="0"/>
              <a:t>(a lot of these have overlapping elements)</a:t>
            </a:r>
          </a:p>
          <a:p>
            <a:r>
              <a:rPr lang="en-US" b="1" dirty="0" smtClean="0"/>
              <a:t>*</a:t>
            </a:r>
            <a:r>
              <a:rPr lang="en-US" dirty="0" smtClean="0"/>
              <a:t>Virginia Woolf’s </a:t>
            </a:r>
            <a:r>
              <a:rPr lang="en-US" i="1" dirty="0" smtClean="0"/>
              <a:t>The Lady in the Looking-Glass: A Reflection</a:t>
            </a:r>
            <a:r>
              <a:rPr lang="en-US" dirty="0" smtClean="0"/>
              <a:t> examines a woman’s mysterious life through the eyes of an unknown narrator and a looking glass.</a:t>
            </a:r>
          </a:p>
          <a:p>
            <a:r>
              <a:rPr lang="en-US" dirty="0" smtClean="0"/>
              <a:t>                                     -elements of summary—doesn’t interpret! (These are ideas that are pretty explicit in the text. We need to interpret what is in the text).</a:t>
            </a:r>
          </a:p>
          <a:p>
            <a:r>
              <a:rPr lang="en-US" dirty="0" smtClean="0"/>
              <a:t>*In The Lady in the Looking-Glass: A Reflection, Virginia Woolf examines the idea of different perspectives on reality.  </a:t>
            </a:r>
          </a:p>
          <a:p>
            <a:r>
              <a:rPr lang="en-US" dirty="0" smtClean="0"/>
              <a:t>			-not enough depth! (These ideas seem to be on the right track, like the foundational themes, but we need to dig deeper. Ask </a:t>
            </a:r>
            <a:r>
              <a:rPr lang="en-US" i="1" dirty="0" smtClean="0"/>
              <a:t>How</a:t>
            </a:r>
            <a:r>
              <a:rPr lang="en-US" dirty="0" smtClean="0"/>
              <a:t> and </a:t>
            </a:r>
            <a:r>
              <a:rPr lang="en-US" i="1" dirty="0" smtClean="0"/>
              <a:t>Why</a:t>
            </a:r>
            <a:r>
              <a:rPr lang="en-US" dirty="0" smtClean="0"/>
              <a:t>. Also, this thesis is not making an actual statement or assertion about the text.)</a:t>
            </a:r>
          </a:p>
          <a:p>
            <a:r>
              <a:rPr lang="en-US" dirty="0" smtClean="0"/>
              <a:t>*Virginia Woolf’s </a:t>
            </a:r>
            <a:r>
              <a:rPr lang="en-US" i="1" dirty="0" smtClean="0"/>
              <a:t>The Lady in the Looking-Glass: A Reflection</a:t>
            </a:r>
            <a:r>
              <a:rPr lang="en-US" dirty="0" smtClean="0"/>
              <a:t> talks about how people assume things about other people that often aren’t true.</a:t>
            </a:r>
          </a:p>
          <a:p>
            <a:r>
              <a:rPr lang="en-US" dirty="0" smtClean="0"/>
              <a:t>                                              -not specific! (Often indicated by word choice…”people” and “things” too general. What words could we use that cater more specifically to the text?) </a:t>
            </a:r>
          </a:p>
          <a:p>
            <a:r>
              <a:rPr lang="en-US" dirty="0" smtClean="0"/>
              <a:t>*In </a:t>
            </a:r>
            <a:r>
              <a:rPr lang="en-US" i="1" dirty="0" smtClean="0"/>
              <a:t>The Lady in the Looking-Glass: A Reflection</a:t>
            </a:r>
            <a:r>
              <a:rPr lang="en-US" dirty="0" smtClean="0"/>
              <a:t>, Virginia Woolf suggests that humans tragically hoard the burden of unrequited love.</a:t>
            </a:r>
          </a:p>
          <a:p>
            <a:r>
              <a:rPr lang="en-US" dirty="0" smtClean="0"/>
              <a:t>                            -not accurate!  (The text could hardly account for this reading. There is only a very small percentage of the text that even mentions hidden romantic passions, and even then, it is the narrator’s own speculation.)</a:t>
            </a:r>
          </a:p>
          <a:p>
            <a:endParaRPr lang="en-US" dirty="0"/>
          </a:p>
        </p:txBody>
      </p:sp>
      <p:sp>
        <p:nvSpPr>
          <p:cNvPr id="4" name="Slide Number Placeholder 3"/>
          <p:cNvSpPr>
            <a:spLocks noGrp="1"/>
          </p:cNvSpPr>
          <p:nvPr>
            <p:ph type="sldNum" sz="quarter" idx="10"/>
          </p:nvPr>
        </p:nvSpPr>
        <p:spPr/>
        <p:txBody>
          <a:bodyPr/>
          <a:lstStyle/>
          <a:p>
            <a:fld id="{7F07A3BF-FAF7-438F-83EE-0EF5FC4FAFD6}"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non-repetitive. </a:t>
            </a:r>
            <a:r>
              <a:rPr lang="en-US" sz="1200" kern="1200" dirty="0" smtClean="0">
                <a:solidFill>
                  <a:schemeClr val="tx1"/>
                </a:solidFill>
                <a:latin typeface="+mn-lt"/>
                <a:ea typeface="+mn-ea"/>
                <a:cs typeface="+mn-cs"/>
              </a:rPr>
              <a:t>(When you’re arguing one specific idea throughout a paper, it’s easy for it to sound very repetitive! Be intentional about varying word choice when you flesh out your thesis in each paragraph).</a:t>
            </a:r>
            <a:endParaRPr lang="en-US" dirty="0" smtClean="0"/>
          </a:p>
          <a:p>
            <a:r>
              <a:rPr lang="en-US" dirty="0" smtClean="0"/>
              <a:t>*Be in control of paper. </a:t>
            </a:r>
            <a:r>
              <a:rPr lang="en-US" sz="1200" kern="1200" dirty="0" smtClean="0">
                <a:solidFill>
                  <a:schemeClr val="tx1"/>
                </a:solidFill>
                <a:latin typeface="+mn-lt"/>
                <a:ea typeface="+mn-ea"/>
                <a:cs typeface="+mn-cs"/>
              </a:rPr>
              <a:t>(Don’t give the reader the impression that the text is controlling you, or that you must manipulate the text to fit your own ideas. If the text truly lends itself to your assertion, then you can be confident in your argument and show that you have complete mastery over the text!).</a:t>
            </a:r>
            <a:endParaRPr lang="en-US" dirty="0" smtClean="0"/>
          </a:p>
          <a:p>
            <a:r>
              <a:rPr lang="en-US" dirty="0" smtClean="0"/>
              <a:t>*Weave in quotes from the text applicably and seamlessly. </a:t>
            </a:r>
            <a:r>
              <a:rPr lang="en-US" sz="1200" kern="1200" dirty="0" smtClean="0">
                <a:solidFill>
                  <a:schemeClr val="tx1"/>
                </a:solidFill>
                <a:latin typeface="+mn-lt"/>
                <a:ea typeface="+mn-ea"/>
                <a:cs typeface="+mn-cs"/>
              </a:rPr>
              <a:t>(Don’t just drop a quote into your paper and leave it to fend for itself! Always expound upon a quote after you incorporate it, and don’t incorporate the quote unless it is relevant to the specific idea you are discussing. Also find a good balance between prose and quote..don’t let it overrun your own words, but don’t be too scant in evidence either).</a:t>
            </a:r>
            <a:endParaRPr lang="en-US" dirty="0" smtClean="0"/>
          </a:p>
          <a:p>
            <a:r>
              <a:rPr lang="en-US" dirty="0" smtClean="0"/>
              <a:t>*Try to be concise and striking with your conclusion. </a:t>
            </a:r>
            <a:r>
              <a:rPr lang="en-US" sz="1200" kern="1200" dirty="0" smtClean="0">
                <a:solidFill>
                  <a:schemeClr val="tx1"/>
                </a:solidFill>
                <a:latin typeface="+mn-lt"/>
                <a:ea typeface="+mn-ea"/>
                <a:cs typeface="+mn-cs"/>
              </a:rPr>
              <a:t> (Find some way to reemphasize your thesis without restating it. Usually it should be short, memorable, and leave your reader with the impression that you are in total control of your prose and material).</a:t>
            </a:r>
            <a:endParaRPr lang="en-US" dirty="0" smtClean="0"/>
          </a:p>
          <a:p>
            <a:endParaRPr lang="en-US" dirty="0"/>
          </a:p>
        </p:txBody>
      </p:sp>
      <p:sp>
        <p:nvSpPr>
          <p:cNvPr id="4" name="Slide Number Placeholder 3"/>
          <p:cNvSpPr>
            <a:spLocks noGrp="1"/>
          </p:cNvSpPr>
          <p:nvPr>
            <p:ph type="sldNum" sz="quarter" idx="10"/>
          </p:nvPr>
        </p:nvSpPr>
        <p:spPr/>
        <p:txBody>
          <a:bodyPr/>
          <a:lstStyle/>
          <a:p>
            <a:fld id="{7F07A3BF-FAF7-438F-83EE-0EF5FC4FAFD6}"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07A3BF-FAF7-438F-83EE-0EF5FC4FAFD6}"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5A5BC92-9E79-4354-B8ED-33D8E38AC3BE}" type="datetimeFigureOut">
              <a:rPr lang="en-US" smtClean="0"/>
              <a:pPr/>
              <a:t>9/21/2010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6510472-FFC0-44C9-BB7B-1C1A665242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5BC92-9E79-4354-B8ED-33D8E38AC3BE}"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10472-FFC0-44C9-BB7B-1C1A665242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5BC92-9E79-4354-B8ED-33D8E38AC3BE}"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10472-FFC0-44C9-BB7B-1C1A665242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5A5BC92-9E79-4354-B8ED-33D8E38AC3BE}" type="datetimeFigureOut">
              <a:rPr lang="en-US" smtClean="0"/>
              <a:pPr/>
              <a:t>9/21/2010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6510472-FFC0-44C9-BB7B-1C1A665242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5A5BC92-9E79-4354-B8ED-33D8E38AC3BE}" type="datetimeFigureOut">
              <a:rPr lang="en-US" smtClean="0"/>
              <a:pPr/>
              <a:t>9/21/2010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6510472-FFC0-44C9-BB7B-1C1A6652420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5A5BC92-9E79-4354-B8ED-33D8E38AC3BE}" type="datetimeFigureOut">
              <a:rPr lang="en-US" smtClean="0"/>
              <a:pPr/>
              <a:t>9/21/2010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6510472-FFC0-44C9-BB7B-1C1A665242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5A5BC92-9E79-4354-B8ED-33D8E38AC3BE}" type="datetimeFigureOut">
              <a:rPr lang="en-US" smtClean="0"/>
              <a:pPr/>
              <a:t>9/21/2010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6510472-FFC0-44C9-BB7B-1C1A6652420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5A5BC92-9E79-4354-B8ED-33D8E38AC3BE}" type="datetimeFigureOut">
              <a:rPr lang="en-US" smtClean="0"/>
              <a:pPr/>
              <a:t>9/21/2010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10472-FFC0-44C9-BB7B-1C1A665242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A5BC92-9E79-4354-B8ED-33D8E38AC3BE}" type="datetimeFigureOut">
              <a:rPr lang="en-US" smtClean="0"/>
              <a:pPr/>
              <a:t>9/21/2010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10472-FFC0-44C9-BB7B-1C1A665242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5A5BC92-9E79-4354-B8ED-33D8E38AC3BE}" type="datetimeFigureOut">
              <a:rPr lang="en-US" smtClean="0"/>
              <a:pPr/>
              <a:t>9/21/2010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10472-FFC0-44C9-BB7B-1C1A665242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5A5BC92-9E79-4354-B8ED-33D8E38AC3BE}"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6510472-FFC0-44C9-BB7B-1C1A6652420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5A5BC92-9E79-4354-B8ED-33D8E38AC3BE}" type="datetimeFigureOut">
              <a:rPr lang="en-US" smtClean="0"/>
              <a:pPr/>
              <a:t>9/21/2010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6510472-FFC0-44C9-BB7B-1C1A6652420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C000"/>
                </a:solidFill>
              </a:rPr>
              <a:t>Oh, Thesis, where art thou?</a:t>
            </a:r>
            <a:endParaRPr lang="en-US" dirty="0">
              <a:solidFill>
                <a:srgbClr val="FFC000"/>
              </a:solidFill>
            </a:endParaRPr>
          </a:p>
        </p:txBody>
      </p:sp>
      <p:sp>
        <p:nvSpPr>
          <p:cNvPr id="3" name="Subtitle 2"/>
          <p:cNvSpPr>
            <a:spLocks noGrp="1"/>
          </p:cNvSpPr>
          <p:nvPr>
            <p:ph type="subTitle" idx="1"/>
          </p:nvPr>
        </p:nvSpPr>
        <p:spPr/>
        <p:txBody>
          <a:bodyPr/>
          <a:lstStyle/>
          <a:p>
            <a:r>
              <a:rPr lang="en-US" dirty="0" smtClean="0"/>
              <a:t>Writing the New Critical Analysis: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What’s wrong?</a:t>
            </a:r>
            <a:endParaRPr lang="en-US" dirty="0">
              <a:solidFill>
                <a:srgbClr val="FFC00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t>“</a:t>
            </a:r>
            <a:r>
              <a:rPr lang="en-US" dirty="0" smtClean="0"/>
              <a:t>Virginia Woolf’s </a:t>
            </a:r>
            <a:r>
              <a:rPr lang="en-US" i="1" dirty="0" smtClean="0"/>
              <a:t>The Lady in the Looking-Glass: A Reflection</a:t>
            </a:r>
            <a:r>
              <a:rPr lang="en-US" dirty="0" smtClean="0"/>
              <a:t> examines a woman’s mysterious life through the eyes of an unknown narrator and a looking glass.”</a:t>
            </a:r>
          </a:p>
          <a:p>
            <a:pPr lvl="1"/>
            <a:r>
              <a:rPr lang="en-US" dirty="0" smtClean="0"/>
              <a:t>elements of summary—doesn’t interpret! </a:t>
            </a:r>
          </a:p>
          <a:p>
            <a:r>
              <a:rPr lang="en-US" dirty="0" smtClean="0"/>
              <a:t>“In </a:t>
            </a:r>
            <a:r>
              <a:rPr lang="en-US" i="1" dirty="0" smtClean="0"/>
              <a:t>The Lady in the Looking-Glass: A Reflection</a:t>
            </a:r>
            <a:r>
              <a:rPr lang="en-US" dirty="0" smtClean="0"/>
              <a:t>, Virginia Woolf examines the idea of different perspectives on reality.”</a:t>
            </a:r>
          </a:p>
          <a:p>
            <a:pPr lvl="1"/>
            <a:r>
              <a:rPr lang="en-US" dirty="0" smtClean="0"/>
              <a:t>too vague (what perspectives?) and not enough depth! </a:t>
            </a:r>
          </a:p>
          <a:p>
            <a:r>
              <a:rPr lang="en-US" dirty="0" smtClean="0"/>
              <a:t>“Virginia Woolf’s </a:t>
            </a:r>
            <a:r>
              <a:rPr lang="en-US" i="1" dirty="0" smtClean="0"/>
              <a:t>The Lady in the Looking-Glass: A Reflection</a:t>
            </a:r>
            <a:r>
              <a:rPr lang="en-US" dirty="0" smtClean="0"/>
              <a:t> talks about how people assume things about other people that often aren’t true.”</a:t>
            </a:r>
          </a:p>
          <a:p>
            <a:pPr lvl="1">
              <a:buNone/>
            </a:pPr>
            <a:r>
              <a:rPr lang="en-US" dirty="0" smtClean="0"/>
              <a:t>-not specific (what things? what people? what’s not true?)</a:t>
            </a:r>
          </a:p>
          <a:p>
            <a:r>
              <a:rPr lang="en-US" dirty="0" smtClean="0"/>
              <a:t>“In </a:t>
            </a:r>
            <a:r>
              <a:rPr lang="en-US" i="1" dirty="0" smtClean="0"/>
              <a:t>The Lady in the Looking-Glass: A Reflection</a:t>
            </a:r>
            <a:r>
              <a:rPr lang="en-US" dirty="0" smtClean="0"/>
              <a:t>, Virginia Woolf suggests that humans tragically hoard the burden of unrequited love.”</a:t>
            </a:r>
          </a:p>
          <a:p>
            <a:pPr lvl="1"/>
            <a:r>
              <a:rPr lang="en-US" dirty="0" smtClean="0"/>
              <a:t>not accurate!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Let’s Practice:</a:t>
            </a:r>
            <a:endParaRPr lang="en-US" dirty="0"/>
          </a:p>
        </p:txBody>
      </p:sp>
      <p:sp>
        <p:nvSpPr>
          <p:cNvPr id="4" name="Title 3"/>
          <p:cNvSpPr>
            <a:spLocks noGrp="1"/>
          </p:cNvSpPr>
          <p:nvPr>
            <p:ph type="title"/>
          </p:nvPr>
        </p:nvSpPr>
        <p:spPr/>
        <p:txBody>
          <a:bodyPr>
            <a:normAutofit fontScale="90000"/>
          </a:bodyPr>
          <a:lstStyle/>
          <a:p>
            <a:r>
              <a:rPr lang="en-US" b="1" dirty="0" smtClean="0">
                <a:solidFill>
                  <a:srgbClr val="FFC000"/>
                </a:solidFill>
              </a:rPr>
              <a:t>Try to construct your own interpretive, deep, specific, and accurate thesis! </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a:t>
            </a:r>
            <a:r>
              <a:rPr lang="en-US" dirty="0" smtClean="0">
                <a:solidFill>
                  <a:srgbClr val="FFC000"/>
                </a:solidFill>
              </a:rPr>
              <a:t>Outline</a:t>
            </a:r>
            <a:endParaRPr lang="en-US" dirty="0">
              <a:solidFill>
                <a:srgbClr val="FFC000"/>
              </a:solidFill>
            </a:endParaRPr>
          </a:p>
        </p:txBody>
      </p:sp>
      <p:sp>
        <p:nvSpPr>
          <p:cNvPr id="3" name="Content Placeholder 2"/>
          <p:cNvSpPr>
            <a:spLocks noGrp="1"/>
          </p:cNvSpPr>
          <p:nvPr>
            <p:ph idx="1"/>
          </p:nvPr>
        </p:nvSpPr>
        <p:spPr>
          <a:xfrm>
            <a:off x="304800" y="1554162"/>
            <a:ext cx="8686800" cy="5075238"/>
          </a:xfrm>
        </p:spPr>
        <p:txBody>
          <a:bodyPr>
            <a:normAutofit/>
          </a:bodyPr>
          <a:lstStyle/>
          <a:p>
            <a:r>
              <a:rPr lang="en-US" dirty="0" smtClean="0">
                <a:solidFill>
                  <a:srgbClr val="FFC000"/>
                </a:solidFill>
              </a:rPr>
              <a:t>STAY FOCUSED. </a:t>
            </a:r>
          </a:p>
          <a:p>
            <a:pPr lvl="1"/>
            <a:r>
              <a:rPr lang="en-US" dirty="0" smtClean="0"/>
              <a:t>Your thesis is “your paper in a nutshell”</a:t>
            </a:r>
          </a:p>
          <a:p>
            <a:pPr lvl="1"/>
            <a:r>
              <a:rPr lang="en-US" dirty="0" smtClean="0"/>
              <a:t> Don’t give the reader information that is tangential to your thesis. </a:t>
            </a:r>
          </a:p>
          <a:p>
            <a:r>
              <a:rPr lang="en-US" dirty="0" smtClean="0">
                <a:solidFill>
                  <a:srgbClr val="FFC000"/>
                </a:solidFill>
              </a:rPr>
              <a:t>PROVE IT. </a:t>
            </a:r>
            <a:r>
              <a:rPr lang="en-US" sz="2800" dirty="0" smtClean="0"/>
              <a:t>Clearly. Systematically. Authoritatively. </a:t>
            </a:r>
          </a:p>
          <a:p>
            <a:endParaRPr lang="en-US" sz="2800" dirty="0" smtClean="0"/>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Choosing effective organization</a:t>
            </a:r>
            <a:endParaRPr lang="en-US" dirty="0">
              <a:solidFill>
                <a:srgbClr val="FFC000"/>
              </a:solidFill>
            </a:endParaRPr>
          </a:p>
        </p:txBody>
      </p:sp>
      <p:sp>
        <p:nvSpPr>
          <p:cNvPr id="3" name="Content Placeholder 2"/>
          <p:cNvSpPr>
            <a:spLocks noGrp="1"/>
          </p:cNvSpPr>
          <p:nvPr>
            <p:ph idx="1"/>
          </p:nvPr>
        </p:nvSpPr>
        <p:spPr/>
        <p:txBody>
          <a:bodyPr>
            <a:normAutofit lnSpcReduction="10000"/>
          </a:bodyPr>
          <a:lstStyle/>
          <a:p>
            <a:pPr lvl="1"/>
            <a:r>
              <a:rPr lang="en-US" b="1" u="sng" dirty="0" smtClean="0">
                <a:solidFill>
                  <a:srgbClr val="FFC000"/>
                </a:solidFill>
              </a:rPr>
              <a:t>Option </a:t>
            </a:r>
            <a:r>
              <a:rPr lang="en-US" b="1" u="sng" dirty="0" smtClean="0">
                <a:solidFill>
                  <a:srgbClr val="FFC000"/>
                </a:solidFill>
              </a:rPr>
              <a:t>1</a:t>
            </a:r>
            <a:r>
              <a:rPr lang="en-US" dirty="0" smtClean="0"/>
              <a:t>: A systematic walk through your argument (works well if your thesis has multiple “steps” or “layers”). </a:t>
            </a:r>
          </a:p>
          <a:p>
            <a:pPr lvl="2"/>
            <a:r>
              <a:rPr lang="en-US" dirty="0" smtClean="0"/>
              <a:t>Prove a. Prove b. If a and b, then c. etc.</a:t>
            </a:r>
          </a:p>
          <a:p>
            <a:pPr lvl="1"/>
            <a:r>
              <a:rPr lang="en-US" b="1" u="sng" dirty="0" smtClean="0">
                <a:solidFill>
                  <a:srgbClr val="FFC000"/>
                </a:solidFill>
              </a:rPr>
              <a:t>Option 2</a:t>
            </a:r>
            <a:r>
              <a:rPr lang="en-US" dirty="0" smtClean="0"/>
              <a:t>: A walk through the literary devices which support your thesis. </a:t>
            </a:r>
          </a:p>
          <a:p>
            <a:pPr lvl="2"/>
            <a:r>
              <a:rPr lang="en-US" dirty="0" smtClean="0"/>
              <a:t>Diction. Images. Symbols. Etc.</a:t>
            </a:r>
          </a:p>
          <a:p>
            <a:pPr lvl="1"/>
            <a:r>
              <a:rPr lang="en-US" b="1" u="sng" dirty="0" smtClean="0">
                <a:solidFill>
                  <a:srgbClr val="FFC000"/>
                </a:solidFill>
              </a:rPr>
              <a:t>Option 3</a:t>
            </a:r>
            <a:r>
              <a:rPr lang="en-US" dirty="0" smtClean="0"/>
              <a:t>: </a:t>
            </a:r>
            <a:r>
              <a:rPr lang="en-US" dirty="0" smtClean="0"/>
              <a:t>Combination </a:t>
            </a:r>
            <a:r>
              <a:rPr lang="en-US" dirty="0" smtClean="0"/>
              <a:t>of 1 &amp; 2, by character, </a:t>
            </a:r>
            <a:r>
              <a:rPr lang="en-US" dirty="0" smtClean="0"/>
              <a:t>chronology, </a:t>
            </a:r>
            <a:r>
              <a:rPr lang="en-US" dirty="0" smtClean="0"/>
              <a:t>etc. </a:t>
            </a:r>
            <a:r>
              <a:rPr lang="en-US" b="1" dirty="0" smtClean="0"/>
              <a:t>Whatever</a:t>
            </a:r>
            <a:r>
              <a:rPr lang="en-US" dirty="0" smtClean="0"/>
              <a:t> most directly and logically supports your thesis!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a:t>
            </a:r>
            <a:r>
              <a:rPr lang="en-US" dirty="0" smtClean="0">
                <a:solidFill>
                  <a:srgbClr val="FFC000"/>
                </a:solidFill>
              </a:rPr>
              <a:t>paper</a:t>
            </a:r>
            <a:endParaRPr lang="en-US" dirty="0">
              <a:solidFill>
                <a:srgbClr val="FFC000"/>
              </a:solidFill>
            </a:endParaRPr>
          </a:p>
        </p:txBody>
      </p:sp>
      <p:sp>
        <p:nvSpPr>
          <p:cNvPr id="3" name="Content Placeholder 2"/>
          <p:cNvSpPr>
            <a:spLocks noGrp="1"/>
          </p:cNvSpPr>
          <p:nvPr>
            <p:ph idx="1"/>
          </p:nvPr>
        </p:nvSpPr>
        <p:spPr>
          <a:xfrm>
            <a:off x="304800" y="1554162"/>
            <a:ext cx="8686800" cy="4999038"/>
          </a:xfrm>
        </p:spPr>
        <p:txBody>
          <a:bodyPr>
            <a:normAutofit/>
          </a:bodyPr>
          <a:lstStyle/>
          <a:p>
            <a:r>
              <a:rPr lang="en-US" dirty="0" smtClean="0">
                <a:solidFill>
                  <a:srgbClr val="FFC000"/>
                </a:solidFill>
              </a:rPr>
              <a:t>FINAL TIPS:</a:t>
            </a:r>
          </a:p>
          <a:p>
            <a:pPr lvl="1"/>
            <a:r>
              <a:rPr lang="en-US" dirty="0" smtClean="0">
                <a:solidFill>
                  <a:srgbClr val="FFC000"/>
                </a:solidFill>
              </a:rPr>
              <a:t>DON’T BE STUBBORN </a:t>
            </a:r>
            <a:r>
              <a:rPr lang="en-US" dirty="0" smtClean="0">
                <a:solidFill>
                  <a:srgbClr val="FFC000"/>
                </a:solidFill>
                <a:sym typeface="Wingdings" pitchFamily="2" charset="2"/>
              </a:rPr>
              <a:t></a:t>
            </a:r>
            <a:endParaRPr lang="en-US" dirty="0" smtClean="0">
              <a:solidFill>
                <a:srgbClr val="FFC000"/>
              </a:solidFill>
            </a:endParaRPr>
          </a:p>
          <a:p>
            <a:pPr lvl="2"/>
            <a:r>
              <a:rPr lang="en-US" dirty="0" smtClean="0"/>
              <a:t>Keep working on your thesis as you write. You might discover new things!</a:t>
            </a:r>
          </a:p>
          <a:p>
            <a:pPr lvl="1"/>
            <a:r>
              <a:rPr lang="en-US" dirty="0" smtClean="0">
                <a:solidFill>
                  <a:srgbClr val="FFC000"/>
                </a:solidFill>
              </a:rPr>
              <a:t>Support</a:t>
            </a:r>
            <a:r>
              <a:rPr lang="en-US" dirty="0" smtClean="0">
                <a:solidFill>
                  <a:srgbClr val="FFC000"/>
                </a:solidFill>
              </a:rPr>
              <a:t> </a:t>
            </a:r>
            <a:r>
              <a:rPr lang="en-US" dirty="0" smtClean="0">
                <a:solidFill>
                  <a:srgbClr val="FFC000"/>
                </a:solidFill>
              </a:rPr>
              <a:t>every claim</a:t>
            </a:r>
            <a:r>
              <a:rPr lang="en-US" dirty="0" smtClean="0"/>
              <a:t>	</a:t>
            </a:r>
          </a:p>
          <a:p>
            <a:pPr lvl="2"/>
            <a:r>
              <a:rPr lang="en-US" dirty="0" smtClean="0"/>
              <a:t>statement </a:t>
            </a:r>
            <a:r>
              <a:rPr lang="en-US" dirty="0" smtClean="0">
                <a:sym typeface="Wingdings" pitchFamily="2" charset="2"/>
              </a:rPr>
              <a:t> textual evidence  connection to thesis</a:t>
            </a:r>
            <a:endParaRPr lang="en-US" dirty="0" smtClean="0"/>
          </a:p>
          <a:p>
            <a:pPr lvl="1"/>
            <a:r>
              <a:rPr lang="en-US" dirty="0" smtClean="0">
                <a:solidFill>
                  <a:srgbClr val="FFC000"/>
                </a:solidFill>
              </a:rPr>
              <a:t>Don’t repeat yourself! </a:t>
            </a:r>
            <a:endParaRPr lang="en-US" dirty="0" smtClean="0">
              <a:solidFill>
                <a:srgbClr val="FFC000"/>
              </a:solidFill>
            </a:endParaRPr>
          </a:p>
          <a:p>
            <a:pPr lvl="1"/>
            <a:r>
              <a:rPr lang="en-US" dirty="0" smtClean="0">
                <a:solidFill>
                  <a:srgbClr val="FFC000"/>
                </a:solidFill>
              </a:rPr>
              <a:t>Weave in quotations applicably and seamlessly</a:t>
            </a:r>
          </a:p>
          <a:p>
            <a:pPr lvl="1"/>
            <a:r>
              <a:rPr lang="en-US" dirty="0" smtClean="0">
                <a:solidFill>
                  <a:srgbClr val="FFC000"/>
                </a:solidFill>
              </a:rPr>
              <a:t>Write a concise </a:t>
            </a:r>
            <a:r>
              <a:rPr lang="en-US" dirty="0" smtClean="0">
                <a:solidFill>
                  <a:srgbClr val="FFC000"/>
                </a:solidFill>
              </a:rPr>
              <a:t>and striking </a:t>
            </a:r>
            <a:r>
              <a:rPr lang="en-US" dirty="0" smtClean="0">
                <a:solidFill>
                  <a:srgbClr val="FFC000"/>
                </a:solidFill>
              </a:rPr>
              <a:t>conclusion</a:t>
            </a:r>
            <a:endParaRPr lang="en-US" dirty="0" smtClean="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And remember…</a:t>
            </a:r>
            <a:endParaRPr lang="en-US" dirty="0">
              <a:solidFill>
                <a:srgbClr val="FFC000"/>
              </a:solidFill>
            </a:endParaRPr>
          </a:p>
        </p:txBody>
      </p:sp>
      <p:sp>
        <p:nvSpPr>
          <p:cNvPr id="3" name="Content Placeholder 2"/>
          <p:cNvSpPr>
            <a:spLocks noGrp="1"/>
          </p:cNvSpPr>
          <p:nvPr>
            <p:ph idx="1"/>
          </p:nvPr>
        </p:nvSpPr>
        <p:spPr/>
        <p:txBody>
          <a:bodyPr/>
          <a:lstStyle/>
          <a:p>
            <a:r>
              <a:rPr lang="en-US" dirty="0" smtClean="0">
                <a:solidFill>
                  <a:srgbClr val="FFC000"/>
                </a:solidFill>
              </a:rPr>
              <a:t>Write </a:t>
            </a:r>
            <a:r>
              <a:rPr lang="en-US" b="1" i="1" dirty="0" smtClean="0">
                <a:solidFill>
                  <a:srgbClr val="FFC000"/>
                </a:solidFill>
              </a:rPr>
              <a:t>multiple</a:t>
            </a:r>
            <a:r>
              <a:rPr lang="en-US" dirty="0" smtClean="0">
                <a:solidFill>
                  <a:srgbClr val="FFC000"/>
                </a:solidFill>
              </a:rPr>
              <a:t> rough drafts</a:t>
            </a:r>
          </a:p>
          <a:p>
            <a:pPr lvl="1"/>
            <a:r>
              <a:rPr lang="en-US" dirty="0" smtClean="0"/>
              <a:t>Pay attention to sentence variety, precise wording, and parallel structure</a:t>
            </a:r>
          </a:p>
          <a:p>
            <a:pPr lvl="1"/>
            <a:r>
              <a:rPr lang="en-US" dirty="0" smtClean="0"/>
              <a:t>Revise until your style becomes fluent and the paper cohesive</a:t>
            </a:r>
          </a:p>
          <a:p>
            <a:pPr lvl="1"/>
            <a:r>
              <a:rPr lang="en-US" dirty="0" smtClean="0"/>
              <a:t>Edit to eliminate comma usage and grammatical errors (know your comma rules!)</a:t>
            </a:r>
          </a:p>
          <a:p>
            <a:pPr lvl="1"/>
            <a:r>
              <a:rPr lang="en-US" dirty="0" smtClean="0">
                <a:solidFill>
                  <a:srgbClr val="FFC000"/>
                </a:solidFill>
              </a:rPr>
              <a:t>COLLABORATE</a:t>
            </a:r>
            <a:r>
              <a:rPr lang="en-US" dirty="0" smtClean="0"/>
              <a:t>. *insert writing center plug here* </a:t>
            </a:r>
            <a:r>
              <a:rPr lang="en-US" dirty="0" smtClean="0">
                <a:sym typeface="Wingdings" pitchFamily="2" charset="2"/>
              </a:rPr>
              <a:t></a:t>
            </a:r>
            <a:endParaRPr lang="en-US" dirty="0" smtClean="0"/>
          </a:p>
          <a:p>
            <a:pPr lvl="1">
              <a:buNone/>
            </a:pPr>
            <a:r>
              <a:rPr lang="en-US" dirty="0" smtClean="0"/>
              <a:t>	(bring multiple drafts to the writing center!)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solidFill>
                  <a:srgbClr val="FFC000"/>
                </a:solidFill>
              </a:rPr>
              <a:t>Ask questions…now</a:t>
            </a:r>
            <a:endParaRPr lang="en-US"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dirty="0" smtClean="0">
                <a:solidFill>
                  <a:srgbClr val="FFC000"/>
                </a:solidFill>
              </a:rPr>
              <a:t>Basics of New Criticism:</a:t>
            </a:r>
            <a:endParaRPr lang="en-US"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Response to “authorial intent” and “spirit of the age” sort of readings which deemphasized the text.</a:t>
            </a:r>
          </a:p>
          <a:p>
            <a:r>
              <a:rPr lang="en-US" dirty="0" smtClean="0"/>
              <a:t>“The text itself!”</a:t>
            </a:r>
          </a:p>
          <a:p>
            <a:pPr lvl="1"/>
            <a:r>
              <a:rPr lang="en-US" dirty="0" smtClean="0"/>
              <a:t>Each text is a timeless, </a:t>
            </a:r>
            <a:r>
              <a:rPr lang="en-US" b="1" i="1" dirty="0" smtClean="0"/>
              <a:t>unified</a:t>
            </a:r>
            <a:r>
              <a:rPr lang="en-US" dirty="0" smtClean="0"/>
              <a:t>, autonomous whole.</a:t>
            </a:r>
          </a:p>
          <a:p>
            <a:pPr lvl="1"/>
            <a:r>
              <a:rPr lang="en-US" dirty="0" smtClean="0"/>
              <a:t>Therefore, a New Critical reading examines all the parts to see the whole, resolves all the tensions by their shared contribution to the complete meaning.</a:t>
            </a:r>
          </a:p>
          <a:p>
            <a:pPr lvl="1"/>
            <a:r>
              <a:rPr lang="en-US" dirty="0" smtClean="0"/>
              <a:t>Focuses attention on the formal elements and on their relationship to the meaning (part of all literary criticism!)</a:t>
            </a:r>
          </a:p>
          <a:p>
            <a:r>
              <a:rPr lang="en-US" dirty="0" smtClean="0"/>
              <a:t>Great texts will comment on universal human experience and significance (what does it mean to be human?).</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C000"/>
                </a:solidFill>
              </a:rPr>
              <a:t>The new critical question:</a:t>
            </a:r>
            <a:endParaRPr lang="en-US" dirty="0">
              <a:solidFill>
                <a:srgbClr val="FFC000"/>
              </a:solidFill>
            </a:endParaRPr>
          </a:p>
        </p:txBody>
      </p:sp>
      <p:sp>
        <p:nvSpPr>
          <p:cNvPr id="3" name="Content Placeholder 2"/>
          <p:cNvSpPr>
            <a:spLocks noGrp="1"/>
          </p:cNvSpPr>
          <p:nvPr>
            <p:ph idx="1"/>
          </p:nvPr>
        </p:nvSpPr>
        <p:spPr/>
        <p:txBody>
          <a:bodyPr/>
          <a:lstStyle/>
          <a:p>
            <a:r>
              <a:rPr lang="en-US" dirty="0" smtClean="0"/>
              <a:t>“What single interpretation of the text best establishes its organic unity?” </a:t>
            </a:r>
            <a:r>
              <a:rPr lang="en-US" i="1" dirty="0" smtClean="0"/>
              <a:t>or</a:t>
            </a:r>
            <a:r>
              <a:rPr lang="en-US" dirty="0" smtClean="0"/>
              <a:t> </a:t>
            </a:r>
          </a:p>
          <a:p>
            <a:r>
              <a:rPr lang="en-US" dirty="0" smtClean="0"/>
              <a:t>“How do the text’s formal elements, and the multiple meanings those elements produce, all work together to support the overall meaning of the work?” </a:t>
            </a:r>
            <a:r>
              <a:rPr lang="en-US" sz="1800" dirty="0" smtClean="0"/>
              <a:t>(</a:t>
            </a:r>
            <a:r>
              <a:rPr lang="en-US" sz="1800" i="1" dirty="0" smtClean="0"/>
              <a:t>Critical Theory Today</a:t>
            </a:r>
            <a:r>
              <a:rPr lang="en-US" sz="1800" dirty="0" smtClean="0"/>
              <a:t>)</a:t>
            </a:r>
          </a:p>
          <a:p>
            <a:endParaRPr lang="en-US" sz="1800" dirty="0" smtClean="0"/>
          </a:p>
          <a:p>
            <a:pPr>
              <a:buNone/>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Thesis: how to:</a:t>
            </a:r>
            <a:endParaRPr lang="en-US" dirty="0">
              <a:solidFill>
                <a:srgbClr val="FFC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t>How to construct  a thesis:</a:t>
            </a:r>
            <a:endParaRPr lang="en-US" dirty="0" smtClean="0"/>
          </a:p>
          <a:p>
            <a:r>
              <a:rPr lang="en-US" dirty="0" smtClean="0"/>
              <a:t>Use the devices to find the </a:t>
            </a:r>
            <a:r>
              <a:rPr lang="en-US" b="1" dirty="0" smtClean="0"/>
              <a:t>tension</a:t>
            </a:r>
            <a:r>
              <a:rPr lang="en-US" dirty="0" smtClean="0"/>
              <a:t>, then analyze them to figure out what the author is saying about that tension </a:t>
            </a:r>
            <a:r>
              <a:rPr lang="en-US" dirty="0" smtClean="0">
                <a:sym typeface="Wingdings"/>
              </a:rPr>
              <a:t></a:t>
            </a:r>
            <a:r>
              <a:rPr lang="en-US" dirty="0" smtClean="0"/>
              <a:t>this is your thesis. (Resolves, or pinpoints a lack of resolve, in the tension).</a:t>
            </a:r>
          </a:p>
          <a:p>
            <a:r>
              <a:rPr lang="en-US" dirty="0" smtClean="0"/>
              <a:t>Your thesis is essentially an argument. Convince the reader that your interpretation is valid.</a:t>
            </a:r>
          </a:p>
          <a:p>
            <a:pPr>
              <a:buNone/>
            </a:pPr>
            <a:r>
              <a:rPr lang="en-US" dirty="0" smtClean="0"/>
              <a:t> </a:t>
            </a:r>
          </a:p>
          <a:p>
            <a:pPr>
              <a:buNone/>
            </a:pPr>
            <a:r>
              <a:rPr lang="en-US" b="1" dirty="0" smtClean="0"/>
              <a:t>How to construct the New Critical thesis:</a:t>
            </a:r>
            <a:endParaRPr lang="en-US" dirty="0" smtClean="0"/>
          </a:p>
          <a:p>
            <a:r>
              <a:rPr lang="en-US" dirty="0" smtClean="0"/>
              <a:t>You start and end with the text.</a:t>
            </a:r>
          </a:p>
          <a:p>
            <a:r>
              <a:rPr lang="en-US" dirty="0" smtClean="0"/>
              <a:t>No outside research.</a:t>
            </a:r>
          </a:p>
          <a:p>
            <a:r>
              <a:rPr lang="en-US" dirty="0" smtClean="0"/>
              <a:t>New critics measure a good thesis by what % of the story you can work into thesis.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C000"/>
                </a:solidFill>
              </a:rPr>
              <a:t>Look out for literary devices:</a:t>
            </a:r>
            <a:endParaRPr lang="en-US" dirty="0">
              <a:solidFill>
                <a:srgbClr val="FFC000"/>
              </a:solidFill>
            </a:endParaRPr>
          </a:p>
        </p:txBody>
      </p:sp>
      <p:sp>
        <p:nvSpPr>
          <p:cNvPr id="3" name="Content Placeholder 2"/>
          <p:cNvSpPr>
            <a:spLocks noGrp="1"/>
          </p:cNvSpPr>
          <p:nvPr>
            <p:ph sz="half" idx="1"/>
          </p:nvPr>
        </p:nvSpPr>
        <p:spPr>
          <a:xfrm>
            <a:off x="304800" y="1600200"/>
            <a:ext cx="4191000" cy="2819400"/>
          </a:xfrm>
        </p:spPr>
        <p:txBody>
          <a:bodyPr>
            <a:normAutofit/>
          </a:bodyPr>
          <a:lstStyle/>
          <a:p>
            <a:r>
              <a:rPr lang="en-US" dirty="0" smtClean="0"/>
              <a:t>Character/narrator   </a:t>
            </a:r>
          </a:p>
          <a:p>
            <a:r>
              <a:rPr lang="en-US" dirty="0" smtClean="0"/>
              <a:t>Plot</a:t>
            </a:r>
          </a:p>
          <a:p>
            <a:r>
              <a:rPr lang="en-US" dirty="0" smtClean="0"/>
              <a:t>Setting</a:t>
            </a:r>
          </a:p>
          <a:p>
            <a:r>
              <a:rPr lang="en-US" dirty="0" smtClean="0"/>
              <a:t>Symbol</a:t>
            </a:r>
          </a:p>
          <a:p>
            <a:r>
              <a:rPr lang="en-US" dirty="0" smtClean="0"/>
              <a:t>Metaphor/simile</a:t>
            </a:r>
            <a:endParaRPr lang="en-US" dirty="0"/>
          </a:p>
        </p:txBody>
      </p:sp>
      <p:sp>
        <p:nvSpPr>
          <p:cNvPr id="5" name="Content Placeholder 4"/>
          <p:cNvSpPr>
            <a:spLocks noGrp="1"/>
          </p:cNvSpPr>
          <p:nvPr>
            <p:ph sz="half" idx="2"/>
          </p:nvPr>
        </p:nvSpPr>
        <p:spPr>
          <a:xfrm>
            <a:off x="4648200" y="1600200"/>
            <a:ext cx="4343400" cy="2971800"/>
          </a:xfrm>
        </p:spPr>
        <p:txBody>
          <a:bodyPr>
            <a:normAutofit/>
          </a:bodyPr>
          <a:lstStyle/>
          <a:p>
            <a:r>
              <a:rPr lang="en-US" dirty="0" smtClean="0"/>
              <a:t>Irony </a:t>
            </a:r>
          </a:p>
          <a:p>
            <a:r>
              <a:rPr lang="en-US" dirty="0" smtClean="0"/>
              <a:t>Imagery</a:t>
            </a:r>
          </a:p>
          <a:p>
            <a:r>
              <a:rPr lang="en-US" dirty="0" smtClean="0"/>
              <a:t>Tone</a:t>
            </a:r>
          </a:p>
          <a:p>
            <a:r>
              <a:rPr lang="en-US" dirty="0" smtClean="0"/>
              <a:t>Dialogue</a:t>
            </a:r>
          </a:p>
          <a:p>
            <a:r>
              <a:rPr lang="en-US" dirty="0" smtClean="0"/>
              <a:t>Repetition</a:t>
            </a:r>
            <a:endParaRPr lang="en-US" dirty="0"/>
          </a:p>
        </p:txBody>
      </p:sp>
      <p:sp>
        <p:nvSpPr>
          <p:cNvPr id="8" name="TextBox 7"/>
          <p:cNvSpPr txBox="1"/>
          <p:nvPr/>
        </p:nvSpPr>
        <p:spPr>
          <a:xfrm>
            <a:off x="381000" y="4495800"/>
            <a:ext cx="8229600" cy="1446550"/>
          </a:xfrm>
          <a:prstGeom prst="rect">
            <a:avLst/>
          </a:prstGeom>
          <a:noFill/>
        </p:spPr>
        <p:txBody>
          <a:bodyPr wrap="square" rtlCol="0">
            <a:spAutoFit/>
          </a:bodyPr>
          <a:lstStyle/>
          <a:p>
            <a:r>
              <a:rPr lang="en-US" sz="2400" dirty="0" smtClean="0"/>
              <a:t>Questions to ask yourself:</a:t>
            </a:r>
            <a:r>
              <a:rPr lang="en-US" sz="2000" dirty="0" smtClean="0"/>
              <a:t> </a:t>
            </a:r>
            <a:r>
              <a:rPr lang="en-US" sz="2000" i="1" dirty="0" smtClean="0"/>
              <a:t>How</a:t>
            </a:r>
            <a:r>
              <a:rPr lang="en-US" sz="2000" dirty="0" smtClean="0"/>
              <a:t> and </a:t>
            </a:r>
            <a:r>
              <a:rPr lang="en-US" sz="2000" i="1" dirty="0" smtClean="0"/>
              <a:t>Why. </a:t>
            </a:r>
            <a:endParaRPr lang="en-US" sz="2000" dirty="0" smtClean="0"/>
          </a:p>
          <a:p>
            <a:r>
              <a:rPr lang="en-US" sz="2000" i="1" dirty="0" smtClean="0"/>
              <a:t>	Ex. Why</a:t>
            </a:r>
            <a:r>
              <a:rPr lang="en-US" sz="2000" dirty="0" smtClean="0"/>
              <a:t> this character?  </a:t>
            </a:r>
            <a:r>
              <a:rPr lang="en-US" sz="2000" i="1" dirty="0" smtClean="0"/>
              <a:t>Why</a:t>
            </a:r>
            <a:r>
              <a:rPr lang="en-US" sz="2000" dirty="0" smtClean="0"/>
              <a:t> this tone? </a:t>
            </a:r>
            <a:r>
              <a:rPr lang="en-US" sz="2000" i="1" dirty="0" smtClean="0"/>
              <a:t>How</a:t>
            </a:r>
            <a:r>
              <a:rPr lang="en-US" sz="2000" dirty="0" smtClean="0"/>
              <a:t> is this imagery 	functioning?    </a:t>
            </a:r>
          </a:p>
          <a:p>
            <a:r>
              <a:rPr lang="en-US" sz="2400" dirty="0" smtClean="0"/>
              <a:t>Look for several most prominent devices.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Thesis should…</a:t>
            </a:r>
            <a:endParaRPr lang="en-US" dirty="0">
              <a:solidFill>
                <a:srgbClr val="FFC000"/>
              </a:solidFill>
            </a:endParaRPr>
          </a:p>
        </p:txBody>
      </p:sp>
      <p:sp>
        <p:nvSpPr>
          <p:cNvPr id="3" name="Content Placeholder 2"/>
          <p:cNvSpPr>
            <a:spLocks noGrp="1"/>
          </p:cNvSpPr>
          <p:nvPr>
            <p:ph idx="1"/>
          </p:nvPr>
        </p:nvSpPr>
        <p:spPr/>
        <p:txBody>
          <a:bodyPr>
            <a:normAutofit/>
          </a:bodyPr>
          <a:lstStyle/>
          <a:p>
            <a:pPr lvl="0"/>
            <a:r>
              <a:rPr lang="en-US" i="1" dirty="0" smtClean="0"/>
              <a:t>Interpret, </a:t>
            </a:r>
            <a:r>
              <a:rPr lang="en-US" i="1" u="sng" dirty="0" smtClean="0"/>
              <a:t>not</a:t>
            </a:r>
            <a:r>
              <a:rPr lang="en-US" i="1" dirty="0" smtClean="0"/>
              <a:t> summarize</a:t>
            </a:r>
            <a:r>
              <a:rPr lang="en-US" dirty="0" smtClean="0"/>
              <a:t>. </a:t>
            </a:r>
          </a:p>
          <a:p>
            <a:pPr lvl="0"/>
            <a:endParaRPr lang="en-US" dirty="0" smtClean="0"/>
          </a:p>
          <a:p>
            <a:pPr lvl="0"/>
            <a:r>
              <a:rPr lang="en-US" i="1" dirty="0" smtClean="0"/>
              <a:t>Have depth</a:t>
            </a:r>
            <a:r>
              <a:rPr lang="en-US" dirty="0" smtClean="0"/>
              <a:t>.  </a:t>
            </a:r>
          </a:p>
          <a:p>
            <a:pPr lvl="0"/>
            <a:endParaRPr lang="en-US" dirty="0" smtClean="0"/>
          </a:p>
          <a:p>
            <a:pPr lvl="0"/>
            <a:r>
              <a:rPr lang="en-US" i="1" dirty="0" smtClean="0"/>
              <a:t>Be specific</a:t>
            </a:r>
            <a:r>
              <a:rPr lang="en-US" dirty="0" smtClean="0"/>
              <a:t>. </a:t>
            </a:r>
            <a:r>
              <a:rPr lang="en-US" i="1" dirty="0" smtClean="0"/>
              <a:t>     </a:t>
            </a:r>
          </a:p>
          <a:p>
            <a:pPr lvl="0">
              <a:buNone/>
            </a:pPr>
            <a:r>
              <a:rPr lang="en-US" i="1" dirty="0" smtClean="0"/>
              <a:t>        </a:t>
            </a:r>
            <a:endParaRPr lang="en-US" dirty="0" smtClean="0"/>
          </a:p>
          <a:p>
            <a:r>
              <a:rPr lang="en-US" i="1" dirty="0" smtClean="0"/>
              <a:t>Be accurate</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search begins…</a:t>
            </a:r>
            <a:endParaRPr lang="en-US" dirty="0">
              <a:solidFill>
                <a:srgbClr val="FFC000"/>
              </a:solidFill>
            </a:endParaRPr>
          </a:p>
        </p:txBody>
      </p:sp>
      <p:sp>
        <p:nvSpPr>
          <p:cNvPr id="3" name="Content Placeholder 2"/>
          <p:cNvSpPr>
            <a:spLocks noGrp="1"/>
          </p:cNvSpPr>
          <p:nvPr>
            <p:ph idx="1"/>
          </p:nvPr>
        </p:nvSpPr>
        <p:spPr/>
        <p:txBody>
          <a:bodyPr/>
          <a:lstStyle/>
          <a:p>
            <a:r>
              <a:rPr lang="en-US" dirty="0" smtClean="0"/>
              <a:t>Virginia Woolf’s “The Lady in the Looking Glass: A Reflection”</a:t>
            </a:r>
          </a:p>
          <a:p>
            <a:endParaRPr lang="en-US" dirty="0" smtClean="0"/>
          </a:p>
          <a:p>
            <a:r>
              <a:rPr lang="en-US" dirty="0" smtClean="0"/>
              <a:t>*Remember: Pay attention to literary devices—</a:t>
            </a:r>
            <a:r>
              <a:rPr lang="en-US" i="1" dirty="0" smtClean="0"/>
              <a:t>How</a:t>
            </a:r>
            <a:r>
              <a:rPr lang="en-US" dirty="0" smtClean="0"/>
              <a:t> they are functioning and </a:t>
            </a:r>
            <a:r>
              <a:rPr lang="en-US" i="1" dirty="0" smtClean="0"/>
              <a:t>why</a:t>
            </a:r>
            <a:r>
              <a:rPr lang="en-US" dirty="0" smtClean="0"/>
              <a:t> they are there.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Those literary devices…</a:t>
            </a:r>
            <a:endParaRPr lang="en-US" dirty="0">
              <a:solidFill>
                <a:srgbClr val="FFC000"/>
              </a:solidFill>
            </a:endParaRPr>
          </a:p>
        </p:txBody>
      </p:sp>
      <p:sp>
        <p:nvSpPr>
          <p:cNvPr id="3" name="Content Placeholder 2"/>
          <p:cNvSpPr>
            <a:spLocks noGrp="1"/>
          </p:cNvSpPr>
          <p:nvPr>
            <p:ph idx="1"/>
          </p:nvPr>
        </p:nvSpPr>
        <p:spPr/>
        <p:txBody>
          <a:bodyPr>
            <a:normAutofit/>
          </a:bodyPr>
          <a:lstStyle/>
          <a:p>
            <a:pPr marL="342900" lvl="1" indent="-342900">
              <a:buFont typeface="Wingdings 2"/>
              <a:buChar char=""/>
            </a:pPr>
            <a:r>
              <a:rPr lang="en-US" sz="3200" b="1" dirty="0" smtClean="0"/>
              <a:t>Which were the most prominent?</a:t>
            </a:r>
          </a:p>
          <a:p>
            <a:pPr lvl="2">
              <a:buNone/>
            </a:pPr>
            <a:r>
              <a:rPr lang="en-US" dirty="0" smtClean="0"/>
              <a:t>*setting                                             *tone</a:t>
            </a:r>
          </a:p>
          <a:p>
            <a:pPr lvl="2">
              <a:buNone/>
            </a:pPr>
            <a:r>
              <a:rPr lang="en-US" dirty="0" smtClean="0"/>
              <a:t>*repeated ideas/images                *symbolism</a:t>
            </a:r>
          </a:p>
          <a:p>
            <a:pPr lvl="2">
              <a:buNone/>
            </a:pPr>
            <a:r>
              <a:rPr lang="en-US" dirty="0" smtClean="0"/>
              <a:t>*narrator</a:t>
            </a:r>
          </a:p>
          <a:p>
            <a:pPr marL="342900" lvl="1" indent="-342900">
              <a:buFont typeface="Wingdings 2"/>
              <a:buChar char=""/>
            </a:pPr>
            <a:endParaRPr lang="en-US" dirty="0" smtClean="0"/>
          </a:p>
          <a:p>
            <a:r>
              <a:rPr lang="en-US" b="1" dirty="0" smtClean="0"/>
              <a:t>Try to develop some foundational themes from these devices</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Do you feel the tension?</a:t>
            </a:r>
            <a:endParaRPr lang="en-US" dirty="0">
              <a:solidFill>
                <a:srgbClr val="FFC000"/>
              </a:solidFill>
            </a:endParaRPr>
          </a:p>
        </p:txBody>
      </p:sp>
      <p:sp>
        <p:nvSpPr>
          <p:cNvPr id="3" name="Content Placeholder 2"/>
          <p:cNvSpPr>
            <a:spLocks noGrp="1"/>
          </p:cNvSpPr>
          <p:nvPr>
            <p:ph idx="1"/>
          </p:nvPr>
        </p:nvSpPr>
        <p:spPr>
          <a:xfrm>
            <a:off x="304800" y="1554162"/>
            <a:ext cx="8686800" cy="5151438"/>
          </a:xfrm>
        </p:spPr>
        <p:txBody>
          <a:bodyPr>
            <a:normAutofit fontScale="92500" lnSpcReduction="10000"/>
          </a:bodyPr>
          <a:lstStyle/>
          <a:p>
            <a:r>
              <a:rPr lang="en-US" b="1" dirty="0" smtClean="0"/>
              <a:t>Find </a:t>
            </a:r>
            <a:r>
              <a:rPr lang="en-US" dirty="0" smtClean="0"/>
              <a:t>tension </a:t>
            </a:r>
          </a:p>
          <a:p>
            <a:r>
              <a:rPr lang="en-US" dirty="0" smtClean="0"/>
              <a:t>Ideas…</a:t>
            </a:r>
          </a:p>
          <a:p>
            <a:pPr lvl="1"/>
            <a:r>
              <a:rPr lang="en-US" dirty="0" smtClean="0"/>
              <a:t>*tension between reality that mirror reflects and reality outside mirror</a:t>
            </a:r>
          </a:p>
          <a:p>
            <a:pPr lvl="1"/>
            <a:r>
              <a:rPr lang="en-US" dirty="0" smtClean="0"/>
              <a:t>*tension in Isabella (narrator creates inconsistencies in character)</a:t>
            </a:r>
          </a:p>
          <a:p>
            <a:pPr lvl="1"/>
            <a:r>
              <a:rPr lang="en-US" dirty="0" smtClean="0"/>
              <a:t>*tension between knowing and not knowing</a:t>
            </a:r>
          </a:p>
          <a:p>
            <a:endParaRPr lang="en-US" b="1" dirty="0" smtClean="0"/>
          </a:p>
          <a:p>
            <a:r>
              <a:rPr lang="en-US" b="1" dirty="0" smtClean="0"/>
              <a:t>What is author saying about tension?</a:t>
            </a:r>
            <a:endParaRPr lang="en-US" dirty="0" smtClean="0"/>
          </a:p>
          <a:p>
            <a:pPr lvl="1"/>
            <a:r>
              <a:rPr lang="en-US" dirty="0" smtClean="0"/>
              <a:t>Be sure to differentiate from author and narrator</a:t>
            </a:r>
          </a:p>
          <a:p>
            <a:pPr lvl="1"/>
            <a:r>
              <a:rPr lang="en-US" dirty="0" smtClean="0"/>
              <a:t>Here we build on thematic foundations established</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1147</TotalTime>
  <Words>1407</Words>
  <Application>Microsoft Office PowerPoint</Application>
  <PresentationFormat>On-screen Show (4:3)</PresentationFormat>
  <Paragraphs>133</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Oh, Thesis, where art thou?</vt:lpstr>
      <vt:lpstr>Basics of New Criticism:</vt:lpstr>
      <vt:lpstr>The new critical question:</vt:lpstr>
      <vt:lpstr>Thesis: how to:</vt:lpstr>
      <vt:lpstr>Look out for literary devices:</vt:lpstr>
      <vt:lpstr>Thesis should…</vt:lpstr>
      <vt:lpstr>The search begins…</vt:lpstr>
      <vt:lpstr>Those literary devices…</vt:lpstr>
      <vt:lpstr>Do you feel the tension?</vt:lpstr>
      <vt:lpstr>What’s wrong?</vt:lpstr>
      <vt:lpstr>Try to construct your own interpretive, deep, specific, and accurate thesis! </vt:lpstr>
      <vt:lpstr>The Outline</vt:lpstr>
      <vt:lpstr>Choosing effective organization</vt:lpstr>
      <vt:lpstr>The paper</vt:lpstr>
      <vt:lpstr>And remember…</vt:lpstr>
      <vt:lpstr>Ask questions…now</vt:lpstr>
    </vt:vector>
  </TitlesOfParts>
  <Company>Cedarville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 Thesis, where art thou?</dc:title>
  <dc:creator>julieellenpickens</dc:creator>
  <cp:lastModifiedBy>MOOREJ</cp:lastModifiedBy>
  <cp:revision>19</cp:revision>
  <dcterms:created xsi:type="dcterms:W3CDTF">2010-09-17T04:22:33Z</dcterms:created>
  <dcterms:modified xsi:type="dcterms:W3CDTF">2010-09-21T15:51:19Z</dcterms:modified>
</cp:coreProperties>
</file>