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8" r:id="rId2"/>
    <p:sldId id="271" r:id="rId3"/>
    <p:sldId id="269" r:id="rId4"/>
    <p:sldId id="257" r:id="rId5"/>
    <p:sldId id="259" r:id="rId6"/>
    <p:sldId id="260" r:id="rId7"/>
    <p:sldId id="261" r:id="rId8"/>
    <p:sldId id="275" r:id="rId9"/>
    <p:sldId id="262" r:id="rId10"/>
    <p:sldId id="264" r:id="rId11"/>
    <p:sldId id="276" r:id="rId12"/>
    <p:sldId id="265" r:id="rId13"/>
    <p:sldId id="266" r:id="rId14"/>
    <p:sldId id="267" r:id="rId15"/>
    <p:sldId id="273" r:id="rId16"/>
    <p:sldId id="274" r:id="rId17"/>
    <p:sldId id="277" r:id="rId18"/>
    <p:sldId id="272" r:id="rId19"/>
    <p:sldId id="278" r:id="rId20"/>
  </p:sldIdLst>
  <p:sldSz cx="9144000" cy="6858000" type="screen4x3"/>
  <p:notesSz cx="7026275" cy="9312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C6D1"/>
    <a:srgbClr val="FFFF66"/>
    <a:srgbClr val="CCFFCC"/>
    <a:srgbClr val="006600"/>
    <a:srgbClr val="005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37" autoAdjust="0"/>
    <p:restoredTop sz="94660"/>
  </p:normalViewPr>
  <p:slideViewPr>
    <p:cSldViewPr>
      <p:cViewPr varScale="1">
        <p:scale>
          <a:sx n="107" d="100"/>
          <a:sy n="107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16" y="-78"/>
      </p:cViewPr>
      <p:guideLst>
        <p:guide orient="horz" pos="2933"/>
        <p:guide pos="221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719" cy="465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24" tIns="46762" rIns="93524" bIns="46762" numCol="1" anchor="t" anchorCtr="0" compatLnSpc="1">
            <a:prstTxWarp prst="textNoShape">
              <a:avLst/>
            </a:prstTxWarp>
          </a:bodyPr>
          <a:lstStyle>
            <a:lvl1pPr defTabSz="93469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930" y="0"/>
            <a:ext cx="3044719" cy="465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24" tIns="46762" rIns="93524" bIns="46762" numCol="1" anchor="t" anchorCtr="0" compatLnSpc="1">
            <a:prstTxWarp prst="textNoShape">
              <a:avLst/>
            </a:prstTxWarp>
          </a:bodyPr>
          <a:lstStyle>
            <a:lvl1pPr algn="r" defTabSz="93469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4797"/>
            <a:ext cx="3044719" cy="46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24" tIns="46762" rIns="93524" bIns="46762" numCol="1" anchor="b" anchorCtr="0" compatLnSpc="1">
            <a:prstTxWarp prst="textNoShape">
              <a:avLst/>
            </a:prstTxWarp>
          </a:bodyPr>
          <a:lstStyle>
            <a:lvl1pPr defTabSz="93469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930" y="8844797"/>
            <a:ext cx="3044719" cy="46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24" tIns="46762" rIns="93524" bIns="46762" numCol="1" anchor="b" anchorCtr="0" compatLnSpc="1">
            <a:prstTxWarp prst="textNoShape">
              <a:avLst/>
            </a:prstTxWarp>
          </a:bodyPr>
          <a:lstStyle>
            <a:lvl1pPr algn="r" defTabSz="934691">
              <a:defRPr sz="1200"/>
            </a:lvl1pPr>
          </a:lstStyle>
          <a:p>
            <a:pPr>
              <a:defRPr/>
            </a:pPr>
            <a:fld id="{CD621C06-AA4A-457E-905A-3A73251B1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858"/>
          </a:xfrm>
          <a:prstGeom prst="rect">
            <a:avLst/>
          </a:prstGeom>
        </p:spPr>
        <p:txBody>
          <a:bodyPr vert="horz" lIns="91405" tIns="45704" rIns="91405" bIns="45704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5858"/>
          </a:xfrm>
          <a:prstGeom prst="rect">
            <a:avLst/>
          </a:prstGeom>
        </p:spPr>
        <p:txBody>
          <a:bodyPr vert="horz" lIns="91405" tIns="45704" rIns="91405" bIns="45704" rtlCol="0"/>
          <a:lstStyle>
            <a:lvl1pPr algn="r">
              <a:defRPr sz="1200"/>
            </a:lvl1pPr>
          </a:lstStyle>
          <a:p>
            <a:pPr>
              <a:defRPr/>
            </a:pPr>
            <a:fld id="{C34F867B-E5EE-48A4-AB0B-AD19D4FF94CD}" type="datetimeFigureOut">
              <a:rPr lang="en-US"/>
              <a:pPr>
                <a:defRPr/>
              </a:pPr>
              <a:t>2/17/2010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5" tIns="45704" rIns="91405" bIns="45704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212"/>
            <a:ext cx="5621020" cy="4191092"/>
          </a:xfrm>
          <a:prstGeom prst="rect">
            <a:avLst/>
          </a:prstGeom>
        </p:spPr>
        <p:txBody>
          <a:bodyPr vert="horz" lIns="91405" tIns="45704" rIns="91405" bIns="4570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4797"/>
            <a:ext cx="3044719" cy="465857"/>
          </a:xfrm>
          <a:prstGeom prst="rect">
            <a:avLst/>
          </a:prstGeom>
        </p:spPr>
        <p:txBody>
          <a:bodyPr vert="horz" lIns="91405" tIns="45704" rIns="91405" bIns="4570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4797"/>
            <a:ext cx="3044719" cy="465857"/>
          </a:xfrm>
          <a:prstGeom prst="rect">
            <a:avLst/>
          </a:prstGeom>
        </p:spPr>
        <p:txBody>
          <a:bodyPr vert="horz" lIns="91405" tIns="45704" rIns="91405" bIns="45704" rtlCol="0" anchor="b"/>
          <a:lstStyle>
            <a:lvl1pPr algn="r">
              <a:defRPr sz="1200"/>
            </a:lvl1pPr>
          </a:lstStyle>
          <a:p>
            <a:pPr>
              <a:defRPr/>
            </a:pPr>
            <a:fld id="{28EB6575-B912-45BC-8C94-194BC8D52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25FB4E-6456-402B-B61A-DF751813A29A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C256B2-4CC2-4DFE-A5CE-55263F38523C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Show group an example on screen.  Use Word document and insert footnote.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4B9A3C-AFC9-4744-BA27-9D2C6B98A169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3AE5E27-30E4-429B-ABB2-CEAF452B9604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39C087-F3CD-43FB-87B7-E579F993E3D5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CE39A6-048F-44D0-A68E-397E99C4A9B6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49E636-56D5-44FB-B800-A157C0D7FB80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260B4F-D076-42C6-9628-BA904DAFF613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6C9415-ECA7-4C67-B740-C69A219199AF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AF067F9-E488-4882-85FA-7637512FD749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2B32DB-E24B-4E44-86A3-6CEC0F317288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2C6B4F-8549-4759-9461-B214646E96E0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Chapter 22 of 7</a:t>
            </a:r>
            <a:r>
              <a:rPr lang="en-US" baseline="30000" dirty="0" smtClean="0"/>
              <a:t>th</a:t>
            </a:r>
            <a:r>
              <a:rPr lang="en-US" dirty="0" smtClean="0"/>
              <a:t> edition.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323E0A9-51B7-4C2C-B10E-86E21A1BF868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345F35C-E644-4D23-A94A-23F96E5BCDD0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345F35C-E644-4D23-A94A-23F96E5BCDD0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Chapter 23 in 7</a:t>
            </a:r>
            <a:r>
              <a:rPr lang="en-US" baseline="30000" dirty="0" smtClean="0"/>
              <a:t>th</a:t>
            </a:r>
            <a:r>
              <a:rPr lang="en-US" dirty="0" smtClean="0"/>
              <a:t> edition.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18EB53-8290-43E1-9798-E89E0C305A90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E50DC-660E-4D3E-A5FB-730B8911F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4C71A-89AC-4223-8C17-B4BEE9FB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B747F-442B-4D4C-89DB-018EE78A5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2CA64-99BE-47B2-A59A-A5F5329799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D5E09-B10B-4EFF-996C-E24FC9B9B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45226-93E3-43E7-8162-FA65A95B76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A5283-DB58-4476-AB95-04BAECBD7A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9C6C1-1FC4-47F7-A5C6-2EBBC9BDB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0BFA6-FA33-47E3-892E-859D69919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ACEB7-2525-4761-8137-C50D25B67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A5065-FF77-4EDD-BA70-80F2427EF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F3AD7-2A96-439A-8797-F0359B6E1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83CD90C-F641-46A5-98B1-4C8DB956B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l.org/library/strategic-plan-00.html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inlanguage.gov/examples/humor/writegood.cf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00600" y="4267200"/>
            <a:ext cx="3886200" cy="1752600"/>
          </a:xfrm>
        </p:spPr>
        <p:txBody>
          <a:bodyPr/>
          <a:lstStyle/>
          <a:p>
            <a:pPr eaLnBrk="1" hangingPunct="1"/>
            <a:endParaRPr lang="en-US" sz="28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Dr. Thomas S. Mach</a:t>
            </a:r>
          </a:p>
          <a:p>
            <a:pPr eaLnBrk="1" hangingPunct="1"/>
            <a:endParaRPr lang="en-US" sz="2800" dirty="0" smtClean="0">
              <a:solidFill>
                <a:schemeClr val="bg1"/>
              </a:solidFill>
            </a:endParaRPr>
          </a:p>
        </p:txBody>
      </p:sp>
      <p:pic>
        <p:nvPicPr>
          <p:cNvPr id="2051" name="Picture 7" descr="11398599"/>
          <p:cNvPicPr>
            <a:picLocks noChangeAspect="1" noChangeArrowheads="1"/>
          </p:cNvPicPr>
          <p:nvPr/>
        </p:nvPicPr>
        <p:blipFill>
          <a:blip r:embed="rId3" cstate="print"/>
          <a:srcRect b="3125"/>
          <a:stretch>
            <a:fillRect/>
          </a:stretch>
        </p:blipFill>
        <p:spPr bwMode="auto">
          <a:xfrm>
            <a:off x="0" y="762000"/>
            <a:ext cx="4202113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WordArt 8" descr="Oak"/>
          <p:cNvSpPr>
            <a:spLocks noChangeArrowheads="1" noChangeShapeType="1" noTextEdit="1"/>
          </p:cNvSpPr>
          <p:nvPr/>
        </p:nvSpPr>
        <p:spPr bwMode="auto">
          <a:xfrm>
            <a:off x="1600200" y="1066800"/>
            <a:ext cx="5214938" cy="871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CC99"/>
                  </a:solidFill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The Turabian Stylebook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11398462"/>
          <p:cNvPicPr>
            <a:picLocks noChangeAspect="1" noChangeArrowheads="1"/>
          </p:cNvPicPr>
          <p:nvPr/>
        </p:nvPicPr>
        <p:blipFill>
          <a:blip r:embed="rId3" cstate="print"/>
          <a:srcRect b="6250"/>
          <a:stretch>
            <a:fillRect/>
          </a:stretch>
        </p:blipFill>
        <p:spPr bwMode="auto">
          <a:xfrm>
            <a:off x="5791200" y="2971800"/>
            <a:ext cx="3124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CCFFCC"/>
                </a:solidFill>
              </a:rPr>
              <a:t>General Rules:  </a:t>
            </a:r>
            <a:r>
              <a:rPr lang="en-US" sz="4000" smtClean="0">
                <a:solidFill>
                  <a:schemeClr val="bg1"/>
                </a:solidFill>
              </a:rPr>
              <a:t> </a:t>
            </a:r>
            <a:r>
              <a:rPr lang="en-US" sz="4000" i="1" smtClean="0">
                <a:solidFill>
                  <a:schemeClr val="bg1"/>
                </a:solidFill>
              </a:rPr>
              <a:t>Preferences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CCFFCC"/>
              </a:buClr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bg1"/>
                </a:solidFill>
              </a:rPr>
              <a:t>Typed, double-spaced with a staple.</a:t>
            </a:r>
          </a:p>
          <a:p>
            <a:pPr eaLnBrk="1" hangingPunct="1">
              <a:lnSpc>
                <a:spcPct val="90000"/>
              </a:lnSpc>
              <a:buClr>
                <a:srgbClr val="CCFFCC"/>
              </a:buClr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bg1"/>
                </a:solidFill>
              </a:rPr>
              <a:t>No folders, binders, etc.</a:t>
            </a:r>
          </a:p>
          <a:p>
            <a:pPr eaLnBrk="1" hangingPunct="1">
              <a:lnSpc>
                <a:spcPct val="90000"/>
              </a:lnSpc>
              <a:buClr>
                <a:srgbClr val="CCFFCC"/>
              </a:buClr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bg1"/>
                </a:solidFill>
              </a:rPr>
              <a:t>Third person, be careful with past/present tense.</a:t>
            </a:r>
          </a:p>
          <a:p>
            <a:pPr lvl="1" eaLnBrk="1" hangingPunct="1">
              <a:lnSpc>
                <a:spcPct val="90000"/>
              </a:lnSpc>
              <a:buClr>
                <a:srgbClr val="CCFFCC"/>
              </a:buClr>
              <a:buFont typeface="Wingdings" pitchFamily="2" charset="2"/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	In other words, formal writing.</a:t>
            </a:r>
          </a:p>
          <a:p>
            <a:pPr eaLnBrk="1" hangingPunct="1">
              <a:lnSpc>
                <a:spcPct val="90000"/>
              </a:lnSpc>
              <a:buClr>
                <a:srgbClr val="CCFFCC"/>
              </a:buClr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bg1"/>
                </a:solidFill>
              </a:rPr>
              <a:t>Times New Roman font no larger than size twelve.</a:t>
            </a:r>
          </a:p>
          <a:p>
            <a:pPr eaLnBrk="1" hangingPunct="1">
              <a:lnSpc>
                <a:spcPct val="90000"/>
              </a:lnSpc>
              <a:buClr>
                <a:srgbClr val="CCFFCC"/>
              </a:buClr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bg1"/>
                </a:solidFill>
              </a:rPr>
              <a:t>One inch margins on all sides.</a:t>
            </a:r>
          </a:p>
          <a:p>
            <a:pPr eaLnBrk="1" hangingPunct="1">
              <a:lnSpc>
                <a:spcPct val="90000"/>
              </a:lnSpc>
              <a:buClr>
                <a:srgbClr val="CCFFCC"/>
              </a:buClr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bg1"/>
                </a:solidFill>
              </a:rPr>
              <a:t>No contractions.</a:t>
            </a:r>
          </a:p>
          <a:p>
            <a:pPr eaLnBrk="1" hangingPunct="1">
              <a:lnSpc>
                <a:spcPct val="90000"/>
              </a:lnSpc>
              <a:buClr>
                <a:srgbClr val="CCFFCC"/>
              </a:buClr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bg1"/>
                </a:solidFill>
              </a:rPr>
              <a:t>No colloquialisms.</a:t>
            </a:r>
          </a:p>
          <a:p>
            <a:pPr eaLnBrk="1" hangingPunct="1">
              <a:lnSpc>
                <a:spcPct val="90000"/>
              </a:lnSpc>
              <a:buClr>
                <a:srgbClr val="CCFFCC"/>
              </a:buClr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bg1"/>
                </a:solidFill>
              </a:rPr>
              <a:t>Avoid passive voice.</a:t>
            </a:r>
          </a:p>
          <a:p>
            <a:pPr eaLnBrk="1" hangingPunct="1">
              <a:lnSpc>
                <a:spcPct val="90000"/>
              </a:lnSpc>
              <a:buClr>
                <a:srgbClr val="CCFFCC"/>
              </a:buClr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bg1"/>
                </a:solidFill>
              </a:rPr>
              <a:t>Vary word choice.</a:t>
            </a:r>
          </a:p>
          <a:p>
            <a:pPr eaLnBrk="1" hangingPunct="1">
              <a:lnSpc>
                <a:spcPct val="90000"/>
              </a:lnSpc>
              <a:buClr>
                <a:srgbClr val="CCFFCC"/>
              </a:buClr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bg1"/>
                </a:solidFill>
              </a:rPr>
              <a:t>Spelling.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10245" name="Line 6"/>
          <p:cNvSpPr>
            <a:spLocks noChangeShapeType="1"/>
          </p:cNvSpPr>
          <p:nvPr/>
        </p:nvSpPr>
        <p:spPr bwMode="auto">
          <a:xfrm>
            <a:off x="533400" y="1219200"/>
            <a:ext cx="7848600" cy="0"/>
          </a:xfrm>
          <a:prstGeom prst="line">
            <a:avLst/>
          </a:prstGeom>
          <a:noFill/>
          <a:ln w="9525">
            <a:solidFill>
              <a:srgbClr val="CC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Recommendations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562600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</a:rPr>
              <a:t>Subject and verb always has to agree.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Use the apostrophe in it’s proper place and omit it when its not needed.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Proofread carefully to see if you any words out.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Hopefully, you will use words correctly, </a:t>
            </a:r>
            <a:r>
              <a:rPr lang="en-US" sz="2400" dirty="0" err="1" smtClean="0">
                <a:solidFill>
                  <a:schemeClr val="bg1"/>
                </a:solidFill>
              </a:rPr>
              <a:t>irregardless</a:t>
            </a:r>
            <a:r>
              <a:rPr lang="en-US" sz="2400" dirty="0" smtClean="0">
                <a:solidFill>
                  <a:schemeClr val="bg1"/>
                </a:solidFill>
              </a:rPr>
              <a:t> of how others use them.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It is wrong to ever split an infinitive.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Who needs rhetorical questions?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No sentence fragments.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Don’t indulge in sesquipedalian lexicological constructions.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A writer must not shift your point of view.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Don’t use commas, that, are not, necessary.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9" descr="11408700"/>
          <p:cNvPicPr>
            <a:picLocks noChangeAspect="1" noChangeArrowheads="1"/>
          </p:cNvPicPr>
          <p:nvPr/>
        </p:nvPicPr>
        <p:blipFill>
          <a:blip r:embed="rId3" cstate="print">
            <a:lum bright="-12000" contrast="42000"/>
          </a:blip>
          <a:srcRect b="5556"/>
          <a:stretch>
            <a:fillRect/>
          </a:stretch>
        </p:blipFill>
        <p:spPr bwMode="auto">
          <a:xfrm>
            <a:off x="1828800" y="1524000"/>
            <a:ext cx="51816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Citations (Ch. 15-17)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752600"/>
            <a:ext cx="8229600" cy="4525963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buClr>
                <a:srgbClr val="CCFFCC"/>
              </a:buClr>
              <a:buFont typeface="Wingdings" pitchFamily="2" charset="2"/>
              <a:buChar char="§"/>
              <a:defRPr/>
            </a:pPr>
            <a:r>
              <a:rPr lang="en-US" sz="2800" smtClean="0">
                <a:solidFill>
                  <a:schemeClr val="bg1"/>
                </a:solidFill>
              </a:rPr>
              <a:t>Footnotes or Endnotes are acceptable. </a:t>
            </a:r>
          </a:p>
          <a:p>
            <a:pPr eaLnBrk="1" hangingPunct="1">
              <a:buClr>
                <a:srgbClr val="CCFFCC"/>
              </a:buClr>
              <a:buFont typeface="Wingdings" pitchFamily="2" charset="2"/>
              <a:buChar char="§"/>
              <a:defRPr/>
            </a:pPr>
            <a:r>
              <a:rPr lang="en-US" sz="2800" smtClean="0">
                <a:solidFill>
                  <a:schemeClr val="bg1"/>
                </a:solidFill>
              </a:rPr>
              <a:t>Use Arabic numerals in superscript at end of sentence.</a:t>
            </a:r>
          </a:p>
          <a:p>
            <a:pPr eaLnBrk="1" hangingPunct="1">
              <a:buClr>
                <a:srgbClr val="CCFFCC"/>
              </a:buClr>
              <a:buFont typeface="Wingdings" pitchFamily="2" charset="2"/>
              <a:buChar char="§"/>
              <a:defRPr/>
            </a:pPr>
            <a:r>
              <a:rPr lang="en-US" sz="2800" smtClean="0">
                <a:solidFill>
                  <a:schemeClr val="bg1"/>
                </a:solidFill>
              </a:rPr>
              <a:t>Indent first line of footnote with subsequent lines to margin and end each footnote with a period.</a:t>
            </a:r>
          </a:p>
          <a:p>
            <a:pPr eaLnBrk="1" hangingPunct="1">
              <a:buClr>
                <a:srgbClr val="CCFFCC"/>
              </a:buClr>
              <a:buFont typeface="Wingdings" pitchFamily="2" charset="2"/>
              <a:buChar char="§"/>
              <a:defRPr/>
            </a:pPr>
            <a:r>
              <a:rPr lang="en-US" sz="2800" smtClean="0">
                <a:solidFill>
                  <a:schemeClr val="bg1"/>
                </a:solidFill>
              </a:rPr>
              <a:t>Text and footnotes separated by </a:t>
            </a:r>
            <a:r>
              <a:rPr lang="en-US" sz="2800" i="1" smtClean="0">
                <a:solidFill>
                  <a:schemeClr val="bg1"/>
                </a:solidFill>
              </a:rPr>
              <a:t>separator </a:t>
            </a:r>
            <a:r>
              <a:rPr lang="en-US" sz="2800" smtClean="0">
                <a:solidFill>
                  <a:schemeClr val="bg1"/>
                </a:solidFill>
              </a:rPr>
              <a:t>or </a:t>
            </a:r>
            <a:r>
              <a:rPr lang="en-US" sz="2800" i="1" smtClean="0">
                <a:solidFill>
                  <a:schemeClr val="bg1"/>
                </a:solidFill>
              </a:rPr>
              <a:t>continuation separator.</a:t>
            </a:r>
            <a:endParaRPr lang="en-US" sz="2800" smtClean="0">
              <a:solidFill>
                <a:schemeClr val="bg1"/>
              </a:solidFill>
            </a:endParaRPr>
          </a:p>
          <a:p>
            <a:pPr eaLnBrk="1" hangingPunct="1">
              <a:defRPr/>
            </a:pP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11269" name="Line 4"/>
          <p:cNvSpPr>
            <a:spLocks noChangeShapeType="1"/>
          </p:cNvSpPr>
          <p:nvPr/>
        </p:nvSpPr>
        <p:spPr bwMode="auto">
          <a:xfrm>
            <a:off x="685800" y="1219200"/>
            <a:ext cx="7848600" cy="0"/>
          </a:xfrm>
          <a:prstGeom prst="line">
            <a:avLst/>
          </a:prstGeom>
          <a:noFill/>
          <a:ln w="9525">
            <a:solidFill>
              <a:srgbClr val="CC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Citations (Ch. 15-17)</a:t>
            </a:r>
          </a:p>
        </p:txBody>
      </p:sp>
      <p:pic>
        <p:nvPicPr>
          <p:cNvPr id="12291" name="Picture 6" descr="11408700"/>
          <p:cNvPicPr>
            <a:picLocks noChangeAspect="1" noChangeArrowheads="1"/>
          </p:cNvPicPr>
          <p:nvPr/>
        </p:nvPicPr>
        <p:blipFill>
          <a:blip r:embed="rId3" cstate="print">
            <a:lum bright="-12000" contrast="42000"/>
          </a:blip>
          <a:srcRect b="5556"/>
          <a:stretch>
            <a:fillRect/>
          </a:stretch>
        </p:blipFill>
        <p:spPr bwMode="auto">
          <a:xfrm>
            <a:off x="1828800" y="1524000"/>
            <a:ext cx="51816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00200"/>
            <a:ext cx="8229600" cy="4876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buClr>
                <a:srgbClr val="CCFFCC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bg1"/>
                </a:solidFill>
              </a:rPr>
              <a:t>Use only the Notes-Bibliography citation format.</a:t>
            </a:r>
          </a:p>
          <a:p>
            <a:pPr eaLnBrk="1" hangingPunct="1">
              <a:buClr>
                <a:srgbClr val="CCFFCC"/>
              </a:buClr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Short form:  </a:t>
            </a:r>
          </a:p>
          <a:p>
            <a:pPr lvl="1" eaLnBrk="1" hangingPunct="1">
              <a:buClr>
                <a:srgbClr val="CCFFCC"/>
              </a:buCl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Author’s last name, </a:t>
            </a:r>
            <a:r>
              <a:rPr lang="en-US" i="1" dirty="0" smtClean="0">
                <a:solidFill>
                  <a:schemeClr val="bg1"/>
                </a:solidFill>
              </a:rPr>
              <a:t>abbreviated title,</a:t>
            </a:r>
            <a:r>
              <a:rPr lang="en-US" dirty="0" smtClean="0">
                <a:solidFill>
                  <a:schemeClr val="bg1"/>
                </a:solidFill>
              </a:rPr>
              <a:t> page number.</a:t>
            </a:r>
          </a:p>
          <a:p>
            <a:pPr lvl="1" eaLnBrk="1" hangingPunct="1">
              <a:buClr>
                <a:srgbClr val="CCFFCC"/>
              </a:buCl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Be consistent.</a:t>
            </a:r>
          </a:p>
          <a:p>
            <a:pPr eaLnBrk="1" hangingPunct="1">
              <a:buClr>
                <a:srgbClr val="CCFFCC"/>
              </a:buClr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Use of Ibid</a:t>
            </a:r>
            <a:r>
              <a:rPr lang="en-US" sz="2800" i="1" dirty="0" smtClean="0">
                <a:solidFill>
                  <a:schemeClr val="bg1"/>
                </a:solidFill>
              </a:rPr>
              <a:t>.</a:t>
            </a:r>
            <a:r>
              <a:rPr lang="en-US" sz="2800" dirty="0" smtClean="0">
                <a:solidFill>
                  <a:schemeClr val="bg1"/>
                </a:solidFill>
              </a:rPr>
              <a:t> is fine for consecutive citations.</a:t>
            </a:r>
          </a:p>
          <a:p>
            <a:pPr eaLnBrk="1" hangingPunct="1">
              <a:buClr>
                <a:srgbClr val="CCFFCC"/>
              </a:buClr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	  Be sure to indicate pagination when it differs.</a:t>
            </a:r>
          </a:p>
          <a:p>
            <a:pPr eaLnBrk="1" hangingPunct="1">
              <a:defRPr/>
            </a:pP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2293" name="Line 7"/>
          <p:cNvSpPr>
            <a:spLocks noChangeShapeType="1"/>
          </p:cNvSpPr>
          <p:nvPr/>
        </p:nvSpPr>
        <p:spPr bwMode="auto">
          <a:xfrm>
            <a:off x="685800" y="1219200"/>
            <a:ext cx="7848600" cy="0"/>
          </a:xfrm>
          <a:prstGeom prst="line">
            <a:avLst/>
          </a:prstGeom>
          <a:noFill/>
          <a:ln w="9525">
            <a:solidFill>
              <a:srgbClr val="CC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6" descr="11292000"/>
          <p:cNvPicPr>
            <a:picLocks noChangeAspect="1" noChangeArrowheads="1"/>
          </p:cNvPicPr>
          <p:nvPr/>
        </p:nvPicPr>
        <p:blipFill>
          <a:blip r:embed="rId3" cstate="print">
            <a:lum bright="-54000"/>
            <a:grayscl/>
          </a:blip>
          <a:srcRect b="6667"/>
          <a:stretch>
            <a:fillRect/>
          </a:stretch>
        </p:blipFill>
        <p:spPr bwMode="auto">
          <a:xfrm>
            <a:off x="381000" y="1395413"/>
            <a:ext cx="8382000" cy="519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Bibliography (Ch. 15-17)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229600" cy="4876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CCFFCC"/>
              </a:buClr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Use only the Notes-Bibliography citation format.</a:t>
            </a:r>
          </a:p>
          <a:p>
            <a:pPr eaLnBrk="1" hangingPunct="1">
              <a:lnSpc>
                <a:spcPct val="90000"/>
              </a:lnSpc>
              <a:buClr>
                <a:srgbClr val="CCFFCC"/>
              </a:buClr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First line to margin with hanging indent on subsequent lines.</a:t>
            </a:r>
          </a:p>
          <a:p>
            <a:pPr eaLnBrk="1" hangingPunct="1">
              <a:lnSpc>
                <a:spcPct val="90000"/>
              </a:lnSpc>
              <a:buClr>
                <a:srgbClr val="CCFFCC"/>
              </a:buClr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Multiple works by one author:</a:t>
            </a:r>
          </a:p>
          <a:p>
            <a:pPr lvl="1" eaLnBrk="1" hangingPunct="1">
              <a:lnSpc>
                <a:spcPct val="90000"/>
              </a:lnSpc>
              <a:buClr>
                <a:srgbClr val="CCFFCC"/>
              </a:buClr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Eight space underline.</a:t>
            </a:r>
          </a:p>
          <a:p>
            <a:pPr eaLnBrk="1" hangingPunct="1">
              <a:lnSpc>
                <a:spcPct val="90000"/>
              </a:lnSpc>
              <a:buClr>
                <a:srgbClr val="CCFFCC"/>
              </a:buClr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Italics is preferred to underlining of titles.</a:t>
            </a:r>
          </a:p>
          <a:p>
            <a:pPr eaLnBrk="1" hangingPunct="1">
              <a:lnSpc>
                <a:spcPct val="90000"/>
              </a:lnSpc>
              <a:buClr>
                <a:srgbClr val="CCFFCC"/>
              </a:buClr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Separate primary and secondary sources. </a:t>
            </a:r>
          </a:p>
          <a:p>
            <a:pPr eaLnBrk="1" hangingPunct="1">
              <a:lnSpc>
                <a:spcPct val="90000"/>
              </a:lnSpc>
              <a:buClr>
                <a:srgbClr val="CCFFCC"/>
              </a:buClr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Further categorization can be done by monographs, periodicals, manuscripts, newspapers, government documents, etc.</a:t>
            </a:r>
          </a:p>
          <a:p>
            <a:pPr eaLnBrk="1" hangingPunct="1">
              <a:lnSpc>
                <a:spcPct val="90000"/>
              </a:lnSpc>
              <a:buClr>
                <a:srgbClr val="CCFFCC"/>
              </a:buClr>
              <a:defRPr/>
            </a:pP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15365" name="Line 4"/>
          <p:cNvSpPr>
            <a:spLocks noChangeShapeType="1"/>
          </p:cNvSpPr>
          <p:nvPr/>
        </p:nvSpPr>
        <p:spPr bwMode="auto">
          <a:xfrm>
            <a:off x="685800" y="1219200"/>
            <a:ext cx="7848600" cy="0"/>
          </a:xfrm>
          <a:prstGeom prst="line">
            <a:avLst/>
          </a:prstGeom>
          <a:noFill/>
          <a:ln w="9525">
            <a:solidFill>
              <a:srgbClr val="CC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 bwMode="auto">
          <a:xfrm>
            <a:off x="2209800" y="381000"/>
            <a:ext cx="4571999" cy="609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Citations (Ch. 15-17)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2"/>
            </a:solidFill>
          </a:ln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Single Author Monograph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 </a:t>
            </a:r>
            <a:r>
              <a:rPr lang="en-US" sz="2400" b="1" baseline="30000" dirty="0" smtClean="0">
                <a:solidFill>
                  <a:schemeClr val="bg1"/>
                </a:solidFill>
              </a:rPr>
              <a:t>1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Marc </a:t>
            </a: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Clauson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Study of Scottish Hermeneutical Method from John Knox to the Early Twentieth Century:  From Christian to Secular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(Lewiston, NY: Edwin Mellon Press, 2004), 45.</a:t>
            </a:r>
          </a:p>
          <a:p>
            <a:pPr>
              <a:buNone/>
            </a:pPr>
            <a:endParaRPr lang="en-US" sz="2400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>
              <a:buNone/>
            </a:pPr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Clauson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Marc. </a:t>
            </a:r>
            <a:r>
              <a:rPr lang="en-US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Study of Scottish Hermeneutical Method from John Knox to the Early Twentieth Century:  From Christian to Secular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 Lewiston, NY: Edwin Mellon Press, 2004.</a:t>
            </a:r>
            <a:endParaRPr lang="en-US" sz="24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 bwMode="auto">
          <a:xfrm>
            <a:off x="2209800" y="381000"/>
            <a:ext cx="4571999" cy="609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Citations (Ch. 15-17)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Journal Article</a:t>
            </a:r>
          </a:p>
          <a:p>
            <a:pPr>
              <a:buNone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</a:t>
            </a:r>
            <a:r>
              <a:rPr lang="en-US" sz="24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Mark Caleb Smith, “Across the Page and Down the Dial:  Media Usage and Evaluations of the Christian Coalition,” </a:t>
            </a:r>
            <a:r>
              <a:rPr lang="en-US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Social Science Quarterly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81 (2000): 857.</a:t>
            </a:r>
          </a:p>
          <a:p>
            <a:pPr>
              <a:buNone/>
            </a:pP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>
              <a:buNone/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Smith, Mark Caleb.  “Across the Page and Down the Dial:  Media Usage and Evaluations of the Christian Coalition.”  </a:t>
            </a:r>
            <a:r>
              <a:rPr lang="en-US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Social Science Quarterly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81 (2000): 855-67.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11292000"/>
          <p:cNvPicPr>
            <a:picLocks noChangeAspect="1" noChangeArrowheads="1"/>
          </p:cNvPicPr>
          <p:nvPr/>
        </p:nvPicPr>
        <p:blipFill>
          <a:blip r:embed="rId2" cstate="print">
            <a:lum bright="-54000"/>
            <a:grayscl/>
          </a:blip>
          <a:srcRect b="6667"/>
          <a:stretch>
            <a:fillRect/>
          </a:stretch>
        </p:blipFill>
        <p:spPr bwMode="auto">
          <a:xfrm>
            <a:off x="381000" y="1395413"/>
            <a:ext cx="8382000" cy="519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Citations (Ch. 15-17)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Online Source: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Author. “Title.” Title or Owner of Site. URL. (Access Date).</a:t>
            </a:r>
          </a:p>
          <a:p>
            <a:pPr lvl="1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baseline="30000" dirty="0" smtClean="0">
                <a:solidFill>
                  <a:schemeClr val="bg1"/>
                </a:solidFill>
              </a:rPr>
              <a:t>1</a:t>
            </a:r>
            <a:r>
              <a:rPr lang="en-US" sz="1800" dirty="0" smtClean="0">
                <a:solidFill>
                  <a:schemeClr val="bg1"/>
                </a:solidFill>
              </a:rPr>
              <a:t> Evanston Public Library Board of Trustees, “Evanston Public Library Strategic Plan, 2000-2010:  A Decade of Outreach,” Evanston Public Library, </a:t>
            </a:r>
            <a:r>
              <a:rPr lang="en-US" sz="1800" dirty="0" smtClean="0">
                <a:solidFill>
                  <a:schemeClr val="bg1"/>
                </a:solidFill>
                <a:hlinkClick r:id="rId3"/>
              </a:rPr>
              <a:t>http://www.epl.org/library/strategic-plan-00.html</a:t>
            </a:r>
            <a:r>
              <a:rPr lang="en-US" sz="1800" dirty="0" smtClean="0">
                <a:solidFill>
                  <a:schemeClr val="bg1"/>
                </a:solidFill>
              </a:rPr>
              <a:t> (accessed June 1, 2005).</a:t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/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>Evanston Public Library Board of Trustees.  “Evanston Public Library </a:t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>     Strategic Plan, 2000-2010:  A Decade of Outreach.”  Evanston </a:t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>     Public Library.  </a:t>
            </a:r>
            <a:r>
              <a:rPr lang="en-US" sz="1800" dirty="0" smtClean="0">
                <a:solidFill>
                  <a:schemeClr val="bg1"/>
                </a:solidFill>
                <a:hlinkClick r:id="rId3"/>
              </a:rPr>
              <a:t>http://www.epl.org/library/strategic-plan-00.html</a:t>
            </a:r>
            <a:r>
              <a:rPr lang="en-US" sz="1800" dirty="0" smtClean="0">
                <a:solidFill>
                  <a:schemeClr val="bg1"/>
                </a:solidFill>
              </a:rPr>
              <a:t>      </a:t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>     (accessed June 1, 2005). </a:t>
            </a:r>
            <a:br>
              <a:rPr lang="en-US" sz="1800" dirty="0" smtClean="0">
                <a:solidFill>
                  <a:schemeClr val="bg1"/>
                </a:solidFill>
              </a:rPr>
            </a:br>
            <a:endParaRPr lang="en-US" sz="1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11398599"/>
          <p:cNvPicPr>
            <a:picLocks noChangeAspect="1" noChangeArrowheads="1"/>
          </p:cNvPicPr>
          <p:nvPr/>
        </p:nvPicPr>
        <p:blipFill>
          <a:blip r:embed="rId3" cstate="print">
            <a:lum bright="-18000"/>
            <a:grayscl/>
          </a:blip>
          <a:srcRect b="3125"/>
          <a:stretch>
            <a:fillRect/>
          </a:stretch>
        </p:blipFill>
        <p:spPr bwMode="auto">
          <a:xfrm>
            <a:off x="0" y="762000"/>
            <a:ext cx="4202113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4000" smtClean="0">
                <a:solidFill>
                  <a:srgbClr val="FFFF66"/>
                </a:solidFill>
                <a:latin typeface="Jester" pitchFamily="2" charset="0"/>
              </a:rPr>
              <a:t>How to Write Good . . . .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304800" y="990600"/>
            <a:ext cx="6096000" cy="0"/>
          </a:xfrm>
          <a:prstGeom prst="line">
            <a:avLst/>
          </a:prstGeom>
          <a:noFill/>
          <a:ln w="9525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295400"/>
            <a:ext cx="6781800" cy="1143000"/>
          </a:xfrm>
        </p:spPr>
        <p:txBody>
          <a:bodyPr/>
          <a:lstStyle/>
          <a:p>
            <a:pPr algn="l" eaLnBrk="1" hangingPunct="1">
              <a:buClr>
                <a:srgbClr val="FFFF66"/>
              </a:buClr>
              <a:buFontTx/>
              <a:buChar char="•"/>
            </a:pPr>
            <a:r>
              <a:rPr lang="en-US" sz="2800" smtClean="0">
                <a:solidFill>
                  <a:schemeClr val="bg1"/>
                </a:solidFill>
              </a:rPr>
              <a:t>Avoid clichés like the plague.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143000" y="1905000"/>
            <a:ext cx="6629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spcBef>
                <a:spcPct val="20000"/>
              </a:spcBef>
              <a:buClr>
                <a:srgbClr val="FFFF66"/>
              </a:buClr>
              <a:buFontTx/>
              <a:buChar char="•"/>
              <a:defRPr/>
            </a:pPr>
            <a:r>
              <a:rPr lang="en-US" sz="2800">
                <a:solidFill>
                  <a:schemeClr val="bg1"/>
                </a:solidFill>
              </a:rPr>
              <a:t>Be more or less specific.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2133600" y="2590800"/>
            <a:ext cx="6705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spcBef>
                <a:spcPct val="20000"/>
              </a:spcBef>
              <a:buClr>
                <a:srgbClr val="FFFF66"/>
              </a:buClr>
              <a:buFontTx/>
              <a:buChar char="•"/>
              <a:defRPr/>
            </a:pPr>
            <a:r>
              <a:rPr lang="en-US" sz="2800">
                <a:solidFill>
                  <a:schemeClr val="bg1"/>
                </a:solidFill>
              </a:rPr>
              <a:t>Understatement is always best.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2743200" y="3352800"/>
            <a:ext cx="5638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spcBef>
                <a:spcPct val="20000"/>
              </a:spcBef>
              <a:buClr>
                <a:srgbClr val="FFFF66"/>
              </a:buClr>
              <a:buFontTx/>
              <a:buChar char="•"/>
              <a:defRPr/>
            </a:pPr>
            <a:r>
              <a:rPr lang="en-US" sz="2800">
                <a:solidFill>
                  <a:schemeClr val="bg1"/>
                </a:solidFill>
              </a:rPr>
              <a:t>Exaggeration is a billion times worse than understatement.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3505200" y="4572000"/>
            <a:ext cx="434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spcBef>
                <a:spcPct val="20000"/>
              </a:spcBef>
              <a:buClr>
                <a:srgbClr val="FFFF66"/>
              </a:buClr>
              <a:buFontTx/>
              <a:buChar char="•"/>
              <a:defRPr/>
            </a:pPr>
            <a:r>
              <a:rPr lang="en-US" sz="2800">
                <a:solidFill>
                  <a:schemeClr val="bg1"/>
                </a:solidFill>
              </a:rPr>
              <a:t>Go around the barn at high noon to avoid colloquialisms.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Sources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“How to Write Good.” Plain Language.gov. </a:t>
            </a:r>
            <a:r>
              <a:rPr lang="en-US" dirty="0" smtClean="0">
                <a:solidFill>
                  <a:schemeClr val="bg1"/>
                </a:solidFill>
                <a:hlinkClick r:id="rId2"/>
              </a:rPr>
              <a:t>www.plainlanguage.gov/examples/humor/writegood.cfm</a:t>
            </a:r>
            <a:r>
              <a:rPr lang="en-US" dirty="0" smtClean="0">
                <a:solidFill>
                  <a:schemeClr val="bg1"/>
                </a:solidFill>
              </a:rPr>
              <a:t>. (Accessed 2-25-10).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bg1"/>
                </a:solidFill>
              </a:rPr>
              <a:t>Turabian</a:t>
            </a:r>
            <a:r>
              <a:rPr lang="en-US" dirty="0" smtClean="0">
                <a:solidFill>
                  <a:schemeClr val="bg1"/>
                </a:solidFill>
              </a:rPr>
              <a:t>, Kate L. </a:t>
            </a:r>
            <a:r>
              <a:rPr lang="en-US" i="1" dirty="0" smtClean="0">
                <a:solidFill>
                  <a:schemeClr val="bg1"/>
                </a:solidFill>
              </a:rPr>
              <a:t>A Manual for Writers of Research Papers, Theses, and Dissertations. </a:t>
            </a:r>
            <a:r>
              <a:rPr lang="en-US" dirty="0" smtClean="0">
                <a:solidFill>
                  <a:schemeClr val="bg1"/>
                </a:solidFill>
              </a:rPr>
              <a:t>7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ed. Chicago: University of Chicago Press, 2007.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11398599"/>
          <p:cNvPicPr>
            <a:picLocks noChangeAspect="1" noChangeArrowheads="1"/>
          </p:cNvPicPr>
          <p:nvPr/>
        </p:nvPicPr>
        <p:blipFill>
          <a:blip r:embed="rId3" cstate="print">
            <a:lum bright="-18000"/>
            <a:grayscl/>
          </a:blip>
          <a:srcRect b="3125"/>
          <a:stretch>
            <a:fillRect/>
          </a:stretch>
        </p:blipFill>
        <p:spPr bwMode="auto">
          <a:xfrm>
            <a:off x="0" y="762000"/>
            <a:ext cx="4202113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4800" y="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4000" smtClean="0">
                <a:solidFill>
                  <a:srgbClr val="FFFF66"/>
                </a:solidFill>
                <a:latin typeface="Jester" pitchFamily="2" charset="0"/>
              </a:rPr>
              <a:t>How to Write Good . . . .</a:t>
            </a:r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304800" y="990600"/>
            <a:ext cx="6096000" cy="0"/>
          </a:xfrm>
          <a:prstGeom prst="line">
            <a:avLst/>
          </a:prstGeom>
          <a:noFill/>
          <a:ln w="9525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295400"/>
            <a:ext cx="4343400" cy="1752600"/>
          </a:xfrm>
        </p:spPr>
        <p:txBody>
          <a:bodyPr/>
          <a:lstStyle/>
          <a:p>
            <a:pPr algn="l" eaLnBrk="1" hangingPunct="1">
              <a:buClr>
                <a:srgbClr val="FFFF66"/>
              </a:buClr>
              <a:buFontTx/>
              <a:buChar char="•"/>
            </a:pPr>
            <a:r>
              <a:rPr lang="en-US" sz="2800" smtClean="0">
                <a:solidFill>
                  <a:schemeClr val="bg1"/>
                </a:solidFill>
              </a:rPr>
              <a:t>Be more or less specific.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143000" y="1905000"/>
            <a:ext cx="6629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spcBef>
                <a:spcPct val="20000"/>
              </a:spcBef>
              <a:buClr>
                <a:srgbClr val="FFFF66"/>
              </a:buClr>
              <a:buFontTx/>
              <a:buChar char="•"/>
              <a:defRPr/>
            </a:pPr>
            <a:r>
              <a:rPr lang="en-US" sz="2800">
                <a:solidFill>
                  <a:schemeClr val="bg1"/>
                </a:solidFill>
              </a:rPr>
              <a:t>Don’t be redundant; don’t use more words than necessary; it’s highly superfluous.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2209800" y="3352800"/>
            <a:ext cx="6705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spcBef>
                <a:spcPct val="20000"/>
              </a:spcBef>
              <a:buClr>
                <a:srgbClr val="FFFF66"/>
              </a:buClr>
              <a:buFontTx/>
              <a:buChar char="•"/>
              <a:defRPr/>
            </a:pPr>
            <a:r>
              <a:rPr lang="en-US" sz="2800">
                <a:solidFill>
                  <a:schemeClr val="bg1"/>
                </a:solidFill>
              </a:rPr>
              <a:t>Prepositions are not words to end sentences with.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2819400" y="4419600"/>
            <a:ext cx="5638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spcBef>
                <a:spcPct val="20000"/>
              </a:spcBef>
              <a:buClr>
                <a:srgbClr val="FFFF66"/>
              </a:buClr>
              <a:buFontTx/>
              <a:buChar char="•"/>
              <a:defRPr/>
            </a:pPr>
            <a:r>
              <a:rPr lang="en-US" sz="2800">
                <a:solidFill>
                  <a:schemeClr val="bg1"/>
                </a:solidFill>
              </a:rPr>
              <a:t>Even if a mixed metaphor sings, it should be derailed.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3581400" y="5562600"/>
            <a:ext cx="434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spcBef>
                <a:spcPct val="20000"/>
              </a:spcBef>
              <a:buClr>
                <a:srgbClr val="FFFF66"/>
              </a:buClr>
              <a:buFontTx/>
              <a:buChar char="•"/>
              <a:defRPr/>
            </a:pPr>
            <a:r>
              <a:rPr lang="en-US" sz="2800">
                <a:solidFill>
                  <a:schemeClr val="bg1"/>
                </a:solidFill>
              </a:rPr>
              <a:t>The passive voice is to be avoided.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1140095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lum bright="-36000" contrast="30000"/>
          </a:blip>
          <a:srcRect b="6342"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bg1"/>
                </a:solidFill>
              </a:rPr>
              <a:t>Laying</a:t>
            </a:r>
            <a:r>
              <a:rPr lang="en-US" sz="4000" smtClean="0"/>
              <a:t> </a:t>
            </a:r>
            <a:r>
              <a:rPr lang="en-US" sz="4000" smtClean="0">
                <a:solidFill>
                  <a:schemeClr val="bg1"/>
                </a:solidFill>
              </a:rPr>
              <a:t>Out the Text 	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1"/>
          </p:nvPr>
        </p:nvSpPr>
        <p:spPr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2800" smtClean="0">
                <a:solidFill>
                  <a:srgbClr val="CCFFCC"/>
                </a:solidFill>
              </a:rPr>
              <a:t>Margins:</a:t>
            </a:r>
          </a:p>
          <a:p>
            <a:pPr lvl="1" eaLnBrk="1" hangingPunct="1">
              <a:defRPr/>
            </a:pPr>
            <a:r>
              <a:rPr lang="en-US" smtClean="0">
                <a:solidFill>
                  <a:schemeClr val="bg1"/>
                </a:solidFill>
              </a:rPr>
              <a:t>One (1) inch margins on all sides.</a:t>
            </a:r>
          </a:p>
          <a:p>
            <a:pPr lvl="1" eaLnBrk="1" hangingPunct="1">
              <a:defRPr/>
            </a:pPr>
            <a:r>
              <a:rPr lang="en-US" smtClean="0">
                <a:solidFill>
                  <a:schemeClr val="bg1"/>
                </a:solidFill>
              </a:rPr>
              <a:t>Left margin justification.</a:t>
            </a: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609600" y="1219200"/>
            <a:ext cx="7848600" cy="0"/>
          </a:xfrm>
          <a:prstGeom prst="line">
            <a:avLst/>
          </a:prstGeom>
          <a:noFill/>
          <a:ln w="9525">
            <a:solidFill>
              <a:srgbClr val="CC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uild="p" bldLvl="4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1140095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lum bright="-36000" contrast="30000"/>
          </a:blip>
          <a:srcRect b="6342"/>
          <a:stretch>
            <a:fillRect/>
          </a:stretch>
        </p:blipFill>
        <p:spPr>
          <a:xfrm>
            <a:off x="76200" y="0"/>
            <a:ext cx="9144000" cy="6858000"/>
          </a:xfrm>
          <a:noFill/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bg1"/>
                </a:solidFill>
              </a:rPr>
              <a:t>Laying</a:t>
            </a:r>
            <a:r>
              <a:rPr lang="en-US" sz="4000" smtClean="0"/>
              <a:t> </a:t>
            </a:r>
            <a:r>
              <a:rPr lang="en-US" sz="4000" smtClean="0">
                <a:solidFill>
                  <a:schemeClr val="bg1"/>
                </a:solidFill>
              </a:rPr>
              <a:t>Out the Text 	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181600" cy="4525963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CCFFCC"/>
                </a:solidFill>
              </a:rPr>
              <a:t>Indentations and Spacing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Five or eight spaces for paragraphs and block quotes.</a:t>
            </a:r>
          </a:p>
          <a:p>
            <a:pPr lvl="2" eaLnBrk="1" hangingPunct="1"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Consistency is the key.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Double-spaced except for block quotes.</a:t>
            </a:r>
          </a:p>
          <a:p>
            <a:pPr lvl="2"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Five or more lines.</a:t>
            </a:r>
          </a:p>
        </p:txBody>
      </p:sp>
      <p:sp>
        <p:nvSpPr>
          <p:cNvPr id="5125" name="Line 9"/>
          <p:cNvSpPr>
            <a:spLocks noChangeShapeType="1"/>
          </p:cNvSpPr>
          <p:nvPr/>
        </p:nvSpPr>
        <p:spPr bwMode="auto">
          <a:xfrm>
            <a:off x="609600" y="1219200"/>
            <a:ext cx="7848600" cy="0"/>
          </a:xfrm>
          <a:prstGeom prst="line">
            <a:avLst/>
          </a:prstGeom>
          <a:noFill/>
          <a:ln w="9525">
            <a:solidFill>
              <a:srgbClr val="CC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1140095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lum bright="-36000" contrast="30000"/>
          </a:blip>
          <a:srcRect b="6342"/>
          <a:stretch>
            <a:fillRect/>
          </a:stretch>
        </p:blipFill>
        <p:spPr>
          <a:xfrm>
            <a:off x="0" y="-465138"/>
            <a:ext cx="9144000" cy="7323138"/>
          </a:xfrm>
          <a:noFill/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Laying</a:t>
            </a:r>
            <a:r>
              <a:rPr lang="en-US" smtClean="0"/>
              <a:t> </a:t>
            </a:r>
            <a:r>
              <a:rPr lang="en-US" smtClean="0">
                <a:solidFill>
                  <a:schemeClr val="bg1"/>
                </a:solidFill>
              </a:rPr>
              <a:t>Out the Text	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2800" smtClean="0">
                <a:solidFill>
                  <a:srgbClr val="CCFFCC"/>
                </a:solidFill>
              </a:rPr>
              <a:t>Pagination</a:t>
            </a:r>
          </a:p>
          <a:p>
            <a:pPr lvl="1" eaLnBrk="1" hangingPunct="1">
              <a:defRPr/>
            </a:pPr>
            <a:r>
              <a:rPr lang="en-US" smtClean="0">
                <a:solidFill>
                  <a:schemeClr val="bg1"/>
                </a:solidFill>
              </a:rPr>
              <a:t>No page numbers on title pages.</a:t>
            </a:r>
          </a:p>
          <a:p>
            <a:pPr lvl="1" eaLnBrk="1" hangingPunct="1">
              <a:defRPr/>
            </a:pPr>
            <a:r>
              <a:rPr lang="en-US" smtClean="0">
                <a:solidFill>
                  <a:schemeClr val="bg1"/>
                </a:solidFill>
              </a:rPr>
              <a:t>Page numbers right justified, top of page.  Last name optional (e.g., Moore 3).</a:t>
            </a:r>
          </a:p>
          <a:p>
            <a:pPr lvl="1" eaLnBrk="1" hangingPunct="1">
              <a:defRPr/>
            </a:pPr>
            <a:r>
              <a:rPr lang="en-US" smtClean="0">
                <a:solidFill>
                  <a:schemeClr val="bg1"/>
                </a:solidFill>
              </a:rPr>
              <a:t>Arabic numerals.</a:t>
            </a:r>
          </a:p>
        </p:txBody>
      </p:sp>
      <p:sp>
        <p:nvSpPr>
          <p:cNvPr id="6149" name="Line 4"/>
          <p:cNvSpPr>
            <a:spLocks noChangeShapeType="1"/>
          </p:cNvSpPr>
          <p:nvPr/>
        </p:nvSpPr>
        <p:spPr bwMode="auto">
          <a:xfrm>
            <a:off x="609600" y="1219200"/>
            <a:ext cx="7848600" cy="0"/>
          </a:xfrm>
          <a:prstGeom prst="line">
            <a:avLst/>
          </a:prstGeom>
          <a:noFill/>
          <a:ln w="9525">
            <a:solidFill>
              <a:srgbClr val="CC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bg1"/>
                </a:solidFill>
              </a:rPr>
              <a:t>Capitalization, Italics, Quotation Marks, and Numbers </a:t>
            </a:r>
            <a:r>
              <a:rPr lang="en-US" sz="3600" smtClean="0">
                <a:solidFill>
                  <a:schemeClr val="bg1"/>
                </a:solidFill>
              </a:rPr>
              <a:t>		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886200" y="2057400"/>
            <a:ext cx="5029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dirty="0">
                <a:solidFill>
                  <a:srgbClr val="CCFFCC"/>
                </a:solidFill>
              </a:rPr>
              <a:t>Capitalization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 dirty="0">
                <a:solidFill>
                  <a:schemeClr val="bg1"/>
                </a:solidFill>
              </a:rPr>
              <a:t>Proper nouns.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 dirty="0">
                <a:solidFill>
                  <a:schemeClr val="bg1"/>
                </a:solidFill>
              </a:rPr>
              <a:t>Titles of works.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 dirty="0">
                <a:solidFill>
                  <a:schemeClr val="bg1"/>
                </a:solidFill>
              </a:rPr>
              <a:t>Complete title in bibliography and notes.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Scripture.</a:t>
            </a:r>
            <a:endParaRPr lang="en-US" sz="2800" dirty="0">
              <a:solidFill>
                <a:schemeClr val="bg1"/>
              </a:solidFill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 dirty="0">
                <a:solidFill>
                  <a:schemeClr val="bg1"/>
                </a:solidFill>
              </a:rPr>
              <a:t>Consistency is the key.</a:t>
            </a:r>
          </a:p>
          <a:p>
            <a:pPr marL="742950" lvl="1" indent="-285750">
              <a:spcBef>
                <a:spcPct val="20000"/>
              </a:spcBef>
              <a:defRPr/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533400" y="1371600"/>
            <a:ext cx="7848600" cy="0"/>
          </a:xfrm>
          <a:prstGeom prst="line">
            <a:avLst/>
          </a:prstGeom>
          <a:noFill/>
          <a:ln w="9525">
            <a:solidFill>
              <a:srgbClr val="CC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7173" name="Picture 7" descr="1147573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b="5138"/>
          <a:stretch>
            <a:fillRect/>
          </a:stretch>
        </p:blipFill>
        <p:spPr>
          <a:xfrm>
            <a:off x="609600" y="2514600"/>
            <a:ext cx="3251200" cy="304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bldLvl="4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bg1"/>
                </a:solidFill>
              </a:rPr>
              <a:t>Capitalization, Italics, Quotation Marks, and Numbers 		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10000" y="1752600"/>
            <a:ext cx="4876800" cy="51054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CCFFCC"/>
                </a:solidFill>
              </a:rPr>
              <a:t>Italics and Quotation Marks</a:t>
            </a:r>
          </a:p>
          <a:p>
            <a:pPr lvl="1" eaLnBrk="1" hangingPunct="1"/>
            <a:r>
              <a:rPr lang="en-US" smtClean="0">
                <a:solidFill>
                  <a:schemeClr val="bg1"/>
                </a:solidFill>
              </a:rPr>
              <a:t>Italics for titles of book, periodicals, pamphlets. </a:t>
            </a:r>
          </a:p>
          <a:p>
            <a:pPr lvl="1" eaLnBrk="1" hangingPunct="1"/>
            <a:r>
              <a:rPr lang="en-US" smtClean="0">
                <a:solidFill>
                  <a:schemeClr val="bg1"/>
                </a:solidFill>
              </a:rPr>
              <a:t>Quotation marks for articles, chapter titles, dissertation titles, and other unpublished works.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685800" y="1524000"/>
            <a:ext cx="7848600" cy="0"/>
          </a:xfrm>
          <a:prstGeom prst="line">
            <a:avLst/>
          </a:prstGeom>
          <a:noFill/>
          <a:ln w="9525">
            <a:solidFill>
              <a:srgbClr val="CC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197" name="Picture 5" descr="11475731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 b="5138"/>
          <a:stretch>
            <a:fillRect/>
          </a:stretch>
        </p:blipFill>
        <p:spPr>
          <a:xfrm>
            <a:off x="609600" y="2514600"/>
            <a:ext cx="3251200" cy="3048000"/>
          </a:xfrm>
          <a:noFill/>
        </p:spPr>
      </p:pic>
      <p:pic>
        <p:nvPicPr>
          <p:cNvPr id="8198" name="Picture 9" descr="11475730"/>
          <p:cNvPicPr>
            <a:picLocks noChangeAspect="1" noChangeArrowheads="1"/>
          </p:cNvPicPr>
          <p:nvPr/>
        </p:nvPicPr>
        <p:blipFill>
          <a:blip r:embed="rId4" cstate="print"/>
          <a:srcRect b="5138"/>
          <a:stretch>
            <a:fillRect/>
          </a:stretch>
        </p:blipFill>
        <p:spPr bwMode="auto">
          <a:xfrm>
            <a:off x="609600" y="2514600"/>
            <a:ext cx="327660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bg1"/>
                </a:solidFill>
              </a:rPr>
              <a:t>Capitalization, Italics, Quotation Marks, and Numbers 		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10000" y="1752600"/>
            <a:ext cx="4876800" cy="51054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CCFFCC"/>
                </a:solidFill>
              </a:rPr>
              <a:t>Quotations</a:t>
            </a: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</a:rPr>
              <a:t>Kate L. </a:t>
            </a:r>
            <a:r>
              <a:rPr lang="en-US" dirty="0" err="1" smtClean="0">
                <a:solidFill>
                  <a:schemeClr val="bg1"/>
                </a:solidFill>
              </a:rPr>
              <a:t>Turabian</a:t>
            </a:r>
            <a:r>
              <a:rPr lang="en-US" dirty="0" smtClean="0">
                <a:solidFill>
                  <a:schemeClr val="bg1"/>
                </a:solidFill>
              </a:rPr>
              <a:t> said, “Quotes within the text require quotation marks.”</a:t>
            </a:r>
            <a:r>
              <a:rPr lang="en-US" baseline="30000" dirty="0" smtClean="0">
                <a:solidFill>
                  <a:schemeClr val="bg1"/>
                </a:solidFill>
              </a:rPr>
              <a:t>1</a:t>
            </a: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</a:rPr>
              <a:t>Block quotes are the exception.</a:t>
            </a: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</a:rPr>
              <a:t>Put citation number at the end of a sentence that includes a quotation.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685800" y="1524000"/>
            <a:ext cx="7848600" cy="0"/>
          </a:xfrm>
          <a:prstGeom prst="line">
            <a:avLst/>
          </a:prstGeom>
          <a:noFill/>
          <a:ln w="9525">
            <a:solidFill>
              <a:srgbClr val="CC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7" name="Picture 5" descr="11475731"/>
          <p:cNvPicPr>
            <a:picLocks noChangeAspect="1" noChangeArrowheads="1"/>
          </p:cNvPicPr>
          <p:nvPr/>
        </p:nvPicPr>
        <p:blipFill>
          <a:blip r:embed="rId3" cstate="print"/>
          <a:srcRect b="5138"/>
          <a:stretch>
            <a:fillRect/>
          </a:stretch>
        </p:blipFill>
        <p:spPr bwMode="auto">
          <a:xfrm>
            <a:off x="609600" y="2590800"/>
            <a:ext cx="3251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bg1"/>
                </a:solidFill>
              </a:rPr>
              <a:t>Capitalization, Italics, Quotation Marks, and Numbers 		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05200" y="1828800"/>
            <a:ext cx="5638800" cy="502920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CCFFCC"/>
                </a:solidFill>
              </a:rPr>
              <a:t>Numbers</a:t>
            </a:r>
          </a:p>
          <a:p>
            <a:pPr lvl="1" eaLnBrk="1" hangingPunct="1"/>
            <a:r>
              <a:rPr lang="en-US" sz="2400" smtClean="0">
                <a:solidFill>
                  <a:schemeClr val="bg1"/>
                </a:solidFill>
              </a:rPr>
              <a:t>Sentences should not begin with numerals.  Spell number out. </a:t>
            </a:r>
          </a:p>
          <a:p>
            <a:pPr lvl="1" eaLnBrk="1" hangingPunct="1"/>
            <a:r>
              <a:rPr lang="en-US" sz="2400" smtClean="0">
                <a:solidFill>
                  <a:schemeClr val="bg1"/>
                </a:solidFill>
              </a:rPr>
              <a:t>Spell out all numbers through one hundred, and any whole numbers followed by hundred, thousand, etc. </a:t>
            </a:r>
          </a:p>
          <a:p>
            <a:pPr lvl="1" eaLnBrk="1" hangingPunct="1"/>
            <a:r>
              <a:rPr lang="en-US" sz="2400" smtClean="0">
                <a:solidFill>
                  <a:schemeClr val="bg1"/>
                </a:solidFill>
              </a:rPr>
              <a:t>For all other numbers, including scriptural references, numerals are used</a:t>
            </a:r>
            <a:r>
              <a:rPr lang="en-US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685800" y="1524000"/>
            <a:ext cx="7848600" cy="0"/>
          </a:xfrm>
          <a:prstGeom prst="line">
            <a:avLst/>
          </a:prstGeom>
          <a:noFill/>
          <a:ln w="9525">
            <a:solidFill>
              <a:srgbClr val="CC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6" name="Picture 9" descr="11475730"/>
          <p:cNvPicPr>
            <a:picLocks noChangeAspect="1" noChangeArrowheads="1"/>
          </p:cNvPicPr>
          <p:nvPr/>
        </p:nvPicPr>
        <p:blipFill>
          <a:blip r:embed="rId3" cstate="print"/>
          <a:srcRect b="5138"/>
          <a:stretch>
            <a:fillRect/>
          </a:stretch>
        </p:blipFill>
        <p:spPr bwMode="auto">
          <a:xfrm>
            <a:off x="457200" y="2514600"/>
            <a:ext cx="327660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3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950</Words>
  <Application>Microsoft Office PowerPoint</Application>
  <PresentationFormat>On-screen Show (4:3)</PresentationFormat>
  <Paragraphs>132</Paragraphs>
  <Slides>19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Slide 1</vt:lpstr>
      <vt:lpstr>How to Write Good . . . .</vt:lpstr>
      <vt:lpstr>Laying Out the Text  </vt:lpstr>
      <vt:lpstr>Laying Out the Text  </vt:lpstr>
      <vt:lpstr>Laying Out the Text </vt:lpstr>
      <vt:lpstr>Capitalization, Italics, Quotation Marks, and Numbers   </vt:lpstr>
      <vt:lpstr>Capitalization, Italics, Quotation Marks, and Numbers   </vt:lpstr>
      <vt:lpstr>Capitalization, Italics, Quotation Marks, and Numbers   </vt:lpstr>
      <vt:lpstr>Capitalization, Italics, Quotation Marks, and Numbers   </vt:lpstr>
      <vt:lpstr>General Rules:   Preferences</vt:lpstr>
      <vt:lpstr>Recommendations</vt:lpstr>
      <vt:lpstr>Citations (Ch. 15-17)</vt:lpstr>
      <vt:lpstr>Citations (Ch. 15-17)</vt:lpstr>
      <vt:lpstr>Bibliography (Ch. 15-17)</vt:lpstr>
      <vt:lpstr>Citations (Ch. 15-17)</vt:lpstr>
      <vt:lpstr>Citations (Ch. 15-17)</vt:lpstr>
      <vt:lpstr>Citations (Ch. 15-17)</vt:lpstr>
      <vt:lpstr>How to Write Good . . . .</vt:lpstr>
      <vt:lpstr>Sources</vt:lpstr>
    </vt:vector>
  </TitlesOfParts>
  <Company>Cedarville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Turabian Stylebook</dc:title>
  <dc:creator>macht</dc:creator>
  <cp:lastModifiedBy>MOOREJ</cp:lastModifiedBy>
  <cp:revision>79</cp:revision>
  <dcterms:created xsi:type="dcterms:W3CDTF">2003-02-05T18:26:44Z</dcterms:created>
  <dcterms:modified xsi:type="dcterms:W3CDTF">2010-02-17T16:13:05Z</dcterms:modified>
</cp:coreProperties>
</file>