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258" r:id="rId3"/>
    <p:sldId id="275" r:id="rId4"/>
    <p:sldId id="272" r:id="rId5"/>
    <p:sldId id="285" r:id="rId6"/>
    <p:sldId id="281" r:id="rId7"/>
    <p:sldId id="273" r:id="rId8"/>
    <p:sldId id="274" r:id="rId9"/>
    <p:sldId id="282" r:id="rId10"/>
    <p:sldId id="260" r:id="rId11"/>
    <p:sldId id="283" r:id="rId12"/>
    <p:sldId id="289" r:id="rId13"/>
    <p:sldId id="286" r:id="rId14"/>
    <p:sldId id="264" r:id="rId15"/>
    <p:sldId id="265" r:id="rId16"/>
    <p:sldId id="284" r:id="rId17"/>
    <p:sldId id="291" r:id="rId18"/>
    <p:sldId id="267" r:id="rId19"/>
    <p:sldId id="268" r:id="rId20"/>
    <p:sldId id="269" r:id="rId21"/>
    <p:sldId id="278" r:id="rId22"/>
    <p:sldId id="279" r:id="rId23"/>
    <p:sldId id="280" r:id="rId24"/>
    <p:sldId id="270" r:id="rId25"/>
    <p:sldId id="271" r:id="rId26"/>
    <p:sldId id="287" r:id="rId27"/>
    <p:sldId id="290" r:id="rId28"/>
    <p:sldId id="276" r:id="rId29"/>
    <p:sldId id="277" r:id="rId30"/>
    <p:sldId id="288"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6B525"/>
    <a:srgbClr val="FED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199" autoAdjust="0"/>
  </p:normalViewPr>
  <p:slideViewPr>
    <p:cSldViewPr snapToGrid="0" snapToObjects="1">
      <p:cViewPr varScale="1">
        <p:scale>
          <a:sx n="142" d="100"/>
          <a:sy n="142" d="100"/>
        </p:scale>
        <p:origin x="714"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CDFCC-3BCC-C844-980A-004AA34C4BAF}" type="doc">
      <dgm:prSet loTypeId="urn:microsoft.com/office/officeart/2005/8/layout/process1" loCatId="" qsTypeId="urn:microsoft.com/office/officeart/2005/8/quickstyle/simple1" qsCatId="simple" csTypeId="urn:microsoft.com/office/officeart/2005/8/colors/accent1_2" csCatId="accent1" phldr="1"/>
      <dgm:spPr/>
    </dgm:pt>
    <dgm:pt modelId="{371E6EF1-85C6-804B-9E5B-CD2E90005B05}">
      <dgm:prSet phldrT="[Text]"/>
      <dgm:spPr/>
      <dgm:t>
        <a:bodyPr/>
        <a:lstStyle/>
        <a:p>
          <a:r>
            <a:rPr lang="en-US" dirty="0"/>
            <a:t>Bible</a:t>
          </a:r>
        </a:p>
      </dgm:t>
    </dgm:pt>
    <dgm:pt modelId="{F38ECEBE-5F96-6D40-A780-F9E5A7128547}" type="parTrans" cxnId="{FBDA7292-D077-6842-8070-A98F636B6C23}">
      <dgm:prSet/>
      <dgm:spPr/>
      <dgm:t>
        <a:bodyPr/>
        <a:lstStyle/>
        <a:p>
          <a:endParaRPr lang="en-US"/>
        </a:p>
      </dgm:t>
    </dgm:pt>
    <dgm:pt modelId="{90879A36-513B-DC4E-8EDF-4A1379CBC186}" type="sibTrans" cxnId="{FBDA7292-D077-6842-8070-A98F636B6C23}">
      <dgm:prSet/>
      <dgm:spPr/>
      <dgm:t>
        <a:bodyPr/>
        <a:lstStyle/>
        <a:p>
          <a:endParaRPr lang="en-US"/>
        </a:p>
      </dgm:t>
    </dgm:pt>
    <dgm:pt modelId="{B757EBA7-93C7-704F-9456-3EC0525D984B}">
      <dgm:prSet phldrT="[Text]"/>
      <dgm:spPr/>
      <dgm:t>
        <a:bodyPr/>
        <a:lstStyle/>
        <a:p>
          <a:r>
            <a:rPr lang="en-US" dirty="0"/>
            <a:t>Worldview</a:t>
          </a:r>
        </a:p>
      </dgm:t>
    </dgm:pt>
    <dgm:pt modelId="{6F98DEE7-F765-D64D-8B37-C32875ED8BAF}" type="parTrans" cxnId="{CB7E509F-FF3F-094F-855D-C3F91A99F6B8}">
      <dgm:prSet/>
      <dgm:spPr/>
      <dgm:t>
        <a:bodyPr/>
        <a:lstStyle/>
        <a:p>
          <a:endParaRPr lang="en-US"/>
        </a:p>
      </dgm:t>
    </dgm:pt>
    <dgm:pt modelId="{035233A4-F0C0-D840-B8C9-915B98201FF2}" type="sibTrans" cxnId="{CB7E509F-FF3F-094F-855D-C3F91A99F6B8}">
      <dgm:prSet/>
      <dgm:spPr/>
      <dgm:t>
        <a:bodyPr/>
        <a:lstStyle/>
        <a:p>
          <a:endParaRPr lang="en-US"/>
        </a:p>
      </dgm:t>
    </dgm:pt>
    <dgm:pt modelId="{F7C2EB06-8404-A445-99FD-507F7BEF996E}">
      <dgm:prSet phldrT="[Text]"/>
      <dgm:spPr/>
      <dgm:t>
        <a:bodyPr/>
        <a:lstStyle/>
        <a:p>
          <a:r>
            <a:rPr lang="en-US" dirty="0"/>
            <a:t>Academic Discipline</a:t>
          </a:r>
        </a:p>
      </dgm:t>
    </dgm:pt>
    <dgm:pt modelId="{F7D4DE85-534C-C34D-A0CE-4FF6E60B8B85}" type="parTrans" cxnId="{B031C21D-440E-8848-BCE3-3B0147710192}">
      <dgm:prSet/>
      <dgm:spPr/>
      <dgm:t>
        <a:bodyPr/>
        <a:lstStyle/>
        <a:p>
          <a:endParaRPr lang="en-US"/>
        </a:p>
      </dgm:t>
    </dgm:pt>
    <dgm:pt modelId="{E7DBF54E-1F97-C84B-BCFA-F6E2E3C0BE7D}" type="sibTrans" cxnId="{B031C21D-440E-8848-BCE3-3B0147710192}">
      <dgm:prSet/>
      <dgm:spPr/>
      <dgm:t>
        <a:bodyPr/>
        <a:lstStyle/>
        <a:p>
          <a:endParaRPr lang="en-US"/>
        </a:p>
      </dgm:t>
    </dgm:pt>
    <dgm:pt modelId="{AA4A87E4-76B7-874D-97BA-8D89A4A29D58}">
      <dgm:prSet phldrT="[Text]"/>
      <dgm:spPr/>
      <dgm:t>
        <a:bodyPr/>
        <a:lstStyle/>
        <a:p>
          <a:r>
            <a:rPr lang="en-US" dirty="0"/>
            <a:t>Theology</a:t>
          </a:r>
        </a:p>
      </dgm:t>
    </dgm:pt>
    <dgm:pt modelId="{A985A959-BFDF-014C-AF5E-FFC3D84EC3F5}" type="parTrans" cxnId="{8751E21F-94EA-2C42-BFDF-06E1EA166270}">
      <dgm:prSet/>
      <dgm:spPr/>
      <dgm:t>
        <a:bodyPr/>
        <a:lstStyle/>
        <a:p>
          <a:endParaRPr lang="en-US"/>
        </a:p>
      </dgm:t>
    </dgm:pt>
    <dgm:pt modelId="{A8E294AF-9D93-0A42-9BAC-2E0A4004A30E}" type="sibTrans" cxnId="{8751E21F-94EA-2C42-BFDF-06E1EA166270}">
      <dgm:prSet/>
      <dgm:spPr/>
      <dgm:t>
        <a:bodyPr/>
        <a:lstStyle/>
        <a:p>
          <a:endParaRPr lang="en-US"/>
        </a:p>
      </dgm:t>
    </dgm:pt>
    <dgm:pt modelId="{91BBB7DC-6D1B-8640-AFDB-52093CBE6955}" type="pres">
      <dgm:prSet presAssocID="{421CDFCC-3BCC-C844-980A-004AA34C4BAF}" presName="Name0" presStyleCnt="0">
        <dgm:presLayoutVars>
          <dgm:dir/>
          <dgm:resizeHandles val="exact"/>
        </dgm:presLayoutVars>
      </dgm:prSet>
      <dgm:spPr/>
    </dgm:pt>
    <dgm:pt modelId="{634C6E68-6874-284B-B19F-E16B6216BFEE}" type="pres">
      <dgm:prSet presAssocID="{371E6EF1-85C6-804B-9E5B-CD2E90005B05}" presName="node" presStyleLbl="node1" presStyleIdx="0" presStyleCnt="4">
        <dgm:presLayoutVars>
          <dgm:bulletEnabled val="1"/>
        </dgm:presLayoutVars>
      </dgm:prSet>
      <dgm:spPr/>
    </dgm:pt>
    <dgm:pt modelId="{5EC9F0E0-9887-BC47-91BE-46BC5F373068}" type="pres">
      <dgm:prSet presAssocID="{90879A36-513B-DC4E-8EDF-4A1379CBC186}" presName="sibTrans" presStyleLbl="sibTrans2D1" presStyleIdx="0" presStyleCnt="3"/>
      <dgm:spPr/>
    </dgm:pt>
    <dgm:pt modelId="{57A9F662-2751-BF4C-84D9-CCD6EAE0FA0A}" type="pres">
      <dgm:prSet presAssocID="{90879A36-513B-DC4E-8EDF-4A1379CBC186}" presName="connectorText" presStyleLbl="sibTrans2D1" presStyleIdx="0" presStyleCnt="3"/>
      <dgm:spPr/>
    </dgm:pt>
    <dgm:pt modelId="{C25E31FE-2197-D84C-BEC7-5540B491B955}" type="pres">
      <dgm:prSet presAssocID="{AA4A87E4-76B7-874D-97BA-8D89A4A29D58}" presName="node" presStyleLbl="node1" presStyleIdx="1" presStyleCnt="4">
        <dgm:presLayoutVars>
          <dgm:bulletEnabled val="1"/>
        </dgm:presLayoutVars>
      </dgm:prSet>
      <dgm:spPr/>
    </dgm:pt>
    <dgm:pt modelId="{0193EFAB-ED3F-8543-91FD-23CBA3C9FC34}" type="pres">
      <dgm:prSet presAssocID="{A8E294AF-9D93-0A42-9BAC-2E0A4004A30E}" presName="sibTrans" presStyleLbl="sibTrans2D1" presStyleIdx="1" presStyleCnt="3"/>
      <dgm:spPr/>
    </dgm:pt>
    <dgm:pt modelId="{85794150-ED86-1F4E-A7A9-253DF87B6554}" type="pres">
      <dgm:prSet presAssocID="{A8E294AF-9D93-0A42-9BAC-2E0A4004A30E}" presName="connectorText" presStyleLbl="sibTrans2D1" presStyleIdx="1" presStyleCnt="3"/>
      <dgm:spPr/>
    </dgm:pt>
    <dgm:pt modelId="{35D2E2A7-6503-FA43-BA82-5BF93A702887}" type="pres">
      <dgm:prSet presAssocID="{B757EBA7-93C7-704F-9456-3EC0525D984B}" presName="node" presStyleLbl="node1" presStyleIdx="2" presStyleCnt="4">
        <dgm:presLayoutVars>
          <dgm:bulletEnabled val="1"/>
        </dgm:presLayoutVars>
      </dgm:prSet>
      <dgm:spPr/>
    </dgm:pt>
    <dgm:pt modelId="{786B0917-EDD4-584D-9BC0-D9169D9E3192}" type="pres">
      <dgm:prSet presAssocID="{035233A4-F0C0-D840-B8C9-915B98201FF2}" presName="sibTrans" presStyleLbl="sibTrans2D1" presStyleIdx="2" presStyleCnt="3"/>
      <dgm:spPr/>
    </dgm:pt>
    <dgm:pt modelId="{B82DD597-AFDA-AF46-9B3D-2A713BEB0F75}" type="pres">
      <dgm:prSet presAssocID="{035233A4-F0C0-D840-B8C9-915B98201FF2}" presName="connectorText" presStyleLbl="sibTrans2D1" presStyleIdx="2" presStyleCnt="3"/>
      <dgm:spPr/>
    </dgm:pt>
    <dgm:pt modelId="{8E470663-9BED-3B41-8EB6-0D8CFCC8CAB8}" type="pres">
      <dgm:prSet presAssocID="{F7C2EB06-8404-A445-99FD-507F7BEF996E}" presName="node" presStyleLbl="node1" presStyleIdx="3" presStyleCnt="4">
        <dgm:presLayoutVars>
          <dgm:bulletEnabled val="1"/>
        </dgm:presLayoutVars>
      </dgm:prSet>
      <dgm:spPr/>
    </dgm:pt>
  </dgm:ptLst>
  <dgm:cxnLst>
    <dgm:cxn modelId="{67E60104-E3A0-464A-ABFE-C12BC6E5B08F}" type="presOf" srcId="{AA4A87E4-76B7-874D-97BA-8D89A4A29D58}" destId="{C25E31FE-2197-D84C-BEC7-5540B491B955}" srcOrd="0" destOrd="0" presId="urn:microsoft.com/office/officeart/2005/8/layout/process1"/>
    <dgm:cxn modelId="{B031C21D-440E-8848-BCE3-3B0147710192}" srcId="{421CDFCC-3BCC-C844-980A-004AA34C4BAF}" destId="{F7C2EB06-8404-A445-99FD-507F7BEF996E}" srcOrd="3" destOrd="0" parTransId="{F7D4DE85-534C-C34D-A0CE-4FF6E60B8B85}" sibTransId="{E7DBF54E-1F97-C84B-BCFA-F6E2E3C0BE7D}"/>
    <dgm:cxn modelId="{8751E21F-94EA-2C42-BFDF-06E1EA166270}" srcId="{421CDFCC-3BCC-C844-980A-004AA34C4BAF}" destId="{AA4A87E4-76B7-874D-97BA-8D89A4A29D58}" srcOrd="1" destOrd="0" parTransId="{A985A959-BFDF-014C-AF5E-FFC3D84EC3F5}" sibTransId="{A8E294AF-9D93-0A42-9BAC-2E0A4004A30E}"/>
    <dgm:cxn modelId="{92AC042C-7107-9746-A563-00AB3915843F}" type="presOf" srcId="{90879A36-513B-DC4E-8EDF-4A1379CBC186}" destId="{5EC9F0E0-9887-BC47-91BE-46BC5F373068}" srcOrd="0" destOrd="0" presId="urn:microsoft.com/office/officeart/2005/8/layout/process1"/>
    <dgm:cxn modelId="{595D0330-758A-3B42-965F-CCB02C68183D}" type="presOf" srcId="{90879A36-513B-DC4E-8EDF-4A1379CBC186}" destId="{57A9F662-2751-BF4C-84D9-CCD6EAE0FA0A}" srcOrd="1" destOrd="0" presId="urn:microsoft.com/office/officeart/2005/8/layout/process1"/>
    <dgm:cxn modelId="{CED83C69-B5DF-2C49-898A-FA8F91856FB8}" type="presOf" srcId="{035233A4-F0C0-D840-B8C9-915B98201FF2}" destId="{786B0917-EDD4-584D-9BC0-D9169D9E3192}" srcOrd="0" destOrd="0" presId="urn:microsoft.com/office/officeart/2005/8/layout/process1"/>
    <dgm:cxn modelId="{76548475-1B13-6D4E-9484-7C0DD798FA58}" type="presOf" srcId="{F7C2EB06-8404-A445-99FD-507F7BEF996E}" destId="{8E470663-9BED-3B41-8EB6-0D8CFCC8CAB8}" srcOrd="0" destOrd="0" presId="urn:microsoft.com/office/officeart/2005/8/layout/process1"/>
    <dgm:cxn modelId="{A8295E59-AB29-C847-8C89-A296BA555008}" type="presOf" srcId="{B757EBA7-93C7-704F-9456-3EC0525D984B}" destId="{35D2E2A7-6503-FA43-BA82-5BF93A702887}" srcOrd="0" destOrd="0" presId="urn:microsoft.com/office/officeart/2005/8/layout/process1"/>
    <dgm:cxn modelId="{1901FA7B-C2DD-624D-949D-ED3678846D2A}" type="presOf" srcId="{035233A4-F0C0-D840-B8C9-915B98201FF2}" destId="{B82DD597-AFDA-AF46-9B3D-2A713BEB0F75}" srcOrd="1" destOrd="0" presId="urn:microsoft.com/office/officeart/2005/8/layout/process1"/>
    <dgm:cxn modelId="{FBDA7292-D077-6842-8070-A98F636B6C23}" srcId="{421CDFCC-3BCC-C844-980A-004AA34C4BAF}" destId="{371E6EF1-85C6-804B-9E5B-CD2E90005B05}" srcOrd="0" destOrd="0" parTransId="{F38ECEBE-5F96-6D40-A780-F9E5A7128547}" sibTransId="{90879A36-513B-DC4E-8EDF-4A1379CBC186}"/>
    <dgm:cxn modelId="{CB7E509F-FF3F-094F-855D-C3F91A99F6B8}" srcId="{421CDFCC-3BCC-C844-980A-004AA34C4BAF}" destId="{B757EBA7-93C7-704F-9456-3EC0525D984B}" srcOrd="2" destOrd="0" parTransId="{6F98DEE7-F765-D64D-8B37-C32875ED8BAF}" sibTransId="{035233A4-F0C0-D840-B8C9-915B98201FF2}"/>
    <dgm:cxn modelId="{CA1E4EAD-2C99-E24F-B47F-F41838C9B965}" type="presOf" srcId="{421CDFCC-3BCC-C844-980A-004AA34C4BAF}" destId="{91BBB7DC-6D1B-8640-AFDB-52093CBE6955}" srcOrd="0" destOrd="0" presId="urn:microsoft.com/office/officeart/2005/8/layout/process1"/>
    <dgm:cxn modelId="{5128E9B1-0A3F-2840-8719-8754FA0E74AD}" type="presOf" srcId="{A8E294AF-9D93-0A42-9BAC-2E0A4004A30E}" destId="{85794150-ED86-1F4E-A7A9-253DF87B6554}" srcOrd="1" destOrd="0" presId="urn:microsoft.com/office/officeart/2005/8/layout/process1"/>
    <dgm:cxn modelId="{CD9CD9C2-1C44-064E-936C-55C9D3F1DECA}" type="presOf" srcId="{371E6EF1-85C6-804B-9E5B-CD2E90005B05}" destId="{634C6E68-6874-284B-B19F-E16B6216BFEE}" srcOrd="0" destOrd="0" presId="urn:microsoft.com/office/officeart/2005/8/layout/process1"/>
    <dgm:cxn modelId="{DD4724EB-C908-1445-B390-8955900AC140}" type="presOf" srcId="{A8E294AF-9D93-0A42-9BAC-2E0A4004A30E}" destId="{0193EFAB-ED3F-8543-91FD-23CBA3C9FC34}" srcOrd="0" destOrd="0" presId="urn:microsoft.com/office/officeart/2005/8/layout/process1"/>
    <dgm:cxn modelId="{684DCDA5-88C6-044E-B352-56D93250501D}" type="presParOf" srcId="{91BBB7DC-6D1B-8640-AFDB-52093CBE6955}" destId="{634C6E68-6874-284B-B19F-E16B6216BFEE}" srcOrd="0" destOrd="0" presId="urn:microsoft.com/office/officeart/2005/8/layout/process1"/>
    <dgm:cxn modelId="{72B311AC-9B0A-C348-88C0-8A624112A20F}" type="presParOf" srcId="{91BBB7DC-6D1B-8640-AFDB-52093CBE6955}" destId="{5EC9F0E0-9887-BC47-91BE-46BC5F373068}" srcOrd="1" destOrd="0" presId="urn:microsoft.com/office/officeart/2005/8/layout/process1"/>
    <dgm:cxn modelId="{8E27BF1C-F57A-E740-B68B-EE1C78EDEF2A}" type="presParOf" srcId="{5EC9F0E0-9887-BC47-91BE-46BC5F373068}" destId="{57A9F662-2751-BF4C-84D9-CCD6EAE0FA0A}" srcOrd="0" destOrd="0" presId="urn:microsoft.com/office/officeart/2005/8/layout/process1"/>
    <dgm:cxn modelId="{D533FA03-6FEA-D343-A2D5-2548A24B9E50}" type="presParOf" srcId="{91BBB7DC-6D1B-8640-AFDB-52093CBE6955}" destId="{C25E31FE-2197-D84C-BEC7-5540B491B955}" srcOrd="2" destOrd="0" presId="urn:microsoft.com/office/officeart/2005/8/layout/process1"/>
    <dgm:cxn modelId="{88324CD3-1B9D-C640-883D-D532395C18CB}" type="presParOf" srcId="{91BBB7DC-6D1B-8640-AFDB-52093CBE6955}" destId="{0193EFAB-ED3F-8543-91FD-23CBA3C9FC34}" srcOrd="3" destOrd="0" presId="urn:microsoft.com/office/officeart/2005/8/layout/process1"/>
    <dgm:cxn modelId="{D2E45AEC-1DC3-254F-8A2C-1C3069F66F18}" type="presParOf" srcId="{0193EFAB-ED3F-8543-91FD-23CBA3C9FC34}" destId="{85794150-ED86-1F4E-A7A9-253DF87B6554}" srcOrd="0" destOrd="0" presId="urn:microsoft.com/office/officeart/2005/8/layout/process1"/>
    <dgm:cxn modelId="{0560FEFF-67FD-BA45-8305-2B79085C04E7}" type="presParOf" srcId="{91BBB7DC-6D1B-8640-AFDB-52093CBE6955}" destId="{35D2E2A7-6503-FA43-BA82-5BF93A702887}" srcOrd="4" destOrd="0" presId="urn:microsoft.com/office/officeart/2005/8/layout/process1"/>
    <dgm:cxn modelId="{D2318B70-524D-E543-A0F6-0C064F7178A9}" type="presParOf" srcId="{91BBB7DC-6D1B-8640-AFDB-52093CBE6955}" destId="{786B0917-EDD4-584D-9BC0-D9169D9E3192}" srcOrd="5" destOrd="0" presId="urn:microsoft.com/office/officeart/2005/8/layout/process1"/>
    <dgm:cxn modelId="{06D3396C-ACB3-7A4C-9AD2-08BC16EB65B9}" type="presParOf" srcId="{786B0917-EDD4-584D-9BC0-D9169D9E3192}" destId="{B82DD597-AFDA-AF46-9B3D-2A713BEB0F75}" srcOrd="0" destOrd="0" presId="urn:microsoft.com/office/officeart/2005/8/layout/process1"/>
    <dgm:cxn modelId="{6B38F565-4611-284A-B159-67B9E10B903F}" type="presParOf" srcId="{91BBB7DC-6D1B-8640-AFDB-52093CBE6955}" destId="{8E470663-9BED-3B41-8EB6-0D8CFCC8CAB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C6E68-6874-284B-B19F-E16B6216BFEE}">
      <dsp:nvSpPr>
        <dsp:cNvPr id="0" name=""/>
        <dsp:cNvSpPr/>
      </dsp:nvSpPr>
      <dsp:spPr>
        <a:xfrm>
          <a:off x="3616" y="1676893"/>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Bible</a:t>
          </a:r>
        </a:p>
      </dsp:txBody>
      <dsp:txXfrm>
        <a:off x="31403" y="1704680"/>
        <a:ext cx="1525650" cy="893160"/>
      </dsp:txXfrm>
    </dsp:sp>
    <dsp:sp modelId="{5EC9F0E0-9887-BC47-91BE-46BC5F373068}">
      <dsp:nvSpPr>
        <dsp:cNvPr id="0" name=""/>
        <dsp:cNvSpPr/>
      </dsp:nvSpPr>
      <dsp:spPr>
        <a:xfrm>
          <a:off x="1742963" y="195518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42963" y="2033618"/>
        <a:ext cx="234653" cy="235285"/>
      </dsp:txXfrm>
    </dsp:sp>
    <dsp:sp modelId="{C25E31FE-2197-D84C-BEC7-5540B491B955}">
      <dsp:nvSpPr>
        <dsp:cNvPr id="0" name=""/>
        <dsp:cNvSpPr/>
      </dsp:nvSpPr>
      <dsp:spPr>
        <a:xfrm>
          <a:off x="2217330" y="1676893"/>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Theology</a:t>
          </a:r>
        </a:p>
      </dsp:txBody>
      <dsp:txXfrm>
        <a:off x="2245117" y="1704680"/>
        <a:ext cx="1525650" cy="893160"/>
      </dsp:txXfrm>
    </dsp:sp>
    <dsp:sp modelId="{0193EFAB-ED3F-8543-91FD-23CBA3C9FC34}">
      <dsp:nvSpPr>
        <dsp:cNvPr id="0" name=""/>
        <dsp:cNvSpPr/>
      </dsp:nvSpPr>
      <dsp:spPr>
        <a:xfrm>
          <a:off x="3956677" y="195518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56677" y="2033618"/>
        <a:ext cx="234653" cy="235285"/>
      </dsp:txXfrm>
    </dsp:sp>
    <dsp:sp modelId="{35D2E2A7-6503-FA43-BA82-5BF93A702887}">
      <dsp:nvSpPr>
        <dsp:cNvPr id="0" name=""/>
        <dsp:cNvSpPr/>
      </dsp:nvSpPr>
      <dsp:spPr>
        <a:xfrm>
          <a:off x="4431044" y="1676893"/>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Worldview</a:t>
          </a:r>
        </a:p>
      </dsp:txBody>
      <dsp:txXfrm>
        <a:off x="4458831" y="1704680"/>
        <a:ext cx="1525650" cy="893160"/>
      </dsp:txXfrm>
    </dsp:sp>
    <dsp:sp modelId="{786B0917-EDD4-584D-9BC0-D9169D9E3192}">
      <dsp:nvSpPr>
        <dsp:cNvPr id="0" name=""/>
        <dsp:cNvSpPr/>
      </dsp:nvSpPr>
      <dsp:spPr>
        <a:xfrm>
          <a:off x="6170390" y="195518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170390" y="2033618"/>
        <a:ext cx="234653" cy="235285"/>
      </dsp:txXfrm>
    </dsp:sp>
    <dsp:sp modelId="{8E470663-9BED-3B41-8EB6-0D8CFCC8CAB8}">
      <dsp:nvSpPr>
        <dsp:cNvPr id="0" name=""/>
        <dsp:cNvSpPr/>
      </dsp:nvSpPr>
      <dsp:spPr>
        <a:xfrm>
          <a:off x="6644758" y="1676893"/>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Academic Discipline</a:t>
          </a:r>
        </a:p>
      </dsp:txBody>
      <dsp:txXfrm>
        <a:off x="6672545" y="1704680"/>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F70DC-D9B2-44B9-8DF8-2DA3CC9EC108}"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43A91-B7E8-4F35-8734-7D729DA36C55}" type="slidenum">
              <a:rPr lang="en-US" smtClean="0"/>
              <a:t>‹#›</a:t>
            </a:fld>
            <a:endParaRPr lang="en-US"/>
          </a:p>
        </p:txBody>
      </p:sp>
    </p:spTree>
    <p:extLst>
      <p:ext uri="{BB962C8B-B14F-4D97-AF65-F5344CB8AC3E}">
        <p14:creationId xmlns:p14="http://schemas.microsoft.com/office/powerpoint/2010/main" val="33389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about my first year, learning to do integration effectively. Story of Jonathan on bike, saw expensive one pass by, discussion about God as designer, speed, brakes, and loving neighbor as self. This is a session to help</a:t>
            </a:r>
            <a:r>
              <a:rPr lang="en-US" baseline="0" dirty="0"/>
              <a:t> you think about the foundational elements of integration, details regarding your tenure (and non-tenure) and your integration paper (I want to help you succeed), and finally discussion with colleagues and together to generate ideas for integration in your papers and the classroom (assignments, key lectures).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a:t>
            </a:fld>
            <a:endParaRPr lang="en-US"/>
          </a:p>
        </p:txBody>
      </p:sp>
    </p:spTree>
    <p:extLst>
      <p:ext uri="{BB962C8B-B14F-4D97-AF65-F5344CB8AC3E}">
        <p14:creationId xmlns:p14="http://schemas.microsoft.com/office/powerpoint/2010/main" val="362422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just</a:t>
            </a:r>
            <a:r>
              <a:rPr lang="en-US" baseline="0" dirty="0"/>
              <a:t> put this in your paper, this is a resource, but look to synthesize.</a:t>
            </a:r>
          </a:p>
          <a:p>
            <a:endParaRPr lang="en-US" baseline="0" dirty="0"/>
          </a:p>
          <a:p>
            <a:r>
              <a:rPr lang="en-US" dirty="0"/>
              <a:t>Summary of the Bible’s storyline.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could also</a:t>
            </a:r>
            <a:r>
              <a:rPr lang="en-US" baseline="0" dirty="0"/>
              <a:t> think of the Bible as drama: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 1- God Establishes His Kingdom (creation) </a:t>
            </a:r>
            <a:br>
              <a:rPr lang="en-US" sz="1200" dirty="0"/>
            </a:br>
            <a:r>
              <a:rPr lang="en-US" sz="1200" dirty="0"/>
              <a:t>Act 2- Rebellion in the Kingdom (fall) </a:t>
            </a:r>
            <a:br>
              <a:rPr lang="en-US" sz="1200" dirty="0"/>
            </a:br>
            <a:r>
              <a:rPr lang="en-US" sz="1200" dirty="0"/>
              <a:t>Act 3- The King Chooses Israel (redemption initiated)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 4- The Coming of the King (redemption accomplished) </a:t>
            </a:r>
            <a:br>
              <a:rPr lang="en-US" sz="1200" dirty="0"/>
            </a:br>
            <a:r>
              <a:rPr lang="en-US" sz="1200" dirty="0"/>
              <a:t>Act 5- Spreading the News of the King (mission of the church) </a:t>
            </a:r>
            <a:br>
              <a:rPr lang="en-US" sz="1200" dirty="0"/>
            </a:br>
            <a:r>
              <a:rPr lang="en-US" sz="1200" dirty="0"/>
              <a:t>Act 6- The Return of the King (redemption completed)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1506D7A-3349-4499-8E10-AB24D89F8823}" type="slidenum">
              <a:rPr lang="en-US" smtClean="0"/>
              <a:t>11</a:t>
            </a:fld>
            <a:endParaRPr lang="en-US"/>
          </a:p>
        </p:txBody>
      </p:sp>
    </p:spTree>
    <p:extLst>
      <p:ext uri="{BB962C8B-B14F-4D97-AF65-F5344CB8AC3E}">
        <p14:creationId xmlns:p14="http://schemas.microsoft.com/office/powerpoint/2010/main" val="212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glory (theology proper, </a:t>
            </a:r>
            <a:r>
              <a:rPr lang="en-US" dirty="0" err="1"/>
              <a:t>bibliology</a:t>
            </a:r>
            <a:r>
              <a:rPr lang="en-US" dirty="0"/>
              <a:t>), kingdom (anthropology, hamartiology, eschatology),</a:t>
            </a:r>
            <a:r>
              <a:rPr lang="en-US" baseline="0" dirty="0"/>
              <a:t> covenant (soteriology, pneumatology, ecclesiology), Christ (Christology).</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12</a:t>
            </a:fld>
            <a:endParaRPr lang="en-US"/>
          </a:p>
        </p:txBody>
      </p:sp>
    </p:spTree>
    <p:extLst>
      <p:ext uri="{BB962C8B-B14F-4D97-AF65-F5344CB8AC3E}">
        <p14:creationId xmlns:p14="http://schemas.microsoft.com/office/powerpoint/2010/main" val="111743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discipline</a:t>
            </a:r>
            <a:r>
              <a:rPr lang="en-US" baseline="0" dirty="0"/>
              <a:t> has a language, we must use it to operate within it. Theology is the foundational language for all of life.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13</a:t>
            </a:fld>
            <a:endParaRPr lang="en-US"/>
          </a:p>
        </p:txBody>
      </p:sp>
    </p:spTree>
    <p:extLst>
      <p:ext uri="{BB962C8B-B14F-4D97-AF65-F5344CB8AC3E}">
        <p14:creationId xmlns:p14="http://schemas.microsoft.com/office/powerpoint/2010/main" val="314077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discipline</a:t>
            </a:r>
            <a:r>
              <a:rPr lang="en-US" baseline="0" dirty="0"/>
              <a:t> has vocabulary, so does theology. </a:t>
            </a:r>
            <a:r>
              <a:rPr lang="en-US" dirty="0"/>
              <a:t>Your</a:t>
            </a:r>
            <a:r>
              <a:rPr lang="en-US" baseline="0" dirty="0"/>
              <a:t> paper will mainly focus on these first areas.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14</a:t>
            </a:fld>
            <a:endParaRPr lang="en-US"/>
          </a:p>
        </p:txBody>
      </p:sp>
    </p:spTree>
    <p:extLst>
      <p:ext uri="{BB962C8B-B14F-4D97-AF65-F5344CB8AC3E}">
        <p14:creationId xmlns:p14="http://schemas.microsoft.com/office/powerpoint/2010/main" val="143798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 P. Moreland (2001): “A worldview is a set of presupposed beliefs a person accepts, most importantly, beliefs about reality, knowledge, and value.”</a:t>
            </a:r>
            <a:endParaRPr lang="en-US" dirty="0"/>
          </a:p>
          <a:p>
            <a:endParaRPr lang="en-US" dirty="0"/>
          </a:p>
          <a:p>
            <a:r>
              <a:rPr lang="en-US" dirty="0"/>
              <a:t>What other worldviews are there:</a:t>
            </a:r>
            <a:r>
              <a:rPr lang="en-US" sz="1200" dirty="0"/>
              <a:t> atheism, secular humanism, nihilism, deism, theism, pantheism, </a:t>
            </a:r>
            <a:r>
              <a:rPr lang="en-US" sz="1200" dirty="0" err="1"/>
              <a:t>panentheism</a:t>
            </a:r>
            <a:r>
              <a:rPr lang="en-US" sz="1200" dirty="0"/>
              <a:t>, polytheism, mysticism, Islam, Hinduism, relativism, etc. What</a:t>
            </a:r>
            <a:r>
              <a:rPr lang="en-US" sz="1200" baseline="0" dirty="0"/>
              <a:t> kinds of questions does a worldview ask?</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43A91-B7E8-4F35-8734-7D729DA36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49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18</a:t>
            </a:fld>
            <a:endParaRPr lang="en-US"/>
          </a:p>
        </p:txBody>
      </p:sp>
    </p:spTree>
    <p:extLst>
      <p:ext uri="{BB962C8B-B14F-4D97-AF65-F5344CB8AC3E}">
        <p14:creationId xmlns:p14="http://schemas.microsoft.com/office/powerpoint/2010/main" val="393152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a:t>
            </a:r>
            <a:r>
              <a:rPr lang="en-US" baseline="0" dirty="0"/>
              <a:t> of our</a:t>
            </a:r>
            <a:r>
              <a:rPr lang="en-US" dirty="0"/>
              <a:t> fields we will have to</a:t>
            </a:r>
            <a:r>
              <a:rPr lang="en-US" baseline="0" dirty="0"/>
              <a:t> teach our students about character and the stands we must take ethically. These four categories could also serve as a broader form of integration. Discuss ethical issues in your paper, it is a clear way to integrate.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20</a:t>
            </a:fld>
            <a:endParaRPr lang="en-US"/>
          </a:p>
        </p:txBody>
      </p:sp>
    </p:spTree>
    <p:extLst>
      <p:ext uri="{BB962C8B-B14F-4D97-AF65-F5344CB8AC3E}">
        <p14:creationId xmlns:p14="http://schemas.microsoft.com/office/powerpoint/2010/main" val="139090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Outside of Christianity, every other worldview eventually leads to nihilism.</a:t>
            </a:r>
          </a:p>
        </p:txBody>
      </p:sp>
      <p:sp>
        <p:nvSpPr>
          <p:cNvPr id="4" name="Slide Number Placeholder 3"/>
          <p:cNvSpPr>
            <a:spLocks noGrp="1"/>
          </p:cNvSpPr>
          <p:nvPr>
            <p:ph type="sldNum" sz="quarter" idx="10"/>
          </p:nvPr>
        </p:nvSpPr>
        <p:spPr/>
        <p:txBody>
          <a:bodyPr/>
          <a:lstStyle/>
          <a:p>
            <a:fld id="{20E43A91-B7E8-4F35-8734-7D729DA36C55}" type="slidenum">
              <a:rPr lang="en-US" smtClean="0"/>
              <a:t>21</a:t>
            </a:fld>
            <a:endParaRPr lang="en-US"/>
          </a:p>
        </p:txBody>
      </p:sp>
    </p:spTree>
    <p:extLst>
      <p:ext uri="{BB962C8B-B14F-4D97-AF65-F5344CB8AC3E}">
        <p14:creationId xmlns:p14="http://schemas.microsoft.com/office/powerpoint/2010/main" val="425255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https://www.desiringgod.org/interviews/how-to-climb-the-corporate-ladder-for-jesuss-sake</a:t>
            </a:r>
          </a:p>
        </p:txBody>
      </p:sp>
      <p:sp>
        <p:nvSpPr>
          <p:cNvPr id="4" name="Slide Number Placeholder 3"/>
          <p:cNvSpPr>
            <a:spLocks noGrp="1"/>
          </p:cNvSpPr>
          <p:nvPr>
            <p:ph type="sldNum" sz="quarter" idx="10"/>
          </p:nvPr>
        </p:nvSpPr>
        <p:spPr/>
        <p:txBody>
          <a:bodyPr/>
          <a:lstStyle/>
          <a:p>
            <a:fld id="{20E43A91-B7E8-4F35-8734-7D729DA36C55}" type="slidenum">
              <a:rPr lang="en-US" smtClean="0"/>
              <a:t>22</a:t>
            </a:fld>
            <a:endParaRPr lang="en-US"/>
          </a:p>
        </p:txBody>
      </p:sp>
    </p:spTree>
    <p:extLst>
      <p:ext uri="{BB962C8B-B14F-4D97-AF65-F5344CB8AC3E}">
        <p14:creationId xmlns:p14="http://schemas.microsoft.com/office/powerpoint/2010/main" val="328579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23</a:t>
            </a:fld>
            <a:endParaRPr lang="en-US"/>
          </a:p>
        </p:txBody>
      </p:sp>
    </p:spTree>
    <p:extLst>
      <p:ext uri="{BB962C8B-B14F-4D97-AF65-F5344CB8AC3E}">
        <p14:creationId xmlns:p14="http://schemas.microsoft.com/office/powerpoint/2010/main" val="81358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Integrating biblical truth, developing theological understanding. </a:t>
            </a:r>
            <a:r>
              <a:rPr lang="en-US" sz="1200" b="1" kern="1200" dirty="0">
                <a:solidFill>
                  <a:schemeClr val="tx1"/>
                </a:solidFill>
                <a:effectLst/>
                <a:latin typeface="+mn-lt"/>
                <a:ea typeface="+mn-ea"/>
                <a:cs typeface="+mn-cs"/>
              </a:rPr>
              <a:t>Our main aim is to get faculty</a:t>
            </a:r>
            <a:r>
              <a:rPr lang="en-US" sz="1200" b="1" kern="1200" baseline="0" dirty="0">
                <a:solidFill>
                  <a:schemeClr val="tx1"/>
                </a:solidFill>
                <a:effectLst/>
                <a:latin typeface="+mn-lt"/>
                <a:ea typeface="+mn-ea"/>
                <a:cs typeface="+mn-cs"/>
              </a:rPr>
              <a:t> to think theologically about their disciplines and all of life. </a:t>
            </a:r>
            <a:r>
              <a:rPr lang="en-US" sz="1200" kern="1200" dirty="0">
                <a:solidFill>
                  <a:schemeClr val="tx1"/>
                </a:solidFill>
                <a:effectLst/>
                <a:latin typeface="+mn-lt"/>
                <a:ea typeface="+mn-ea"/>
                <a:cs typeface="+mn-cs"/>
              </a:rPr>
              <a:t>Cedarville University’s Center for Biblical Integration promotes biblical-theological integration across all disciplines, rooted in Scripture, aimed at the glory of God. This is done for the sake of producing teaching and research that engages students and scholars in the enterprise of fulfilling their calling to a specific discipline in a distinctly Christian manner. We offer two annual lectureships and training sessions in August and May, as well as individual assistance.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a:t>
            </a:fld>
            <a:endParaRPr lang="en-US"/>
          </a:p>
        </p:txBody>
      </p:sp>
    </p:spTree>
    <p:extLst>
      <p:ext uri="{BB962C8B-B14F-4D97-AF65-F5344CB8AC3E}">
        <p14:creationId xmlns:p14="http://schemas.microsoft.com/office/powerpoint/2010/main" val="154009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need</a:t>
            </a:r>
            <a:r>
              <a:rPr lang="en-US" baseline="0" dirty="0"/>
              <a:t> to spell these first two points out in detail. They need to show theological astuteness and awareness of their fields.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25</a:t>
            </a:fld>
            <a:endParaRPr lang="en-US"/>
          </a:p>
        </p:txBody>
      </p:sp>
    </p:spTree>
    <p:extLst>
      <p:ext uri="{BB962C8B-B14F-4D97-AF65-F5344CB8AC3E}">
        <p14:creationId xmlns:p14="http://schemas.microsoft.com/office/powerpoint/2010/main" val="64679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will do a set of theology seminars  throughout the year, required for first-year faculty, as a means of continuing to think about how we can think theologically about every academic discipline.</a:t>
            </a:r>
          </a:p>
        </p:txBody>
      </p:sp>
      <p:sp>
        <p:nvSpPr>
          <p:cNvPr id="4" name="Slide Number Placeholder 3"/>
          <p:cNvSpPr>
            <a:spLocks noGrp="1"/>
          </p:cNvSpPr>
          <p:nvPr>
            <p:ph type="sldNum" sz="quarter" idx="5"/>
          </p:nvPr>
        </p:nvSpPr>
        <p:spPr/>
        <p:txBody>
          <a:bodyPr/>
          <a:lstStyle/>
          <a:p>
            <a:fld id="{20E43A91-B7E8-4F35-8734-7D729DA36C55}" type="slidenum">
              <a:rPr lang="en-US" smtClean="0"/>
              <a:t>26</a:t>
            </a:fld>
            <a:endParaRPr lang="en-US"/>
          </a:p>
        </p:txBody>
      </p:sp>
    </p:spTree>
    <p:extLst>
      <p:ext uri="{BB962C8B-B14F-4D97-AF65-F5344CB8AC3E}">
        <p14:creationId xmlns:p14="http://schemas.microsoft.com/office/powerpoint/2010/main" val="73115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These</a:t>
            </a:r>
            <a:r>
              <a:rPr lang="en-US" sz="1200" baseline="0" dirty="0"/>
              <a:t> are the core components of your integration paper (https://www.cedarville.edu/Faculty-Staff/Faculty-Handbook/Chapter-3/Faculty-Evaluation-Policy/Integration-Statement-Criteria.aspx).</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Hit these topics and give biblical warrant.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This</a:t>
            </a:r>
            <a:r>
              <a:rPr lang="en-US" sz="1200" baseline="0" dirty="0"/>
              <a:t> is where integration shows up most prominently, think about your discipline based on a biblical worldview, typical issues, and what is to be affirmed, rejected, and redeemed.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a:t>Spell out what Christian higher education is as a distinctive approach and state why you want to teach an institution like this.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a:t>From personal life to philosophy of teaching, show how your Christianity “shows up.”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t>5.</a:t>
            </a:r>
            <a:r>
              <a:rPr lang="en-US" sz="1200" baseline="0"/>
              <a:t>   </a:t>
            </a:r>
            <a:r>
              <a:rPr lang="en-US" sz="1200"/>
              <a:t>As </a:t>
            </a:r>
            <a:r>
              <a:rPr lang="en-US" sz="1200" dirty="0"/>
              <a:t>appropriate, the faculty member should present evidence of integration concepts that have been incorporated into course syllabi, lectures, and assignments, along with comments from students, peers, and the department chair.</a:t>
            </a:r>
          </a:p>
        </p:txBody>
      </p:sp>
      <p:sp>
        <p:nvSpPr>
          <p:cNvPr id="4" name="Slide Number Placeholder 3"/>
          <p:cNvSpPr>
            <a:spLocks noGrp="1"/>
          </p:cNvSpPr>
          <p:nvPr>
            <p:ph type="sldNum" sz="quarter" idx="10"/>
          </p:nvPr>
        </p:nvSpPr>
        <p:spPr/>
        <p:txBody>
          <a:bodyPr/>
          <a:lstStyle/>
          <a:p>
            <a:fld id="{20E43A91-B7E8-4F35-8734-7D729DA36C55}" type="slidenum">
              <a:rPr lang="en-US" smtClean="0"/>
              <a:t>27</a:t>
            </a:fld>
            <a:endParaRPr lang="en-US"/>
          </a:p>
        </p:txBody>
      </p:sp>
    </p:spTree>
    <p:extLst>
      <p:ext uri="{BB962C8B-B14F-4D97-AF65-F5344CB8AC3E}">
        <p14:creationId xmlns:p14="http://schemas.microsoft.com/office/powerpoint/2010/main" val="289870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 Didactic (https://www.cedarville.edu/cf/avp/documents/index.cfm?event=Main&amp;path=Special.Files.1603__Integration_Paper_Didactic__1.pdf&amp;showfile=1)</a:t>
            </a:r>
          </a:p>
        </p:txBody>
      </p:sp>
      <p:sp>
        <p:nvSpPr>
          <p:cNvPr id="4" name="Slide Number Placeholder 3"/>
          <p:cNvSpPr>
            <a:spLocks noGrp="1"/>
          </p:cNvSpPr>
          <p:nvPr>
            <p:ph type="sldNum" sz="quarter" idx="10"/>
          </p:nvPr>
        </p:nvSpPr>
        <p:spPr/>
        <p:txBody>
          <a:bodyPr/>
          <a:lstStyle/>
          <a:p>
            <a:fld id="{20E43A91-B7E8-4F35-8734-7D729DA36C55}" type="slidenum">
              <a:rPr lang="en-US" smtClean="0"/>
              <a:t>28</a:t>
            </a:fld>
            <a:endParaRPr lang="en-US"/>
          </a:p>
        </p:txBody>
      </p:sp>
    </p:spTree>
    <p:extLst>
      <p:ext uri="{BB962C8B-B14F-4D97-AF65-F5344CB8AC3E}">
        <p14:creationId xmlns:p14="http://schemas.microsoft.com/office/powerpoint/2010/main" val="313348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These</a:t>
            </a:r>
            <a:r>
              <a:rPr lang="en-US" sz="1200" baseline="0" dirty="0"/>
              <a:t> are the core components of your integration paper (https://www.cedarville.edu/Faculty-Staff/Faculty-Handbook/Chapter-3/Faculty-Evaluation-Policy/Integration-Statement-Criteria.aspx). We will come back to these details later.</a:t>
            </a:r>
            <a:endParaRPr lang="en-US" sz="1200" dirty="0"/>
          </a:p>
        </p:txBody>
      </p:sp>
      <p:sp>
        <p:nvSpPr>
          <p:cNvPr id="4" name="Slide Number Placeholder 3"/>
          <p:cNvSpPr>
            <a:spLocks noGrp="1"/>
          </p:cNvSpPr>
          <p:nvPr>
            <p:ph type="sldNum" sz="quarter" idx="10"/>
          </p:nvPr>
        </p:nvSpPr>
        <p:spPr/>
        <p:txBody>
          <a:bodyPr/>
          <a:lstStyle/>
          <a:p>
            <a:fld id="{20E43A91-B7E8-4F35-8734-7D729DA36C55}" type="slidenum">
              <a:rPr lang="en-US" smtClean="0"/>
              <a:t>3</a:t>
            </a:fld>
            <a:endParaRPr lang="en-US"/>
          </a:p>
        </p:txBody>
      </p:sp>
    </p:spTree>
    <p:extLst>
      <p:ext uri="{BB962C8B-B14F-4D97-AF65-F5344CB8AC3E}">
        <p14:creationId xmlns:p14="http://schemas.microsoft.com/office/powerpoint/2010/main" val="208984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a:t>
            </a:r>
            <a:r>
              <a:rPr lang="en-US" baseline="0" dirty="0"/>
              <a:t> Truths (</a:t>
            </a:r>
            <a:r>
              <a:rPr lang="en-US" dirty="0"/>
              <a:t>Gospel); definitions), Bible, Theology, Worldview, Academic Disciplines. Then paper details.</a:t>
            </a:r>
          </a:p>
        </p:txBody>
      </p:sp>
      <p:sp>
        <p:nvSpPr>
          <p:cNvPr id="4" name="Slide Number Placeholder 3"/>
          <p:cNvSpPr>
            <a:spLocks noGrp="1"/>
          </p:cNvSpPr>
          <p:nvPr>
            <p:ph type="sldNum" sz="quarter" idx="10"/>
          </p:nvPr>
        </p:nvSpPr>
        <p:spPr/>
        <p:txBody>
          <a:bodyPr/>
          <a:lstStyle/>
          <a:p>
            <a:fld id="{20E43A91-B7E8-4F35-8734-7D729DA36C55}" type="slidenum">
              <a:rPr lang="en-US" smtClean="0"/>
              <a:t>4</a:t>
            </a:fld>
            <a:endParaRPr lang="en-US"/>
          </a:p>
        </p:txBody>
      </p:sp>
    </p:spTree>
    <p:extLst>
      <p:ext uri="{BB962C8B-B14F-4D97-AF65-F5344CB8AC3E}">
        <p14:creationId xmlns:p14="http://schemas.microsoft.com/office/powerpoint/2010/main" val="54884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Wells, “The Theologian’s Craft,” in</a:t>
            </a:r>
            <a:r>
              <a:rPr lang="en-US" baseline="0" dirty="0"/>
              <a:t> John Woodbridge, ed., </a:t>
            </a:r>
            <a:r>
              <a:rPr lang="en-US" i="1" baseline="0" dirty="0"/>
              <a:t>Doing Theology in Today’s World, </a:t>
            </a:r>
            <a:r>
              <a:rPr lang="en-US" i="0" baseline="0" dirty="0"/>
              <a:t>172.</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6</a:t>
            </a:fld>
            <a:endParaRPr lang="en-US"/>
          </a:p>
        </p:txBody>
      </p:sp>
    </p:spTree>
    <p:extLst>
      <p:ext uri="{BB962C8B-B14F-4D97-AF65-F5344CB8AC3E}">
        <p14:creationId xmlns:p14="http://schemas.microsoft.com/office/powerpoint/2010/main" val="125127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essential task of integration, not merely to find helpful analogies, but to think theologically about everything.</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7</a:t>
            </a:fld>
            <a:endParaRPr lang="en-US"/>
          </a:p>
        </p:txBody>
      </p:sp>
    </p:spTree>
    <p:extLst>
      <p:ext uri="{BB962C8B-B14F-4D97-AF65-F5344CB8AC3E}">
        <p14:creationId xmlns:p14="http://schemas.microsoft.com/office/powerpoint/2010/main" val="167067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Wellum and Gentry,</a:t>
            </a:r>
            <a:r>
              <a:rPr lang="en-US" baseline="0" dirty="0"/>
              <a:t> Kingdom Through Covenant, 35. For first part of sentence, talk about exegesis, BT, HT, ST, PT. A correct approach to Scripture and theology leads us to understand, embrace, and embody the interpretive perspective of the biblical authors. This is also why integration involves rejecting and redeeming.</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8</a:t>
            </a:fld>
            <a:endParaRPr lang="en-US"/>
          </a:p>
        </p:txBody>
      </p:sp>
    </p:spTree>
    <p:extLst>
      <p:ext uri="{BB962C8B-B14F-4D97-AF65-F5344CB8AC3E}">
        <p14:creationId xmlns:p14="http://schemas.microsoft.com/office/powerpoint/2010/main" val="27183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argue this guy is blind, but I think you get the point. As a Christian</a:t>
            </a:r>
            <a:r>
              <a:rPr lang="en-US" baseline="0" dirty="0"/>
              <a:t> we understand this guys is seeing the world as it was meant to be seen, through the lens of Scripture.</a:t>
            </a:r>
            <a:endParaRPr lang="en-US" dirty="0"/>
          </a:p>
        </p:txBody>
      </p:sp>
      <p:sp>
        <p:nvSpPr>
          <p:cNvPr id="4" name="Slide Number Placeholder 3"/>
          <p:cNvSpPr>
            <a:spLocks noGrp="1"/>
          </p:cNvSpPr>
          <p:nvPr>
            <p:ph type="sldNum" sz="quarter" idx="10"/>
          </p:nvPr>
        </p:nvSpPr>
        <p:spPr/>
        <p:txBody>
          <a:bodyPr/>
          <a:lstStyle/>
          <a:p>
            <a:fld id="{41506D7A-3349-4499-8E10-AB24D89F8823}" type="slidenum">
              <a:rPr lang="en-US" smtClean="0"/>
              <a:t>9</a:t>
            </a:fld>
            <a:endParaRPr lang="en-US"/>
          </a:p>
        </p:txBody>
      </p:sp>
    </p:spTree>
    <p:extLst>
      <p:ext uri="{BB962C8B-B14F-4D97-AF65-F5344CB8AC3E}">
        <p14:creationId xmlns:p14="http://schemas.microsoft.com/office/powerpoint/2010/main" val="147007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a:t>
            </a:r>
            <a:r>
              <a:rPr lang="en-US" baseline="0" dirty="0"/>
              <a:t> in third category I would also include ethics, history, literature, and philosophy.</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10</a:t>
            </a:fld>
            <a:endParaRPr lang="en-US"/>
          </a:p>
        </p:txBody>
      </p:sp>
    </p:spTree>
    <p:extLst>
      <p:ext uri="{BB962C8B-B14F-4D97-AF65-F5344CB8AC3E}">
        <p14:creationId xmlns:p14="http://schemas.microsoft.com/office/powerpoint/2010/main" val="336206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69010"/>
            <a:ext cx="7772400" cy="1102519"/>
          </a:xfrm>
          <a:prstGeom prst="rect">
            <a:avLst/>
          </a:prstGeom>
        </p:spPr>
        <p:txBody>
          <a:bodyPr anchor="ctr" anchorCtr="0"/>
          <a:lstStyle>
            <a:lvl1pPr algn="ctr">
              <a:defRPr sz="4400" b="0" i="0">
                <a:solidFill>
                  <a:schemeClr val="bg1"/>
                </a:solidFill>
                <a:latin typeface="Arial"/>
              </a:defRPr>
            </a:lvl1pPr>
          </a:lstStyle>
          <a:p>
            <a:r>
              <a:rPr lang="en-US" dirty="0"/>
              <a:t>Click to edit Master title style</a:t>
            </a:r>
          </a:p>
        </p:txBody>
      </p:sp>
      <p:sp>
        <p:nvSpPr>
          <p:cNvPr id="3" name="Subtitle 2"/>
          <p:cNvSpPr>
            <a:spLocks noGrp="1"/>
          </p:cNvSpPr>
          <p:nvPr>
            <p:ph type="subTitle" idx="1"/>
          </p:nvPr>
        </p:nvSpPr>
        <p:spPr>
          <a:xfrm>
            <a:off x="609600" y="2208213"/>
            <a:ext cx="7772400" cy="1000125"/>
          </a:xfrm>
          <a:prstGeom prst="rect">
            <a:avLst/>
          </a:prstGeom>
        </p:spPr>
        <p:txBody>
          <a:bodyPr/>
          <a:lstStyle>
            <a:lvl1pPr marL="0" indent="0" algn="ctr">
              <a:buNone/>
              <a:defRPr>
                <a:solidFill>
                  <a:srgbClr val="898989"/>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28"/>
            <a:ext cx="8229600"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
        <p:nvSpPr>
          <p:cNvPr id="3" name="Content Placeholder 2"/>
          <p:cNvSpPr>
            <a:spLocks noGrp="1"/>
          </p:cNvSpPr>
          <p:nvPr>
            <p:ph idx="1"/>
          </p:nvPr>
        </p:nvSpPr>
        <p:spPr>
          <a:xfrm>
            <a:off x="457200" y="942976"/>
            <a:ext cx="8229600" cy="36516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95576"/>
            <a:ext cx="7772400" cy="1021556"/>
          </a:xfrm>
          <a:prstGeom prst="rect">
            <a:avLst/>
          </a:prstGeom>
        </p:spPr>
        <p:txBody>
          <a:bodyPr anchor="t"/>
          <a:lstStyle>
            <a:lvl1pPr algn="l">
              <a:defRPr sz="4000" b="0" i="0" cap="none">
                <a:solidFill>
                  <a:schemeClr val="bg1"/>
                </a:solidFill>
                <a:latin typeface=""/>
              </a:defRPr>
            </a:lvl1pPr>
          </a:lstStyle>
          <a:p>
            <a:r>
              <a:rPr lang="en-US" dirty="0"/>
              <a:t>Click to edit Master title style</a:t>
            </a:r>
          </a:p>
        </p:txBody>
      </p:sp>
      <p:sp>
        <p:nvSpPr>
          <p:cNvPr id="3" name="Text Placeholder 2"/>
          <p:cNvSpPr>
            <a:spLocks noGrp="1"/>
          </p:cNvSpPr>
          <p:nvPr>
            <p:ph type="body" idx="1"/>
          </p:nvPr>
        </p:nvSpPr>
        <p:spPr>
          <a:xfrm>
            <a:off x="722313" y="1570435"/>
            <a:ext cx="7772400" cy="1125140"/>
          </a:xfrm>
          <a:prstGeom prst="rect">
            <a:avLst/>
          </a:prstGeom>
        </p:spPr>
        <p:txBody>
          <a:bodyPr anchor="b"/>
          <a:lstStyle>
            <a:lvl1pPr marL="0" indent="0">
              <a:buNone/>
              <a:defRPr sz="2000">
                <a:solidFill>
                  <a:schemeClr val="tx1">
                    <a:tint val="75000"/>
                  </a:schemeClr>
                </a:solidFill>
                <a:latin typefac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7263"/>
            <a:ext cx="33909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10050" y="957263"/>
            <a:ext cx="33909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01228"/>
            <a:ext cx="6909758"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41785"/>
            <a:ext cx="3430825"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421606"/>
            <a:ext cx="3430825"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092577" y="941785"/>
            <a:ext cx="3432173"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092577" y="1421606"/>
            <a:ext cx="3432173"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1" y="301228"/>
            <a:ext cx="6988368"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301228"/>
            <a:ext cx="8229600"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2188" y="3498850"/>
            <a:ext cx="5486400" cy="425054"/>
          </a:xfrm>
          <a:prstGeom prst="rect">
            <a:avLst/>
          </a:prstGeom>
        </p:spPr>
        <p:txBody>
          <a:bodyPr anchor="b"/>
          <a:lstStyle>
            <a:lvl1pPr algn="l">
              <a:defRPr sz="2000" b="0">
                <a:solidFill>
                  <a:srgbClr val="898989"/>
                </a:solidFill>
              </a:defRPr>
            </a:lvl1pPr>
          </a:lstStyle>
          <a:p>
            <a:r>
              <a:rPr lang="en-US" dirty="0"/>
              <a:t>Click to edit Master title style</a:t>
            </a:r>
          </a:p>
        </p:txBody>
      </p:sp>
      <p:sp>
        <p:nvSpPr>
          <p:cNvPr id="3" name="Picture Placeholder 2"/>
          <p:cNvSpPr>
            <a:spLocks noGrp="1"/>
          </p:cNvSpPr>
          <p:nvPr>
            <p:ph type="pic" idx="1"/>
          </p:nvPr>
        </p:nvSpPr>
        <p:spPr>
          <a:xfrm>
            <a:off x="992188" y="3579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2188" y="3923903"/>
            <a:ext cx="5486400" cy="60364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Biblical Integration</a:t>
            </a:r>
          </a:p>
        </p:txBody>
      </p:sp>
      <p:sp>
        <p:nvSpPr>
          <p:cNvPr id="5" name="Subtitle 4"/>
          <p:cNvSpPr>
            <a:spLocks noGrp="1"/>
          </p:cNvSpPr>
          <p:nvPr>
            <p:ph type="subTitle" idx="1"/>
          </p:nvPr>
        </p:nvSpPr>
        <p:spPr/>
        <p:txBody>
          <a:bodyPr/>
          <a:lstStyle/>
          <a:p>
            <a:r>
              <a:rPr lang="en-US" sz="2500" dirty="0"/>
              <a:t>Jeremy M. Kimble, PhD</a:t>
            </a:r>
          </a:p>
          <a:p>
            <a:r>
              <a:rPr lang="en-US" sz="2500" dirty="0"/>
              <a:t>Associate Professor of Theology</a:t>
            </a:r>
          </a:p>
          <a:p>
            <a:r>
              <a:rPr lang="en-US" sz="2500" dirty="0"/>
              <a:t>Director of the Center for Biblical Integration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Integration</a:t>
            </a:r>
          </a:p>
        </p:txBody>
      </p:sp>
      <p:graphicFrame>
        <p:nvGraphicFramePr>
          <p:cNvPr id="8" name="Diagram 7">
            <a:extLst>
              <a:ext uri="{FF2B5EF4-FFF2-40B4-BE49-F238E27FC236}">
                <a16:creationId xmlns:a16="http://schemas.microsoft.com/office/drawing/2014/main" id="{18588C5A-12EC-3649-886A-4FCF81A6636F}"/>
              </a:ext>
            </a:extLst>
          </p:cNvPr>
          <p:cNvGraphicFramePr/>
          <p:nvPr>
            <p:extLst>
              <p:ext uri="{D42A27DB-BD31-4B8C-83A1-F6EECF244321}">
                <p14:modId xmlns:p14="http://schemas.microsoft.com/office/powerpoint/2010/main" val="1121900576"/>
              </p:ext>
            </p:extLst>
          </p:nvPr>
        </p:nvGraphicFramePr>
        <p:xfrm>
          <a:off x="457199" y="539750"/>
          <a:ext cx="8229599" cy="4302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58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Storyline</a:t>
            </a:r>
          </a:p>
        </p:txBody>
      </p:sp>
      <p:pic>
        <p:nvPicPr>
          <p:cNvPr id="5" name="Picture 4"/>
          <p:cNvPicPr>
            <a:picLocks noChangeAspect="1"/>
          </p:cNvPicPr>
          <p:nvPr/>
        </p:nvPicPr>
        <p:blipFill>
          <a:blip r:embed="rId3"/>
          <a:stretch>
            <a:fillRect/>
          </a:stretch>
        </p:blipFill>
        <p:spPr>
          <a:xfrm>
            <a:off x="1711172" y="852258"/>
            <a:ext cx="5721656" cy="4291243"/>
          </a:xfrm>
          <a:prstGeom prst="rect">
            <a:avLst/>
          </a:prstGeom>
        </p:spPr>
      </p:pic>
    </p:spTree>
    <p:extLst>
      <p:ext uri="{BB962C8B-B14F-4D97-AF65-F5344CB8AC3E}">
        <p14:creationId xmlns:p14="http://schemas.microsoft.com/office/powerpoint/2010/main" val="155427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08D5-9B2A-3E44-9FBA-BCB7A40D98C7}"/>
              </a:ext>
            </a:extLst>
          </p:cNvPr>
          <p:cNvSpPr>
            <a:spLocks noGrp="1"/>
          </p:cNvSpPr>
          <p:nvPr>
            <p:ph type="title"/>
          </p:nvPr>
        </p:nvSpPr>
        <p:spPr/>
        <p:txBody>
          <a:bodyPr/>
          <a:lstStyle/>
          <a:p>
            <a:r>
              <a:rPr lang="en-US" dirty="0"/>
              <a:t>Bible: Covenants</a:t>
            </a:r>
          </a:p>
        </p:txBody>
      </p:sp>
      <p:sp>
        <p:nvSpPr>
          <p:cNvPr id="3" name="Content Placeholder 2">
            <a:extLst>
              <a:ext uri="{FF2B5EF4-FFF2-40B4-BE49-F238E27FC236}">
                <a16:creationId xmlns:a16="http://schemas.microsoft.com/office/drawing/2014/main" id="{DBE493D1-50C8-1B48-BAD4-6A17464847C9}"/>
              </a:ext>
            </a:extLst>
          </p:cNvPr>
          <p:cNvSpPr>
            <a:spLocks noGrp="1"/>
          </p:cNvSpPr>
          <p:nvPr>
            <p:ph idx="1"/>
          </p:nvPr>
        </p:nvSpPr>
        <p:spPr/>
        <p:txBody>
          <a:bodyPr/>
          <a:lstStyle/>
          <a:p>
            <a:r>
              <a:rPr lang="en-US" b="1" dirty="0"/>
              <a:t>Adam</a:t>
            </a:r>
            <a:r>
              <a:rPr lang="en-US" dirty="0"/>
              <a:t> (Gen. 2:15)</a:t>
            </a:r>
          </a:p>
          <a:p>
            <a:r>
              <a:rPr lang="en-US" b="1" dirty="0"/>
              <a:t>Noah</a:t>
            </a:r>
            <a:r>
              <a:rPr lang="en-US" dirty="0"/>
              <a:t> (Gen. 9)</a:t>
            </a:r>
          </a:p>
          <a:p>
            <a:r>
              <a:rPr lang="en-US" b="1" dirty="0"/>
              <a:t>Abraham</a:t>
            </a:r>
            <a:r>
              <a:rPr lang="en-US" dirty="0"/>
              <a:t> (Gen. 12:1-3; 15; 17)</a:t>
            </a:r>
          </a:p>
          <a:p>
            <a:r>
              <a:rPr lang="en-US" b="1" dirty="0"/>
              <a:t>Moses</a:t>
            </a:r>
            <a:r>
              <a:rPr lang="en-US" dirty="0"/>
              <a:t> (Exod. 19-20)</a:t>
            </a:r>
          </a:p>
          <a:p>
            <a:r>
              <a:rPr lang="en-US" b="1" dirty="0"/>
              <a:t>David</a:t>
            </a:r>
            <a:r>
              <a:rPr lang="en-US" dirty="0"/>
              <a:t> (2 Sam. 7; 1 Chr. 17)</a:t>
            </a:r>
          </a:p>
          <a:p>
            <a:r>
              <a:rPr lang="en-US" b="1" dirty="0"/>
              <a:t>New</a:t>
            </a:r>
            <a:r>
              <a:rPr lang="en-US" dirty="0"/>
              <a:t> (Deut. 10:16; 30:6; Jer. 31:31-34; </a:t>
            </a:r>
            <a:br>
              <a:rPr lang="en-US" dirty="0"/>
            </a:br>
            <a:r>
              <a:rPr lang="en-US" dirty="0"/>
              <a:t>Ezek. 36:25-27)</a:t>
            </a:r>
          </a:p>
        </p:txBody>
      </p:sp>
    </p:spTree>
    <p:extLst>
      <p:ext uri="{BB962C8B-B14F-4D97-AF65-F5344CB8AC3E}">
        <p14:creationId xmlns:p14="http://schemas.microsoft.com/office/powerpoint/2010/main" val="219617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Themes</a:t>
            </a:r>
          </a:p>
        </p:txBody>
      </p:sp>
      <p:sp>
        <p:nvSpPr>
          <p:cNvPr id="3" name="Content Placeholder 2"/>
          <p:cNvSpPr>
            <a:spLocks noGrp="1"/>
          </p:cNvSpPr>
          <p:nvPr>
            <p:ph idx="1"/>
          </p:nvPr>
        </p:nvSpPr>
        <p:spPr/>
        <p:txBody>
          <a:bodyPr/>
          <a:lstStyle/>
          <a:p>
            <a:r>
              <a:rPr lang="en-US" dirty="0"/>
              <a:t>As one goes through the Scriptures certain themes become prominent. These themes form the basis of our theology and serve as the basis for the “language” we speak.</a:t>
            </a:r>
          </a:p>
        </p:txBody>
      </p:sp>
    </p:spTree>
    <p:extLst>
      <p:ext uri="{BB962C8B-B14F-4D97-AF65-F5344CB8AC3E}">
        <p14:creationId xmlns:p14="http://schemas.microsoft.com/office/powerpoint/2010/main" val="153054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Biblical-Theological Language</a:t>
            </a:r>
          </a:p>
        </p:txBody>
      </p:sp>
      <p:sp>
        <p:nvSpPr>
          <p:cNvPr id="3" name="Content Placeholder 2"/>
          <p:cNvSpPr>
            <a:spLocks noGrp="1"/>
          </p:cNvSpPr>
          <p:nvPr>
            <p:ph idx="1"/>
          </p:nvPr>
        </p:nvSpPr>
        <p:spPr/>
        <p:txBody>
          <a:bodyPr/>
          <a:lstStyle/>
          <a:p>
            <a:r>
              <a:rPr lang="en-US" sz="2400" b="1" dirty="0"/>
              <a:t>Epistemology</a:t>
            </a:r>
            <a:r>
              <a:rPr lang="en-US" sz="2400" dirty="0"/>
              <a:t> (God has revealed Himself, and we can truly know facts about Him and His creation [though not exhaustively]; general and special revelation)</a:t>
            </a:r>
          </a:p>
          <a:p>
            <a:r>
              <a:rPr lang="en-US" sz="2400" b="1" dirty="0"/>
              <a:t>Scripture</a:t>
            </a:r>
            <a:r>
              <a:rPr lang="en-US" sz="2400" dirty="0"/>
              <a:t> (inspiration, inerrancy, infallibility, authority, clarity, sufficiency)</a:t>
            </a:r>
          </a:p>
          <a:p>
            <a:r>
              <a:rPr lang="en-US" sz="2400" b="1" dirty="0"/>
              <a:t>God</a:t>
            </a:r>
            <a:r>
              <a:rPr lang="en-US" sz="2400" dirty="0"/>
              <a:t> (Trinity, incommunicable and communicable attributes)</a:t>
            </a:r>
          </a:p>
          <a:p>
            <a:r>
              <a:rPr lang="en-US" sz="2400" b="1" dirty="0"/>
              <a:t>Man</a:t>
            </a:r>
            <a:r>
              <a:rPr lang="en-US" sz="2400" dirty="0"/>
              <a:t> (made in God’s image, pinnacle of creation)</a:t>
            </a:r>
          </a:p>
          <a:p>
            <a:r>
              <a:rPr lang="en-US" sz="2400" b="1" dirty="0"/>
              <a:t>Sin</a:t>
            </a:r>
            <a:r>
              <a:rPr lang="en-US" sz="2400" dirty="0"/>
              <a:t> (any failure to conform to the moral law of God in act, attitude, or nature; ethics)</a:t>
            </a:r>
          </a:p>
        </p:txBody>
      </p:sp>
    </p:spTree>
    <p:extLst>
      <p:ext uri="{BB962C8B-B14F-4D97-AF65-F5344CB8AC3E}">
        <p14:creationId xmlns:p14="http://schemas.microsoft.com/office/powerpoint/2010/main" val="84803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Biblical-Theological Language</a:t>
            </a:r>
          </a:p>
        </p:txBody>
      </p:sp>
      <p:sp>
        <p:nvSpPr>
          <p:cNvPr id="3" name="Content Placeholder 2"/>
          <p:cNvSpPr>
            <a:spLocks noGrp="1"/>
          </p:cNvSpPr>
          <p:nvPr>
            <p:ph idx="1"/>
          </p:nvPr>
        </p:nvSpPr>
        <p:spPr>
          <a:xfrm>
            <a:off x="457200" y="942976"/>
            <a:ext cx="8229600" cy="3922700"/>
          </a:xfrm>
        </p:spPr>
        <p:txBody>
          <a:bodyPr/>
          <a:lstStyle/>
          <a:p>
            <a:r>
              <a:rPr lang="en-US" sz="2000" b="1" dirty="0"/>
              <a:t>Christ</a:t>
            </a:r>
            <a:r>
              <a:rPr lang="en-US" sz="2000" dirty="0"/>
              <a:t> (God-man, Son, second person of Trinity; perfect life, atoning death, resurrection, return)</a:t>
            </a:r>
          </a:p>
          <a:p>
            <a:r>
              <a:rPr lang="en-US" sz="2000" b="1" dirty="0"/>
              <a:t>Salvation</a:t>
            </a:r>
            <a:r>
              <a:rPr lang="en-US" sz="2000" dirty="0"/>
              <a:t> (calling, conversion [faith/repentance], justification, adoption, sanctification, glorification)</a:t>
            </a:r>
          </a:p>
          <a:p>
            <a:r>
              <a:rPr lang="en-US" sz="2000" b="1" dirty="0"/>
              <a:t>Spirit</a:t>
            </a:r>
            <a:r>
              <a:rPr lang="en-US" sz="2000" dirty="0"/>
              <a:t> (third person of Trinity; convicts of sin, glorifies Christ, indwells, empowers, gifts)</a:t>
            </a:r>
          </a:p>
          <a:p>
            <a:r>
              <a:rPr lang="en-US" sz="2000" b="1" dirty="0"/>
              <a:t>Church</a:t>
            </a:r>
            <a:r>
              <a:rPr lang="en-US" sz="2000" dirty="0"/>
              <a:t> (people of God, body of Christ, temple of the Spirit, universal and local, outpost of the kingdom of God, need to belong as member, ministry and mission)</a:t>
            </a:r>
          </a:p>
          <a:p>
            <a:r>
              <a:rPr lang="en-US" sz="2000" b="1" dirty="0"/>
              <a:t>Last things </a:t>
            </a:r>
            <a:r>
              <a:rPr lang="en-US" sz="2000" dirty="0"/>
              <a:t>(kingdom of God, already/not yet, Jesus’ return, eternal judgment and salvation)</a:t>
            </a:r>
          </a:p>
        </p:txBody>
      </p:sp>
    </p:spTree>
    <p:extLst>
      <p:ext uri="{BB962C8B-B14F-4D97-AF65-F5344CB8AC3E}">
        <p14:creationId xmlns:p14="http://schemas.microsoft.com/office/powerpoint/2010/main" val="168738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a:xfrm>
            <a:off x="457200" y="942976"/>
            <a:ext cx="5208104" cy="3651647"/>
          </a:xfrm>
        </p:spPr>
        <p:txBody>
          <a:bodyPr/>
          <a:lstStyle/>
          <a:p>
            <a:r>
              <a:rPr lang="en-US" sz="2800" dirty="0"/>
              <a:t>A worldview is a commitment, a fundamental orientation of the heart, expressed as a set of presuppositions which we hold about the basic constitution of reality. </a:t>
            </a:r>
          </a:p>
          <a:p>
            <a:pPr lvl="1"/>
            <a:r>
              <a:rPr lang="en-US" sz="2399" dirty="0"/>
              <a:t>James Sire, </a:t>
            </a:r>
            <a:r>
              <a:rPr lang="en-US" sz="2399" i="1" dirty="0"/>
              <a:t>The Universe Next Door</a:t>
            </a:r>
            <a:endParaRPr lang="en-US" sz="2399" dirty="0"/>
          </a:p>
        </p:txBody>
      </p:sp>
      <p:pic>
        <p:nvPicPr>
          <p:cNvPr id="4" name="Picture 3"/>
          <p:cNvPicPr>
            <a:picLocks noChangeAspect="1"/>
          </p:cNvPicPr>
          <p:nvPr/>
        </p:nvPicPr>
        <p:blipFill>
          <a:blip r:embed="rId3"/>
          <a:stretch>
            <a:fillRect/>
          </a:stretch>
        </p:blipFill>
        <p:spPr>
          <a:xfrm>
            <a:off x="6541811" y="1095789"/>
            <a:ext cx="1820311" cy="2261256"/>
          </a:xfrm>
          <a:prstGeom prst="rect">
            <a:avLst/>
          </a:prstGeom>
        </p:spPr>
      </p:pic>
    </p:spTree>
    <p:extLst>
      <p:ext uri="{BB962C8B-B14F-4D97-AF65-F5344CB8AC3E}">
        <p14:creationId xmlns:p14="http://schemas.microsoft.com/office/powerpoint/2010/main" val="289921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dirty="0"/>
              <a:t>What goes into a worldview? </a:t>
            </a:r>
          </a:p>
          <a:p>
            <a:pPr lvl="1"/>
            <a:r>
              <a:rPr lang="en-US" dirty="0"/>
              <a:t>To summarize, a worldview consists of the story through which people interpret the world (metanarrative), the truths derived from the story (doctrine), the behaviors promoted and discouraged by the story (ethics), the symbols that summarize and interpret the story (imagery, typology, etc.), and the worship </a:t>
            </a:r>
            <a:r>
              <a:rPr lang="en-US"/>
              <a:t>and work the story intends </a:t>
            </a:r>
            <a:r>
              <a:rPr lang="en-US" dirty="0"/>
              <a:t>to promote (liturgy). </a:t>
            </a:r>
          </a:p>
        </p:txBody>
      </p:sp>
    </p:spTree>
    <p:extLst>
      <p:ext uri="{BB962C8B-B14F-4D97-AF65-F5344CB8AC3E}">
        <p14:creationId xmlns:p14="http://schemas.microsoft.com/office/powerpoint/2010/main" val="192848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sz="2200" dirty="0"/>
              <a:t>A worldview seeks to answer the following questions:</a:t>
            </a:r>
          </a:p>
          <a:p>
            <a:pPr lvl="1"/>
            <a:r>
              <a:rPr lang="en-US" sz="2200" dirty="0"/>
              <a:t>Who am I? </a:t>
            </a:r>
          </a:p>
          <a:p>
            <a:pPr lvl="1"/>
            <a:r>
              <a:rPr lang="en-US" sz="2200" dirty="0"/>
              <a:t>Why am I here? </a:t>
            </a:r>
          </a:p>
          <a:p>
            <a:pPr lvl="1"/>
            <a:r>
              <a:rPr lang="en-US" sz="2200" dirty="0"/>
              <a:t>What is my purpose? </a:t>
            </a:r>
          </a:p>
          <a:p>
            <a:pPr lvl="1"/>
            <a:r>
              <a:rPr lang="en-US" sz="2200" dirty="0"/>
              <a:t>What is wrong with the world? </a:t>
            </a:r>
          </a:p>
          <a:p>
            <a:pPr lvl="1"/>
            <a:r>
              <a:rPr lang="en-US" sz="2200" dirty="0"/>
              <a:t>What is the solution? </a:t>
            </a:r>
          </a:p>
          <a:p>
            <a:pPr lvl="1"/>
            <a:r>
              <a:rPr lang="en-US" sz="2200" dirty="0"/>
              <a:t>How do I determine what is right and wrong? </a:t>
            </a:r>
          </a:p>
          <a:p>
            <a:pPr lvl="1"/>
            <a:r>
              <a:rPr lang="en-US" sz="2200" dirty="0"/>
              <a:t>Where is this world going? </a:t>
            </a:r>
          </a:p>
          <a:p>
            <a:pPr lvl="1"/>
            <a:r>
              <a:rPr lang="en-US" sz="2200" dirty="0"/>
              <a:t>How will it all end? </a:t>
            </a:r>
          </a:p>
          <a:p>
            <a:pPr marL="457200" lvl="1" indent="0">
              <a:buNone/>
            </a:pPr>
            <a:endParaRPr lang="en-US" sz="2200" dirty="0"/>
          </a:p>
          <a:p>
            <a:endParaRPr lang="en-US" dirty="0"/>
          </a:p>
        </p:txBody>
      </p:sp>
    </p:spTree>
    <p:extLst>
      <p:ext uri="{BB962C8B-B14F-4D97-AF65-F5344CB8AC3E}">
        <p14:creationId xmlns:p14="http://schemas.microsoft.com/office/powerpoint/2010/main" val="345816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dirty="0"/>
              <a:t>The grid to answering these questions comes from the storyline and framework of Scripture, and the truths ascertained in theological inquiry.</a:t>
            </a:r>
          </a:p>
        </p:txBody>
      </p:sp>
    </p:spTree>
    <p:extLst>
      <p:ext uri="{BB962C8B-B14F-4D97-AF65-F5344CB8AC3E}">
        <p14:creationId xmlns:p14="http://schemas.microsoft.com/office/powerpoint/2010/main" val="336038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530"/>
            <a:ext cx="8229600" cy="3985025"/>
          </a:xfrm>
        </p:spPr>
        <p:txBody>
          <a:bodyPr/>
          <a:lstStyle/>
          <a:p>
            <a:r>
              <a:rPr lang="en-US" sz="2800" dirty="0"/>
              <a:t>The Center for Biblical Integration promotes biblical and theological understanding for the sake of applying biblical truth to the teaching and research done by all of our faculty members. The Center serves as a resource to help faculty establish and build upon a biblical and theological foundation so as to think theologically about their respective academic disciplines and discern the nexus between biblical-theological truth and all of life. </a:t>
            </a:r>
          </a:p>
          <a:p>
            <a:pPr lvl="1"/>
            <a:r>
              <a:rPr lang="en-US" sz="1600" dirty="0"/>
              <a:t>Website: https://</a:t>
            </a:r>
            <a:r>
              <a:rPr lang="en-US" sz="1600" dirty="0" err="1"/>
              <a:t>www.cedarville.edu</a:t>
            </a:r>
            <a:r>
              <a:rPr lang="en-US" sz="1600" dirty="0"/>
              <a:t>/</a:t>
            </a:r>
            <a:r>
              <a:rPr lang="en-US" sz="1600" dirty="0" err="1"/>
              <a:t>cbi</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a:xfrm>
            <a:off x="457200" y="783122"/>
            <a:ext cx="8229600" cy="3651647"/>
          </a:xfrm>
        </p:spPr>
        <p:txBody>
          <a:bodyPr/>
          <a:lstStyle/>
          <a:p>
            <a:r>
              <a:rPr lang="en-US" sz="2800" dirty="0"/>
              <a:t>Derived from proper biblical interpretation, theological inquiry, and worldview analysis, we then see the world through a particular ethical lens.</a:t>
            </a:r>
          </a:p>
          <a:p>
            <a:pPr lvl="1"/>
            <a:r>
              <a:rPr lang="en-US" sz="2400" b="1" dirty="0"/>
              <a:t>Character</a:t>
            </a:r>
            <a:r>
              <a:rPr lang="en-US" sz="2400" dirty="0"/>
              <a:t> (virtue ethic; 2 Peter 1:3-11)</a:t>
            </a:r>
          </a:p>
          <a:p>
            <a:pPr lvl="1"/>
            <a:r>
              <a:rPr lang="en-US" sz="2400" b="1" dirty="0"/>
              <a:t>Conduct</a:t>
            </a:r>
            <a:r>
              <a:rPr lang="en-US" sz="2400" dirty="0"/>
              <a:t> (deontological ethic; Ex. 20:1-17; Eph. 4:17-5:14; Col. 3:1-16)</a:t>
            </a:r>
          </a:p>
          <a:p>
            <a:pPr lvl="1"/>
            <a:r>
              <a:rPr lang="en-US" sz="2400" b="1" dirty="0"/>
              <a:t>Goals</a:t>
            </a:r>
            <a:r>
              <a:rPr lang="en-US" sz="2400" dirty="0"/>
              <a:t> (teleological ethic; 1 Cor. 10:31; Col. 3:17)</a:t>
            </a:r>
          </a:p>
          <a:p>
            <a:pPr lvl="1"/>
            <a:r>
              <a:rPr lang="en-US" sz="2400" b="1" dirty="0"/>
              <a:t>Discernment</a:t>
            </a:r>
            <a:r>
              <a:rPr lang="en-US" sz="2400" dirty="0"/>
              <a:t> (living a life in line with God’s purposes; Phil. 1:9-11; Eph. 5:15-17; Col. 1:9-10)</a:t>
            </a:r>
          </a:p>
        </p:txBody>
      </p:sp>
    </p:spTree>
    <p:extLst>
      <p:ext uri="{BB962C8B-B14F-4D97-AF65-F5344CB8AC3E}">
        <p14:creationId xmlns:p14="http://schemas.microsoft.com/office/powerpoint/2010/main" val="287833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Christianity is the only worldview that provides an objective foundation for human flourishing. This affects how we articulate a Christian view of the academic disciplines.</a:t>
            </a:r>
          </a:p>
        </p:txBody>
      </p:sp>
    </p:spTree>
    <p:extLst>
      <p:ext uri="{BB962C8B-B14F-4D97-AF65-F5344CB8AC3E}">
        <p14:creationId xmlns:p14="http://schemas.microsoft.com/office/powerpoint/2010/main" val="222173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in General</a:t>
            </a:r>
          </a:p>
        </p:txBody>
      </p:sp>
      <p:sp>
        <p:nvSpPr>
          <p:cNvPr id="3" name="Content Placeholder 2"/>
          <p:cNvSpPr>
            <a:spLocks noGrp="1"/>
          </p:cNvSpPr>
          <p:nvPr>
            <p:ph idx="1"/>
          </p:nvPr>
        </p:nvSpPr>
        <p:spPr>
          <a:xfrm>
            <a:off x="457200" y="942976"/>
            <a:ext cx="8229600" cy="3973581"/>
          </a:xfrm>
        </p:spPr>
        <p:txBody>
          <a:bodyPr/>
          <a:lstStyle/>
          <a:p>
            <a:r>
              <a:rPr lang="en-US" b="1" dirty="0"/>
              <a:t>Goal</a:t>
            </a:r>
            <a:r>
              <a:rPr lang="en-US" dirty="0"/>
              <a:t>- all for God’s glory</a:t>
            </a:r>
          </a:p>
          <a:p>
            <a:r>
              <a:rPr lang="en-US" b="1" dirty="0"/>
              <a:t>Quality</a:t>
            </a:r>
            <a:r>
              <a:rPr lang="en-US" dirty="0"/>
              <a:t>- do what you do with excellence</a:t>
            </a:r>
          </a:p>
          <a:p>
            <a:r>
              <a:rPr lang="en-US" b="1" dirty="0"/>
              <a:t>Service</a:t>
            </a:r>
            <a:r>
              <a:rPr lang="en-US" dirty="0"/>
              <a:t>- count others more significant, seek to serve</a:t>
            </a:r>
          </a:p>
          <a:p>
            <a:r>
              <a:rPr lang="en-US" b="1" dirty="0"/>
              <a:t>Honesty</a:t>
            </a:r>
            <a:r>
              <a:rPr lang="en-US" dirty="0"/>
              <a:t>- do what you do with integrity</a:t>
            </a:r>
          </a:p>
          <a:p>
            <a:r>
              <a:rPr lang="en-US" b="1" dirty="0"/>
              <a:t>Thankfulness</a:t>
            </a:r>
            <a:r>
              <a:rPr lang="en-US" dirty="0"/>
              <a:t>- a spirit of </a:t>
            </a:r>
            <a:r>
              <a:rPr lang="en-US"/>
              <a:t>thankfulness </a:t>
            </a:r>
            <a:br>
              <a:rPr lang="en-US"/>
            </a:br>
            <a:r>
              <a:rPr lang="en-US"/>
              <a:t>should </a:t>
            </a:r>
            <a:r>
              <a:rPr lang="en-US" dirty="0"/>
              <a:t>permeate your tasks</a:t>
            </a:r>
          </a:p>
        </p:txBody>
      </p:sp>
    </p:spTree>
    <p:extLst>
      <p:ext uri="{BB962C8B-B14F-4D97-AF65-F5344CB8AC3E}">
        <p14:creationId xmlns:p14="http://schemas.microsoft.com/office/powerpoint/2010/main" val="20332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in General</a:t>
            </a:r>
          </a:p>
        </p:txBody>
      </p:sp>
      <p:sp>
        <p:nvSpPr>
          <p:cNvPr id="3" name="Content Placeholder 2"/>
          <p:cNvSpPr>
            <a:spLocks noGrp="1"/>
          </p:cNvSpPr>
          <p:nvPr>
            <p:ph idx="1"/>
          </p:nvPr>
        </p:nvSpPr>
        <p:spPr>
          <a:xfrm>
            <a:off x="457200" y="942976"/>
            <a:ext cx="8229600" cy="3993459"/>
          </a:xfrm>
        </p:spPr>
        <p:txBody>
          <a:bodyPr/>
          <a:lstStyle/>
          <a:p>
            <a:r>
              <a:rPr lang="en-US" sz="3000" b="1" dirty="0"/>
              <a:t>Humility</a:t>
            </a:r>
            <a:r>
              <a:rPr lang="en-US" sz="3000" dirty="0"/>
              <a:t>- think of yourself less, others-centered, Christ-exalting</a:t>
            </a:r>
          </a:p>
          <a:p>
            <a:r>
              <a:rPr lang="en-US" sz="3000" b="1" dirty="0"/>
              <a:t>Joy</a:t>
            </a:r>
            <a:r>
              <a:rPr lang="en-US" sz="3000" dirty="0"/>
              <a:t>- rejoice in the Lord always, including work</a:t>
            </a:r>
          </a:p>
          <a:p>
            <a:r>
              <a:rPr lang="en-US" sz="3000" b="1" dirty="0"/>
              <a:t>Not murmuring</a:t>
            </a:r>
            <a:r>
              <a:rPr lang="en-US" sz="3000" dirty="0"/>
              <a:t>- no grumbling or disputing (Phil. 2:14-15)</a:t>
            </a:r>
          </a:p>
          <a:p>
            <a:r>
              <a:rPr lang="en-US" sz="3000" b="1" dirty="0"/>
              <a:t>Patience</a:t>
            </a:r>
            <a:r>
              <a:rPr lang="en-US" sz="3000" dirty="0"/>
              <a:t>- have a self-controlled spirit</a:t>
            </a:r>
          </a:p>
          <a:p>
            <a:r>
              <a:rPr lang="en-US" sz="3000" b="1" dirty="0"/>
              <a:t>Aware</a:t>
            </a:r>
            <a:r>
              <a:rPr lang="en-US" sz="3000" dirty="0"/>
              <a:t>- God is Creator and Sustainer of</a:t>
            </a:r>
            <a:br>
              <a:rPr lang="en-US" sz="3000" dirty="0"/>
            </a:br>
            <a:r>
              <a:rPr lang="en-US" sz="3000" dirty="0"/>
              <a:t>all we do in every discipline</a:t>
            </a:r>
          </a:p>
        </p:txBody>
      </p:sp>
    </p:spTree>
    <p:extLst>
      <p:ext uri="{BB962C8B-B14F-4D97-AF65-F5344CB8AC3E}">
        <p14:creationId xmlns:p14="http://schemas.microsoft.com/office/powerpoint/2010/main" val="85369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Integration: Scholarly Disciplines</a:t>
            </a:r>
          </a:p>
        </p:txBody>
      </p:sp>
      <p:sp>
        <p:nvSpPr>
          <p:cNvPr id="3" name="Content Placeholder 2"/>
          <p:cNvSpPr>
            <a:spLocks noGrp="1"/>
          </p:cNvSpPr>
          <p:nvPr>
            <p:ph idx="1"/>
          </p:nvPr>
        </p:nvSpPr>
        <p:spPr>
          <a:xfrm>
            <a:off x="457200" y="942976"/>
            <a:ext cx="8229600" cy="4125981"/>
          </a:xfrm>
        </p:spPr>
        <p:txBody>
          <a:bodyPr/>
          <a:lstStyle/>
          <a:p>
            <a:r>
              <a:rPr lang="en-US" sz="1900" dirty="0"/>
              <a:t>How do my Christian beliefs affect my approach to my academic discipline or professional field?</a:t>
            </a:r>
          </a:p>
          <a:p>
            <a:r>
              <a:rPr lang="en-US" sz="1900" dirty="0"/>
              <a:t>Does the Bible address my discipline directly and specifically? If not, how does theology shape your interpretation of findings in your field?</a:t>
            </a:r>
          </a:p>
          <a:p>
            <a:r>
              <a:rPr lang="en-US" sz="1900" dirty="0"/>
              <a:t>Do I teach my students to think/write/compose/act within my field or discipline as a believer?</a:t>
            </a:r>
          </a:p>
          <a:p>
            <a:r>
              <a:rPr lang="en-US" sz="1900" dirty="0"/>
              <a:t>Am I pointing out to students things within our discipline that are not biblical and must be </a:t>
            </a:r>
            <a:r>
              <a:rPr lang="en-US" sz="1900" b="1" dirty="0"/>
              <a:t>rejected</a:t>
            </a:r>
            <a:r>
              <a:rPr lang="en-US" sz="1900" dirty="0"/>
              <a:t>? </a:t>
            </a:r>
            <a:r>
              <a:rPr lang="en-US" sz="1900" b="1" dirty="0"/>
              <a:t>Affirmed</a:t>
            </a:r>
            <a:r>
              <a:rPr lang="en-US" sz="1900" dirty="0"/>
              <a:t>? </a:t>
            </a:r>
            <a:r>
              <a:rPr lang="en-US" sz="1900" b="1" dirty="0"/>
              <a:t>Redeemed</a:t>
            </a:r>
            <a:r>
              <a:rPr lang="en-US" sz="1900" dirty="0"/>
              <a:t>? (This is an important component of the second section of your integration paper).</a:t>
            </a:r>
          </a:p>
          <a:p>
            <a:r>
              <a:rPr lang="en-US" sz="1900" dirty="0"/>
              <a:t>Do I take a holistic approach to instructing my audience (students or peers), promoting character development (i.e. spiritual growth)?</a:t>
            </a:r>
          </a:p>
          <a:p>
            <a:r>
              <a:rPr lang="en-US" sz="1900" dirty="0"/>
              <a:t>In what specific ways do you hope to bring glory to God in </a:t>
            </a:r>
            <a:br>
              <a:rPr lang="en-US" sz="1900" dirty="0"/>
            </a:br>
            <a:r>
              <a:rPr lang="en-US" sz="1900" dirty="0"/>
              <a:t>your work?</a:t>
            </a:r>
          </a:p>
        </p:txBody>
      </p:sp>
    </p:spTree>
    <p:extLst>
      <p:ext uri="{BB962C8B-B14F-4D97-AF65-F5344CB8AC3E}">
        <p14:creationId xmlns:p14="http://schemas.microsoft.com/office/powerpoint/2010/main" val="420575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Disciplines</a:t>
            </a:r>
          </a:p>
        </p:txBody>
      </p:sp>
      <p:sp>
        <p:nvSpPr>
          <p:cNvPr id="3" name="Content Placeholder 2"/>
          <p:cNvSpPr>
            <a:spLocks noGrp="1"/>
          </p:cNvSpPr>
          <p:nvPr>
            <p:ph idx="1"/>
          </p:nvPr>
        </p:nvSpPr>
        <p:spPr/>
        <p:txBody>
          <a:bodyPr/>
          <a:lstStyle/>
          <a:p>
            <a:r>
              <a:rPr lang="en-US" sz="2400" dirty="0"/>
              <a:t>True biblical integration for a specific discipline requires biblical investigation and interpretation, as well as theological synthesis. It is the theology (drawn from rigorous biblical interpretation) that becomes the means for engaging all disciplines and fields.</a:t>
            </a:r>
          </a:p>
          <a:p>
            <a:r>
              <a:rPr lang="en-US" sz="2400" dirty="0"/>
              <a:t>True biblical integration means that we are called to love our neighbors as ourselves, know what can be affirmed, rejected, and redeemed in our disciplines based on that biblical-theological foundation, and allow your biblical-theological</a:t>
            </a:r>
            <a:br>
              <a:rPr lang="en-US" sz="2400" dirty="0"/>
            </a:br>
            <a:r>
              <a:rPr lang="en-US" sz="2400" dirty="0"/>
              <a:t>worldview to shape your interpretation of findings</a:t>
            </a:r>
            <a:br>
              <a:rPr lang="en-US" sz="2400" dirty="0"/>
            </a:br>
            <a:r>
              <a:rPr lang="en-US" sz="2400" dirty="0"/>
              <a:t>in your field.</a:t>
            </a:r>
          </a:p>
          <a:p>
            <a:endParaRPr lang="en-US" dirty="0"/>
          </a:p>
        </p:txBody>
      </p:sp>
    </p:spTree>
    <p:extLst>
      <p:ext uri="{BB962C8B-B14F-4D97-AF65-F5344CB8AC3E}">
        <p14:creationId xmlns:p14="http://schemas.microsoft.com/office/powerpoint/2010/main" val="371185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DDE0-579E-8847-9A0C-A7B886DC2533}"/>
              </a:ext>
            </a:extLst>
          </p:cNvPr>
          <p:cNvSpPr>
            <a:spLocks noGrp="1"/>
          </p:cNvSpPr>
          <p:nvPr>
            <p:ph type="title"/>
          </p:nvPr>
        </p:nvSpPr>
        <p:spPr/>
        <p:txBody>
          <a:bodyPr/>
          <a:lstStyle/>
          <a:p>
            <a:r>
              <a:rPr lang="en-US" dirty="0"/>
              <a:t>Scholarly Disciplines</a:t>
            </a:r>
          </a:p>
        </p:txBody>
      </p:sp>
      <p:sp>
        <p:nvSpPr>
          <p:cNvPr id="3" name="Content Placeholder 2">
            <a:extLst>
              <a:ext uri="{FF2B5EF4-FFF2-40B4-BE49-F238E27FC236}">
                <a16:creationId xmlns:a16="http://schemas.microsoft.com/office/drawing/2014/main" id="{04855667-122C-DC44-98DC-02012CACF099}"/>
              </a:ext>
            </a:extLst>
          </p:cNvPr>
          <p:cNvSpPr>
            <a:spLocks noGrp="1"/>
          </p:cNvSpPr>
          <p:nvPr>
            <p:ph idx="1"/>
          </p:nvPr>
        </p:nvSpPr>
        <p:spPr/>
        <p:txBody>
          <a:bodyPr/>
          <a:lstStyle/>
          <a:p>
            <a:r>
              <a:rPr lang="en-US" sz="2600" dirty="0"/>
              <a:t>The scholar (or student) with a biblical-theological mindset can pursue and communicate wisdom in predominately “secular” academic fields. This pursuit and communication requires penetrating the citadel of contemporary “knowledge” and brings every thought captive in service to others and for the sake of God’s glory (cf. 2 Cor. 10:3-5).</a:t>
            </a:r>
          </a:p>
        </p:txBody>
      </p:sp>
    </p:spTree>
    <p:extLst>
      <p:ext uri="{BB962C8B-B14F-4D97-AF65-F5344CB8AC3E}">
        <p14:creationId xmlns:p14="http://schemas.microsoft.com/office/powerpoint/2010/main" val="1602109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r>
              <a:rPr lang="en-US" sz="2400" dirty="0"/>
              <a:t>Five main points of your paper:</a:t>
            </a:r>
          </a:p>
          <a:p>
            <a:pPr lvl="1"/>
            <a:r>
              <a:rPr lang="en-US" sz="2000" dirty="0"/>
              <a:t>The faculty member's Christian worldview (e.g., beliefs concerning God, creation, man, sin, epistemology, etc.).</a:t>
            </a:r>
          </a:p>
          <a:p>
            <a:pPr lvl="1"/>
            <a:r>
              <a:rPr lang="en-US" sz="2000" dirty="0"/>
              <a:t>The correlation between Scripture or scriptural principles and his or her discipline.</a:t>
            </a:r>
          </a:p>
          <a:p>
            <a:pPr lvl="1"/>
            <a:r>
              <a:rPr lang="en-US" sz="2000" dirty="0"/>
              <a:t>The faculty member's role in and commitment to Christian higher education.</a:t>
            </a:r>
          </a:p>
          <a:p>
            <a:pPr lvl="1"/>
            <a:r>
              <a:rPr lang="en-US" sz="2000" dirty="0"/>
              <a:t>The relationship between faith and practice as demonstrated in teaching philosophy and lifestyle.</a:t>
            </a:r>
          </a:p>
          <a:p>
            <a:pPr lvl="1"/>
            <a:r>
              <a:rPr lang="en-US" sz="2000" dirty="0"/>
              <a:t>The methods and means for communicating these beliefs in the classroom.</a:t>
            </a:r>
          </a:p>
          <a:p>
            <a:endParaRPr lang="en-US" sz="2000" dirty="0"/>
          </a:p>
        </p:txBody>
      </p:sp>
    </p:spTree>
    <p:extLst>
      <p:ext uri="{BB962C8B-B14F-4D97-AF65-F5344CB8AC3E}">
        <p14:creationId xmlns:p14="http://schemas.microsoft.com/office/powerpoint/2010/main" val="418217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a:xfrm>
            <a:off x="457200" y="942976"/>
            <a:ext cx="8229600" cy="3728415"/>
          </a:xfrm>
        </p:spPr>
        <p:txBody>
          <a:bodyPr/>
          <a:lstStyle/>
          <a:p>
            <a:pPr lvl="0"/>
            <a:r>
              <a:rPr lang="en-US" sz="2000" dirty="0"/>
              <a:t>Content:  it is a statement of personal worldview and biblical integration within one’s discipline.</a:t>
            </a:r>
          </a:p>
          <a:p>
            <a:pPr lvl="1"/>
            <a:r>
              <a:rPr lang="en-US" sz="2000" dirty="0"/>
              <a:t>BIP is not to be a generic statement about integration in general.</a:t>
            </a:r>
          </a:p>
          <a:p>
            <a:pPr lvl="1"/>
            <a:r>
              <a:rPr lang="en-US" sz="2000" dirty="0"/>
              <a:t>Clearly support your views on the five criteria spelled out in the FHB (label these five criteria, provide sub-headings as appropriate).</a:t>
            </a:r>
          </a:p>
          <a:p>
            <a:pPr lvl="1"/>
            <a:r>
              <a:rPr lang="en-US" sz="2000" dirty="0"/>
              <a:t>Application of a biblical worldview to a discipline may include examples of what can be affirmed, rejected, or redeemed, but does not have to include all three.</a:t>
            </a:r>
          </a:p>
          <a:p>
            <a:pPr lvl="1"/>
            <a:r>
              <a:rPr lang="en-US" sz="2000" dirty="0"/>
              <a:t>Scripture should not be quoted at length, but note the references throughout for support (objective is to write what you believe with Scriptural support rather than to quote verse after verse without getting to what you believe).</a:t>
            </a:r>
          </a:p>
        </p:txBody>
      </p:sp>
    </p:spTree>
    <p:extLst>
      <p:ext uri="{BB962C8B-B14F-4D97-AF65-F5344CB8AC3E}">
        <p14:creationId xmlns:p14="http://schemas.microsoft.com/office/powerpoint/2010/main" val="1124850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pPr lvl="0"/>
            <a:r>
              <a:rPr lang="en-US" sz="1900" dirty="0"/>
              <a:t>Format:  resulting BIP should be of publishable quality in every aspect</a:t>
            </a:r>
          </a:p>
          <a:p>
            <a:pPr lvl="1"/>
            <a:r>
              <a:rPr lang="en-US" sz="1900" dirty="0"/>
              <a:t>Font:  for text, use Times New Roman, Cambria (Body) or Arial, 12 point.  Use same font and size throughout.</a:t>
            </a:r>
          </a:p>
          <a:p>
            <a:pPr lvl="1"/>
            <a:r>
              <a:rPr lang="en-US" sz="1900" dirty="0"/>
              <a:t>Margins:  use 1-inch on both sides, top, and bottom.</a:t>
            </a:r>
          </a:p>
          <a:p>
            <a:pPr lvl="1"/>
            <a:r>
              <a:rPr lang="en-US" sz="1900" dirty="0"/>
              <a:t>Length:  10-40 content pages (double-spaced).</a:t>
            </a:r>
          </a:p>
          <a:p>
            <a:pPr lvl="1"/>
            <a:r>
              <a:rPr lang="en-US" sz="1900" dirty="0"/>
              <a:t>Style guide:  Chicago Manual or APA.</a:t>
            </a:r>
          </a:p>
          <a:p>
            <a:pPr lvl="1"/>
            <a:r>
              <a:rPr lang="en-US" sz="1900" dirty="0"/>
              <a:t>While the BIP is not a research paper, it needs to interact with current literature (use 10-20 properly </a:t>
            </a:r>
            <a:r>
              <a:rPr lang="en-US" sz="1900"/>
              <a:t>footnoted sources, not </a:t>
            </a:r>
            <a:r>
              <a:rPr lang="en-US" sz="1900" dirty="0"/>
              <a:t>counting Scripture references).</a:t>
            </a:r>
          </a:p>
          <a:p>
            <a:pPr lvl="1"/>
            <a:r>
              <a:rPr lang="en-US" sz="1900" dirty="0"/>
              <a:t>Include a title page, and number all subsequent pages. </a:t>
            </a:r>
          </a:p>
          <a:p>
            <a:pPr lvl="0"/>
            <a:r>
              <a:rPr lang="en-US" sz="1900" dirty="0"/>
              <a:t>BOTTOM LINE:  use the BIP to clearly articulate your worldview and </a:t>
            </a:r>
            <a:br>
              <a:rPr lang="en-US" sz="1900" dirty="0"/>
            </a:br>
            <a:r>
              <a:rPr lang="en-US" sz="1900" dirty="0"/>
              <a:t>biblical application to your discipline.  It will inform CU leaders as </a:t>
            </a:r>
            <a:br>
              <a:rPr lang="en-US" sz="1900" dirty="0"/>
            </a:br>
            <a:r>
              <a:rPr lang="en-US" sz="1900" dirty="0"/>
              <a:t>they consider your future at Cedarville.</a:t>
            </a:r>
          </a:p>
          <a:p>
            <a:endParaRPr lang="en-US" sz="1900" dirty="0"/>
          </a:p>
          <a:p>
            <a:endParaRPr lang="en-US" sz="1900" dirty="0"/>
          </a:p>
        </p:txBody>
      </p:sp>
    </p:spTree>
    <p:extLst>
      <p:ext uri="{BB962C8B-B14F-4D97-AF65-F5344CB8AC3E}">
        <p14:creationId xmlns:p14="http://schemas.microsoft.com/office/powerpoint/2010/main" val="83545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r>
              <a:rPr lang="en-US" sz="2400" dirty="0"/>
              <a:t>Five main points of your paper:</a:t>
            </a:r>
          </a:p>
          <a:p>
            <a:pPr lvl="1"/>
            <a:r>
              <a:rPr lang="en-US" sz="2000" dirty="0"/>
              <a:t>The faculty member's Christian worldview (e.g., beliefs concerning God, creation, man, sin, epistemology, etc.).</a:t>
            </a:r>
          </a:p>
          <a:p>
            <a:pPr lvl="1"/>
            <a:r>
              <a:rPr lang="en-US" sz="2000" dirty="0"/>
              <a:t>The correlation between Scripture or scriptural principles and his or her discipline.</a:t>
            </a:r>
          </a:p>
          <a:p>
            <a:pPr lvl="1"/>
            <a:r>
              <a:rPr lang="en-US" sz="2000" dirty="0"/>
              <a:t>The faculty member's role in and commitment to Christian higher education.</a:t>
            </a:r>
          </a:p>
          <a:p>
            <a:pPr lvl="1"/>
            <a:r>
              <a:rPr lang="en-US" sz="2000" dirty="0"/>
              <a:t>The relationship between faith and practice as demonstrated in teaching philosophy and lifestyle.</a:t>
            </a:r>
          </a:p>
          <a:p>
            <a:pPr lvl="1"/>
            <a:r>
              <a:rPr lang="en-US" sz="2000" dirty="0"/>
              <a:t>The methods and means for communicating these beliefs in the classroom.</a:t>
            </a:r>
          </a:p>
          <a:p>
            <a:endParaRPr lang="en-US" sz="2000" dirty="0"/>
          </a:p>
        </p:txBody>
      </p:sp>
    </p:spTree>
    <p:extLst>
      <p:ext uri="{BB962C8B-B14F-4D97-AF65-F5344CB8AC3E}">
        <p14:creationId xmlns:p14="http://schemas.microsoft.com/office/powerpoint/2010/main" val="39718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C280-C0A0-F441-A989-A37B9485A02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81C81A9-2A54-844B-B2CA-019C9936C18C}"/>
              </a:ext>
            </a:extLst>
          </p:cNvPr>
          <p:cNvSpPr>
            <a:spLocks noGrp="1"/>
          </p:cNvSpPr>
          <p:nvPr>
            <p:ph idx="1"/>
          </p:nvPr>
        </p:nvSpPr>
        <p:spPr>
          <a:xfrm>
            <a:off x="457200" y="781050"/>
            <a:ext cx="8229600" cy="4200524"/>
          </a:xfrm>
        </p:spPr>
        <p:txBody>
          <a:bodyPr/>
          <a:lstStyle/>
          <a:p>
            <a:r>
              <a:rPr lang="en-US" dirty="0"/>
              <a:t>Paper</a:t>
            </a:r>
          </a:p>
          <a:p>
            <a:pPr lvl="1"/>
            <a:r>
              <a:rPr lang="en-US" sz="2400" dirty="0"/>
              <a:t>What are examples in your field, based on theological truth, of what you affirm, reject, and redeem?</a:t>
            </a:r>
          </a:p>
          <a:p>
            <a:pPr lvl="1"/>
            <a:r>
              <a:rPr lang="en-US" sz="2400" dirty="0"/>
              <a:t>How do biblical-theological truths shape your presuppositions, interpretation and conclusions in your field?</a:t>
            </a:r>
          </a:p>
          <a:p>
            <a:r>
              <a:rPr lang="en-US" dirty="0"/>
              <a:t>Classroom</a:t>
            </a:r>
          </a:p>
          <a:p>
            <a:pPr lvl="1"/>
            <a:r>
              <a:rPr lang="en-US" sz="2400" dirty="0"/>
              <a:t>What assignments do you use for integration?</a:t>
            </a:r>
          </a:p>
          <a:p>
            <a:pPr lvl="1"/>
            <a:r>
              <a:rPr lang="en-US" sz="2400" dirty="0"/>
              <a:t>What lectures or classroom activities do you use</a:t>
            </a:r>
            <a:br>
              <a:rPr lang="en-US" sz="2400" dirty="0"/>
            </a:br>
            <a:r>
              <a:rPr lang="en-US" sz="2400" dirty="0"/>
              <a:t>to promote integration?</a:t>
            </a:r>
          </a:p>
        </p:txBody>
      </p:sp>
    </p:spTree>
    <p:extLst>
      <p:ext uri="{BB962C8B-B14F-4D97-AF65-F5344CB8AC3E}">
        <p14:creationId xmlns:p14="http://schemas.microsoft.com/office/powerpoint/2010/main" val="24451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a:xfrm>
            <a:off x="265043" y="870089"/>
            <a:ext cx="8229600" cy="3651647"/>
          </a:xfrm>
        </p:spPr>
        <p:txBody>
          <a:bodyPr/>
          <a:lstStyle/>
          <a:p>
            <a:r>
              <a:rPr lang="en-US" sz="2200" dirty="0"/>
              <a:t>The gospel is news, specifically good news about the person and work of Jesus Christ (1 Cor. 15:1-58).</a:t>
            </a:r>
          </a:p>
          <a:p>
            <a:pPr lvl="1"/>
            <a:r>
              <a:rPr lang="en-US" sz="2000" dirty="0"/>
              <a:t>The gospel is the announcement that the crucified and risen Jesus (perfect Son of God, Son of Man), who died for our sins and rose again according to the Scriptures, has been enthroned as the true Lord and Savior of the world. When this gospel is preached, God calls people, out of sheer grace, to respond in repentance and faith in Jesus Christ.</a:t>
            </a:r>
          </a:p>
          <a:p>
            <a:pPr lvl="2">
              <a:spcBef>
                <a:spcPts val="1000"/>
              </a:spcBef>
            </a:pPr>
            <a:r>
              <a:rPr lang="en-US" sz="1800" dirty="0"/>
              <a:t>This definition is historical, telling us the reality of who Jesus is and what he accomplished. </a:t>
            </a:r>
          </a:p>
          <a:p>
            <a:pPr lvl="2"/>
            <a:r>
              <a:rPr lang="en-US" sz="1800" dirty="0"/>
              <a:t>It is also experiential, meaning it is applied to us through the means of repentance (turning from sin) and faith in Jesus as our Lord, </a:t>
            </a:r>
            <a:br>
              <a:rPr lang="en-US" sz="1800" dirty="0"/>
            </a:br>
            <a:r>
              <a:rPr lang="en-US" sz="1800" dirty="0"/>
              <a:t>Savior, and Treasure.</a:t>
            </a:r>
          </a:p>
        </p:txBody>
      </p:sp>
    </p:spTree>
    <p:extLst>
      <p:ext uri="{BB962C8B-B14F-4D97-AF65-F5344CB8AC3E}">
        <p14:creationId xmlns:p14="http://schemas.microsoft.com/office/powerpoint/2010/main" val="7778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p:txBody>
          <a:bodyPr/>
          <a:lstStyle/>
          <a:p>
            <a:r>
              <a:rPr lang="en-US" dirty="0"/>
              <a:t>Biblical integration is the understanding and application of biblical-theological truth to academic disciplines and the various spheres of life.</a:t>
            </a:r>
          </a:p>
          <a:p>
            <a:r>
              <a:rPr lang="en-US" dirty="0"/>
              <a:t>Scripture is inspired (2 Tim. 3:16-17; 2 Peter 1:20-21), inerrant, infallible, authoritative, clear, and sufficient.</a:t>
            </a:r>
          </a:p>
        </p:txBody>
      </p:sp>
    </p:spTree>
    <p:extLst>
      <p:ext uri="{BB962C8B-B14F-4D97-AF65-F5344CB8AC3E}">
        <p14:creationId xmlns:p14="http://schemas.microsoft.com/office/powerpoint/2010/main" val="187231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a:xfrm>
            <a:off x="106017" y="870089"/>
            <a:ext cx="6612835" cy="4125981"/>
          </a:xfrm>
        </p:spPr>
        <p:txBody>
          <a:bodyPr/>
          <a:lstStyle/>
          <a:p>
            <a:r>
              <a:rPr lang="en-US" sz="2800" dirty="0"/>
              <a:t>Theology, according to David Wells, is the sustained effort to know the character, acts, and will of the triune God as He has disclosed and interpreted these for His people in Scripture, in order that we might know Him, learn to think our thoughts after Him, live our lives in His world on His terms, and by thought and action communicate and live out His truth in our own time and culture.</a:t>
            </a:r>
          </a:p>
        </p:txBody>
      </p:sp>
      <p:pic>
        <p:nvPicPr>
          <p:cNvPr id="4" name="Picture 3"/>
          <p:cNvPicPr>
            <a:picLocks noChangeAspect="1"/>
          </p:cNvPicPr>
          <p:nvPr/>
        </p:nvPicPr>
        <p:blipFill>
          <a:blip r:embed="rId3"/>
          <a:stretch>
            <a:fillRect/>
          </a:stretch>
        </p:blipFill>
        <p:spPr>
          <a:xfrm>
            <a:off x="7038975" y="1016068"/>
            <a:ext cx="1771650" cy="2581275"/>
          </a:xfrm>
          <a:prstGeom prst="rect">
            <a:avLst/>
          </a:prstGeom>
        </p:spPr>
      </p:pic>
    </p:spTree>
    <p:extLst>
      <p:ext uri="{BB962C8B-B14F-4D97-AF65-F5344CB8AC3E}">
        <p14:creationId xmlns:p14="http://schemas.microsoft.com/office/powerpoint/2010/main" val="4389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Theology</a:t>
            </a:r>
          </a:p>
        </p:txBody>
      </p:sp>
      <p:sp>
        <p:nvSpPr>
          <p:cNvPr id="3" name="Content Placeholder 2"/>
          <p:cNvSpPr>
            <a:spLocks noGrp="1"/>
          </p:cNvSpPr>
          <p:nvPr>
            <p:ph idx="1"/>
          </p:nvPr>
        </p:nvSpPr>
        <p:spPr/>
        <p:txBody>
          <a:bodyPr/>
          <a:lstStyle/>
          <a:p>
            <a:r>
              <a:rPr lang="en-US" dirty="0"/>
              <a:t>With this definition of theology in mind, we recognize </a:t>
            </a:r>
          </a:p>
          <a:p>
            <a:pPr lvl="1"/>
            <a:r>
              <a:rPr lang="en-US" dirty="0"/>
              <a:t>The importance of correct biblical interpretation. </a:t>
            </a:r>
          </a:p>
          <a:p>
            <a:pPr lvl="1"/>
            <a:r>
              <a:rPr lang="en-US" dirty="0"/>
              <a:t>That God is related to all and all to Him.</a:t>
            </a:r>
          </a:p>
          <a:p>
            <a:pPr lvl="1"/>
            <a:r>
              <a:rPr lang="en-US" dirty="0"/>
              <a:t>Thinking Christianly about a topic or discipline involves theological acumen.</a:t>
            </a:r>
          </a:p>
        </p:txBody>
      </p:sp>
    </p:spTree>
    <p:extLst>
      <p:ext uri="{BB962C8B-B14F-4D97-AF65-F5344CB8AC3E}">
        <p14:creationId xmlns:p14="http://schemas.microsoft.com/office/powerpoint/2010/main" val="389091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Theology</a:t>
            </a:r>
          </a:p>
        </p:txBody>
      </p:sp>
      <p:sp>
        <p:nvSpPr>
          <p:cNvPr id="3" name="Content Placeholder 2"/>
          <p:cNvSpPr>
            <a:spLocks noGrp="1"/>
          </p:cNvSpPr>
          <p:nvPr>
            <p:ph idx="1"/>
          </p:nvPr>
        </p:nvSpPr>
        <p:spPr>
          <a:xfrm>
            <a:off x="457200" y="942976"/>
            <a:ext cx="8229600" cy="4086224"/>
          </a:xfrm>
        </p:spPr>
        <p:txBody>
          <a:bodyPr/>
          <a:lstStyle/>
          <a:p>
            <a:r>
              <a:rPr lang="en-US" sz="2100" dirty="0"/>
              <a:t>Theology inevitably involves theological construction and doctrinal formulation, but also involves how Bible and doctrine interacts with all areas of life—history, science, psychology, ethics, etc. </a:t>
            </a:r>
          </a:p>
          <a:p>
            <a:r>
              <a:rPr lang="en-US" sz="2100" dirty="0"/>
              <a:t>In so doing, theology leads to worldview formation as we seek to set the biblical-theological framework of Scripture over against all other worldviews and learn “to think God’s thoughts after him,” even in areas that the Bible does not directly address. In this important way, theology presents a well thought out worldview, over against all of its competitors, as it seeks to apply truth to every </a:t>
            </a:r>
            <a:br>
              <a:rPr lang="en-US" sz="2100" dirty="0"/>
            </a:br>
            <a:r>
              <a:rPr lang="en-US" sz="2100" dirty="0"/>
              <a:t>domain of our existence. </a:t>
            </a:r>
          </a:p>
        </p:txBody>
      </p:sp>
    </p:spTree>
    <p:extLst>
      <p:ext uri="{BB962C8B-B14F-4D97-AF65-F5344CB8AC3E}">
        <p14:creationId xmlns:p14="http://schemas.microsoft.com/office/powerpoint/2010/main" val="320423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06707" y="0"/>
            <a:ext cx="3330587" cy="5150392"/>
          </a:xfrm>
          <a:prstGeom prst="rect">
            <a:avLst/>
          </a:prstGeom>
        </p:spPr>
      </p:pic>
    </p:spTree>
    <p:extLst>
      <p:ext uri="{BB962C8B-B14F-4D97-AF65-F5344CB8AC3E}">
        <p14:creationId xmlns:p14="http://schemas.microsoft.com/office/powerpoint/2010/main" val="239766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5364</TotalTime>
  <Words>3083</Words>
  <Application>Microsoft Office PowerPoint</Application>
  <PresentationFormat>On-screen Show (16:9)</PresentationFormat>
  <Paragraphs>195</Paragraphs>
  <Slides>30</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Biblical Integration</vt:lpstr>
      <vt:lpstr>PowerPoint Presentation</vt:lpstr>
      <vt:lpstr>Integration Paper</vt:lpstr>
      <vt:lpstr>Foundational Truths</vt:lpstr>
      <vt:lpstr>Foundational Truths</vt:lpstr>
      <vt:lpstr>Foundational Truths</vt:lpstr>
      <vt:lpstr>Importance of Theology</vt:lpstr>
      <vt:lpstr>Importance of Theology</vt:lpstr>
      <vt:lpstr>PowerPoint Presentation</vt:lpstr>
      <vt:lpstr>Philosophy of Integration</vt:lpstr>
      <vt:lpstr>Biblical Storyline</vt:lpstr>
      <vt:lpstr>Bible: Covenants</vt:lpstr>
      <vt:lpstr>Bible: Themes</vt:lpstr>
      <vt:lpstr>Theology: Biblical-Theological Language</vt:lpstr>
      <vt:lpstr>Theology: Biblical-Theological Language</vt:lpstr>
      <vt:lpstr>Worldview</vt:lpstr>
      <vt:lpstr>Worldview</vt:lpstr>
      <vt:lpstr>Worldview</vt:lpstr>
      <vt:lpstr>Worldview</vt:lpstr>
      <vt:lpstr>Ethics</vt:lpstr>
      <vt:lpstr>Summary</vt:lpstr>
      <vt:lpstr>Integration in General</vt:lpstr>
      <vt:lpstr>Integration in General</vt:lpstr>
      <vt:lpstr>Specific Integration: Scholarly Disciplines</vt:lpstr>
      <vt:lpstr>Scholarly Disciplines</vt:lpstr>
      <vt:lpstr>Scholarly Disciplines</vt:lpstr>
      <vt:lpstr>Integration Paper</vt:lpstr>
      <vt:lpstr>Integration Paper</vt:lpstr>
      <vt:lpstr>Integration Paper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Craig Salisbury</dc:creator>
  <cp:keywords/>
  <dc:description/>
  <cp:lastModifiedBy>Denise Tye</cp:lastModifiedBy>
  <cp:revision>208</cp:revision>
  <dcterms:created xsi:type="dcterms:W3CDTF">2011-03-24T20:47:48Z</dcterms:created>
  <dcterms:modified xsi:type="dcterms:W3CDTF">2021-05-06T13:12:27Z</dcterms:modified>
  <cp:category/>
</cp:coreProperties>
</file>