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26" r:id="rId2"/>
  </p:sldMasterIdLst>
  <p:notesMasterIdLst>
    <p:notesMasterId r:id="rId31"/>
  </p:notesMasterIdLst>
  <p:handoutMasterIdLst>
    <p:handoutMasterId r:id="rId32"/>
  </p:handoutMasterIdLst>
  <p:sldIdLst>
    <p:sldId id="1091" r:id="rId3"/>
    <p:sldId id="257" r:id="rId4"/>
    <p:sldId id="260" r:id="rId5"/>
    <p:sldId id="1118" r:id="rId6"/>
    <p:sldId id="1119" r:id="rId7"/>
    <p:sldId id="1120" r:id="rId8"/>
    <p:sldId id="1121" r:id="rId9"/>
    <p:sldId id="1095" r:id="rId10"/>
    <p:sldId id="1096" r:id="rId11"/>
    <p:sldId id="1097" r:id="rId12"/>
    <p:sldId id="1100" r:id="rId13"/>
    <p:sldId id="1115" r:id="rId14"/>
    <p:sldId id="1105" r:id="rId15"/>
    <p:sldId id="1116" r:id="rId16"/>
    <p:sldId id="1114" r:id="rId17"/>
    <p:sldId id="1108" r:id="rId18"/>
    <p:sldId id="1106" r:id="rId19"/>
    <p:sldId id="1107" r:id="rId20"/>
    <p:sldId id="1109" r:id="rId21"/>
    <p:sldId id="1110" r:id="rId22"/>
    <p:sldId id="1111" r:id="rId23"/>
    <p:sldId id="1112" r:id="rId24"/>
    <p:sldId id="1113" r:id="rId25"/>
    <p:sldId id="1102" r:id="rId26"/>
    <p:sldId id="1103" r:id="rId27"/>
    <p:sldId id="1104" r:id="rId28"/>
    <p:sldId id="1117" r:id="rId29"/>
    <p:sldId id="258" r:id="rId30"/>
  </p:sldIdLst>
  <p:sldSz cx="10160000" cy="5715000"/>
  <p:notesSz cx="7010400" cy="92964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8"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3"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7"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00" userDrawn="1">
          <p15:clr>
            <a:srgbClr val="A4A3A4"/>
          </p15:clr>
        </p15:guide>
        <p15:guide id="3" orient="horz" pos="18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ch"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B61"/>
    <a:srgbClr val="264181"/>
    <a:srgbClr val="1C277A"/>
    <a:srgbClr val="2535A1"/>
    <a:srgbClr val="090B45"/>
    <a:srgbClr val="3A68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4421" autoAdjust="0"/>
  </p:normalViewPr>
  <p:slideViewPr>
    <p:cSldViewPr snapToGrid="0" snapToObjects="1">
      <p:cViewPr varScale="1">
        <p:scale>
          <a:sx n="115" d="100"/>
          <a:sy n="115" d="100"/>
        </p:scale>
        <p:origin x="1056" y="102"/>
      </p:cViewPr>
      <p:guideLst>
        <p:guide orient="horz" pos="2160"/>
        <p:guide pos="3200"/>
        <p:guide orient="horz" pos="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36FE2C6-56F1-44E4-9BF8-F41FDE72E127}" type="datetimeFigureOut">
              <a:rPr lang="en-US" smtClean="0"/>
              <a:t>9/18/2019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E1C6FC-0531-4F5D-8A5E-00E160B0252F}" type="slidenum">
              <a:rPr lang="en-US" smtClean="0"/>
              <a:t>‹#›</a:t>
            </a:fld>
            <a:endParaRPr lang="en-US" dirty="0"/>
          </a:p>
        </p:txBody>
      </p:sp>
    </p:spTree>
    <p:extLst>
      <p:ext uri="{BB962C8B-B14F-4D97-AF65-F5344CB8AC3E}">
        <p14:creationId xmlns:p14="http://schemas.microsoft.com/office/powerpoint/2010/main" val="337647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1AFCCB-A43B-504A-A92E-D4CDCF1B8893}" type="datetimeFigureOut">
              <a:rPr lang="en-US" smtClean="0"/>
              <a:t>9/18/2019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6D11B1-33A1-ED45-90DD-B88B18633488}" type="slidenum">
              <a:rPr lang="en-US" smtClean="0"/>
              <a:t>‹#›</a:t>
            </a:fld>
            <a:endParaRPr lang="en-US" dirty="0"/>
          </a:p>
        </p:txBody>
      </p:sp>
    </p:spTree>
    <p:extLst>
      <p:ext uri="{BB962C8B-B14F-4D97-AF65-F5344CB8AC3E}">
        <p14:creationId xmlns:p14="http://schemas.microsoft.com/office/powerpoint/2010/main" val="3986273178"/>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8"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3"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7"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are preparing our grad students to enter, and this is where many of our presuppositions came from. </a:t>
            </a:r>
          </a:p>
        </p:txBody>
      </p:sp>
      <p:sp>
        <p:nvSpPr>
          <p:cNvPr id="4" name="Slide Number Placeholder 3"/>
          <p:cNvSpPr>
            <a:spLocks noGrp="1"/>
          </p:cNvSpPr>
          <p:nvPr>
            <p:ph type="sldNum" sz="quarter" idx="5"/>
          </p:nvPr>
        </p:nvSpPr>
        <p:spPr/>
        <p:txBody>
          <a:bodyPr/>
          <a:lstStyle/>
          <a:p>
            <a:fld id="{446D11B1-33A1-ED45-90DD-B88B18633488}" type="slidenum">
              <a:rPr lang="en-US" smtClean="0"/>
              <a:t>10</a:t>
            </a:fld>
            <a:endParaRPr lang="en-US" dirty="0"/>
          </a:p>
        </p:txBody>
      </p:sp>
    </p:spTree>
    <p:extLst>
      <p:ext uri="{BB962C8B-B14F-4D97-AF65-F5344CB8AC3E}">
        <p14:creationId xmlns:p14="http://schemas.microsoft.com/office/powerpoint/2010/main" val="238932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71637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18433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307580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333501"/>
            <a:ext cx="3915833"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6611" y="1333501"/>
            <a:ext cx="4087629"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394851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279261"/>
            <a:ext cx="4028722"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4" name="Content Placeholder 3"/>
          <p:cNvSpPr>
            <a:spLocks noGrp="1"/>
          </p:cNvSpPr>
          <p:nvPr>
            <p:ph sz="half" idx="2"/>
          </p:nvPr>
        </p:nvSpPr>
        <p:spPr>
          <a:xfrm>
            <a:off x="508000" y="1812396"/>
            <a:ext cx="4028722"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7141" y="1279261"/>
            <a:ext cx="3982860"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6" name="Content Placeholder 5"/>
          <p:cNvSpPr>
            <a:spLocks noGrp="1"/>
          </p:cNvSpPr>
          <p:nvPr>
            <p:ph sz="quarter" idx="4"/>
          </p:nvPr>
        </p:nvSpPr>
        <p:spPr>
          <a:xfrm>
            <a:off x="4907141" y="1812396"/>
            <a:ext cx="3982860"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269555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99773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52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idebar + Photo">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27000" y="384327"/>
            <a:ext cx="1778000" cy="595312"/>
          </a:xfrm>
          <a:prstGeom prst="rect">
            <a:avLst/>
          </a:prstGeom>
        </p:spPr>
        <p:txBody>
          <a:bodyPr anchor="t"/>
          <a:lstStyle>
            <a:lvl1pPr algn="r">
              <a:defRPr sz="1500" b="1">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Title</a:t>
            </a:r>
          </a:p>
        </p:txBody>
      </p:sp>
      <p:sp>
        <p:nvSpPr>
          <p:cNvPr id="6" name="Text Placeholder 5"/>
          <p:cNvSpPr>
            <a:spLocks noGrp="1"/>
          </p:cNvSpPr>
          <p:nvPr>
            <p:ph type="body" sz="quarter" idx="11"/>
          </p:nvPr>
        </p:nvSpPr>
        <p:spPr>
          <a:xfrm>
            <a:off x="127000" y="1113896"/>
            <a:ext cx="1778000" cy="1144323"/>
          </a:xfrm>
          <a:prstGeom prst="rect">
            <a:avLst/>
          </a:prstGeom>
        </p:spPr>
        <p:txBody>
          <a:bodyPr>
            <a:noAutofit/>
          </a:bodyPr>
          <a:lstStyle>
            <a:lvl1pPr marL="96572" indent="-96572" algn="r">
              <a:buFont typeface="Arial" panose="020B0604020202020204" pitchFamily="34" charset="0"/>
              <a:buChar char="•"/>
              <a:defRPr lang="en-US" sz="1167" kern="1200" cap="none" dirty="0" smtClean="0">
                <a:solidFill>
                  <a:schemeClr val="tx1">
                    <a:lumMod val="50000"/>
                    <a:lumOff val="50000"/>
                  </a:schemeClr>
                </a:solidFill>
                <a:latin typeface="Arial" panose="020B0604020202020204" pitchFamily="34" charset="0"/>
                <a:ea typeface="+mn-ea"/>
                <a:cs typeface="Arial" panose="020B0604020202020204" pitchFamily="34" charset="0"/>
              </a:defRPr>
            </a:lvl1pPr>
            <a:lvl2pPr marL="380996" indent="0">
              <a:buNone/>
              <a:defRPr sz="1000">
                <a:latin typeface="Arial" panose="020B0604020202020204" pitchFamily="34" charset="0"/>
                <a:cs typeface="Arial" panose="020B0604020202020204" pitchFamily="34" charset="0"/>
              </a:defRPr>
            </a:lvl2pPr>
            <a:lvl3pPr marL="761992" indent="0">
              <a:buNone/>
              <a:defRPr sz="1000">
                <a:latin typeface="Arial" panose="020B0604020202020204" pitchFamily="34" charset="0"/>
                <a:cs typeface="Arial" panose="020B0604020202020204" pitchFamily="34" charset="0"/>
              </a:defRPr>
            </a:lvl3pPr>
            <a:lvl4pPr marL="1142989" indent="0">
              <a:buNone/>
              <a:defRPr sz="1000">
                <a:latin typeface="Arial" panose="020B0604020202020204" pitchFamily="34" charset="0"/>
                <a:cs typeface="Arial" panose="020B0604020202020204" pitchFamily="34" charset="0"/>
              </a:defRPr>
            </a:lvl4pPr>
            <a:lvl5pPr marL="1523985" indent="0">
              <a:buNone/>
              <a:defRPr sz="1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Picture Placeholder 9"/>
          <p:cNvSpPr>
            <a:spLocks noGrp="1"/>
          </p:cNvSpPr>
          <p:nvPr>
            <p:ph type="pic" sz="quarter" idx="12" hasCustomPrompt="1"/>
          </p:nvPr>
        </p:nvSpPr>
        <p:spPr>
          <a:xfrm>
            <a:off x="2032000" y="0"/>
            <a:ext cx="8128000" cy="5327386"/>
          </a:xfrm>
          <a:prstGeom prst="rect">
            <a:avLst/>
          </a:prstGeom>
        </p:spPr>
        <p:txBody>
          <a:bodyPr anchor="ctr" anchorCtr="0"/>
          <a:lstStyle>
            <a:lvl1pPr marL="0" indent="0">
              <a:buFontTx/>
              <a:buNone/>
              <a:defRPr>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Click to add picture</a:t>
            </a:r>
            <a:endParaRPr lang="en-US" dirty="0"/>
          </a:p>
        </p:txBody>
      </p:sp>
    </p:spTree>
    <p:extLst>
      <p:ext uri="{BB962C8B-B14F-4D97-AF65-F5344CB8AC3E}">
        <p14:creationId xmlns:p14="http://schemas.microsoft.com/office/powerpoint/2010/main" val="415796639"/>
      </p:ext>
    </p:extLst>
  </p:cSld>
  <p:clrMapOvr>
    <a:masterClrMapping/>
  </p:clrMapOvr>
  <p:transition spd="slow">
    <p:fade/>
  </p:transition>
  <p:extLst>
    <p:ext uri="{DCECCB84-F9BA-43D5-87BE-67443E8EF086}">
      <p15:sldGuideLst xmlns:p15="http://schemas.microsoft.com/office/powerpoint/2012/main">
        <p15:guide id="1" orient="horz" pos="744">
          <p15:clr>
            <a:srgbClr val="FBAE40"/>
          </p15:clr>
        </p15:guide>
        <p15:guide id="2" pos="11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333501"/>
            <a:ext cx="3915833"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6611" y="1333501"/>
            <a:ext cx="4087629"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83952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279261"/>
            <a:ext cx="4028722"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4" name="Content Placeholder 3"/>
          <p:cNvSpPr>
            <a:spLocks noGrp="1"/>
          </p:cNvSpPr>
          <p:nvPr>
            <p:ph sz="half" idx="2"/>
          </p:nvPr>
        </p:nvSpPr>
        <p:spPr>
          <a:xfrm>
            <a:off x="508000" y="1812396"/>
            <a:ext cx="4028722"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7141" y="1279261"/>
            <a:ext cx="3982860"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6" name="Content Placeholder 5"/>
          <p:cNvSpPr>
            <a:spLocks noGrp="1"/>
          </p:cNvSpPr>
          <p:nvPr>
            <p:ph sz="quarter" idx="4"/>
          </p:nvPr>
        </p:nvSpPr>
        <p:spPr>
          <a:xfrm>
            <a:off x="4907141" y="1812396"/>
            <a:ext cx="3982860"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60207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128911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89705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06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1080-C84D-4346-9CA6-DB89BBB24A1D}"/>
              </a:ext>
            </a:extLst>
          </p:cNvPr>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A9F29ECC-B533-8D4F-9BE6-1BD6945BED8F}"/>
              </a:ext>
            </a:extLst>
          </p:cNvPr>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076613F8-5F2F-D245-824A-88B5055172CA}"/>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BC60CF55-4BA7-0F46-ADB9-F16DD883D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508C9-4F3A-B749-82D0-B57D3F14A5E3}"/>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675928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F523-6906-5044-9C7D-313A2226C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B092A-BA60-944A-BCCB-EE0CDBDF9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32CE3-A363-4C47-8D49-F323A00B0D71}"/>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C53399D8-47AC-1C4C-BFEC-2ABBCE78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9ACF5-A641-0644-8503-A2E82830E27A}"/>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44116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9B3A-DEAD-AD4F-93BE-3AB57618D970}"/>
              </a:ext>
            </a:extLst>
          </p:cNvPr>
          <p:cNvSpPr>
            <a:spLocks noGrp="1"/>
          </p:cNvSpPr>
          <p:nvPr>
            <p:ph type="title"/>
          </p:nvPr>
        </p:nvSpPr>
        <p:spPr>
          <a:xfrm>
            <a:off x="693208" y="1424782"/>
            <a:ext cx="8763000" cy="2377281"/>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46840E6A-4E48-1E4E-A1A3-2F28AB9B5AEC}"/>
              </a:ext>
            </a:extLst>
          </p:cNvPr>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9F97AC-A44B-F849-AE24-2173D7FC0A66}"/>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59E4490E-DFDF-DB48-8909-A07A06E22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2EFE3-7DCB-4D41-BA62-88D63FCD8D3D}"/>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8685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3797-6796-DC49-A060-F30D2EF86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9C20E-D4ED-454D-8887-E23B4AC096B9}"/>
              </a:ext>
            </a:extLst>
          </p:cNvPr>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92F2E-F4B1-D34B-A819-CB1F42BB8CEE}"/>
              </a:ext>
            </a:extLst>
          </p:cNvPr>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DFF39-218D-454D-B142-9E3574490D51}"/>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EAAC5D8F-53CC-B54A-A235-9D86FC421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19A3C-CF57-0742-9028-BD9134D29379}"/>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3337495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4793-F975-8840-9C36-463C138FB5A6}"/>
              </a:ext>
            </a:extLst>
          </p:cNvPr>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E47831-7A89-964F-958C-17156934E673}"/>
              </a:ext>
            </a:extLst>
          </p:cNvPr>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32ED8FAA-903B-3D45-B378-FDD6996B967D}"/>
              </a:ext>
            </a:extLst>
          </p:cNvPr>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660C28-31C0-ED4B-B84B-4E54AD480897}"/>
              </a:ext>
            </a:extLst>
          </p:cNvPr>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55C39E59-384A-ED4B-B284-F3C70F8CA355}"/>
              </a:ext>
            </a:extLst>
          </p:cNvPr>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13EB65-9332-2142-B64B-073C2354570E}"/>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8" name="Footer Placeholder 7">
            <a:extLst>
              <a:ext uri="{FF2B5EF4-FFF2-40B4-BE49-F238E27FC236}">
                <a16:creationId xmlns:a16="http://schemas.microsoft.com/office/drawing/2014/main" id="{147F3977-8C12-304A-9FBB-82F711D211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60BE16-0B32-874C-8973-86872A03F706}"/>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27942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A168-316B-6543-B1A0-3F9C10924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26B90-8FEC-B040-883F-459D52BBCCDA}"/>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4" name="Footer Placeholder 3">
            <a:extLst>
              <a:ext uri="{FF2B5EF4-FFF2-40B4-BE49-F238E27FC236}">
                <a16:creationId xmlns:a16="http://schemas.microsoft.com/office/drawing/2014/main" id="{A72A434B-7132-CD40-A2C1-6396743F2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6FB02-7306-FA42-A122-5E5255009901}"/>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426859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7B767-355B-FC40-91F1-6CE87F77058F}"/>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3" name="Footer Placeholder 2">
            <a:extLst>
              <a:ext uri="{FF2B5EF4-FFF2-40B4-BE49-F238E27FC236}">
                <a16:creationId xmlns:a16="http://schemas.microsoft.com/office/drawing/2014/main" id="{BC5DDB9C-0128-FB46-AF5C-C49480F24A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3F2C42-FB89-D14D-AB8F-DBAC2D361466}"/>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424687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307B-EEC2-654B-822C-D52AD14712CD}"/>
              </a:ext>
            </a:extLst>
          </p:cNvPr>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C10EDA32-B155-8E41-B49C-6D92E76FDC56}"/>
              </a:ext>
            </a:extLst>
          </p:cNvPr>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0B8AC3-1B8E-4141-BBFE-4A190BD95B79}"/>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6ABB29CF-402D-5247-BD84-6B57D836490B}"/>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5E102B68-1777-1342-AED6-6425814B7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A5694-63D5-D14F-B799-1C3EA959C5C4}"/>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42573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4699-A335-104E-8A33-501C2B8A7C41}"/>
              </a:ext>
            </a:extLst>
          </p:cNvPr>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EF8A6F2D-AF87-D643-88D4-493CEE7242BB}"/>
              </a:ext>
            </a:extLst>
          </p:cNvPr>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A59BFED9-A08C-8540-9336-8F63F5CB0D19}"/>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05D246DD-DD9F-CC46-BE5C-1F98AE704035}"/>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40E5AEDF-A3FE-E640-8935-3E95342BA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F7230-8627-FB47-83A3-01361D135EE0}"/>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2599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1234036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6ACD-A778-8D47-B4A8-DFB111568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B78FC-1559-FB49-89A1-85D8F4A01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467C9-E1E5-4A44-9A02-2596583050FC}"/>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3306BE64-F88C-CB4A-98E8-604F6AA7A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2EC38-1877-8743-98E8-C56407EB6654}"/>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57741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CF735-36FC-EC4F-827B-BFC6D7A1CA64}"/>
              </a:ext>
            </a:extLst>
          </p:cNvPr>
          <p:cNvSpPr>
            <a:spLocks noGrp="1"/>
          </p:cNvSpPr>
          <p:nvPr>
            <p:ph type="title" orient="vert"/>
          </p:nvPr>
        </p:nvSpPr>
        <p:spPr>
          <a:xfrm>
            <a:off x="7270750" y="304271"/>
            <a:ext cx="2190750"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74F88-393E-BE44-A6A4-3796F051217E}"/>
              </a:ext>
            </a:extLst>
          </p:cNvPr>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623B3-A188-784F-A9C4-F34AAB17BB56}"/>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4E1752B6-FAC3-2747-984C-06BBB3234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789CF-AB2A-2D42-BEB8-3457E9C04E4B}"/>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423172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02677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36744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95910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75942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84066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Picture Placeholder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66058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76835DC0-A326-9546-9ABE-5E6090F5A531}" type="datetimeFigureOut">
              <a:rPr lang="en-US" smtClean="0"/>
              <a:t>9/18/2019</a:t>
            </a:fld>
            <a:endParaRPr lang="en-US" dirty="0"/>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135B29CA-56F0-894D-A42E-86F697DF1A6F}" type="slidenum">
              <a:rPr lang="en-US" smtClean="0"/>
              <a:t>‹#›</a:t>
            </a:fld>
            <a:endParaRPr lang="en-US" dirty="0"/>
          </a:p>
        </p:txBody>
      </p:sp>
    </p:spTree>
    <p:extLst>
      <p:ext uri="{BB962C8B-B14F-4D97-AF65-F5344CB8AC3E}">
        <p14:creationId xmlns:p14="http://schemas.microsoft.com/office/powerpoint/2010/main" val="19489221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88" r:id="rId12"/>
    <p:sldLayoutId id="2147483689" r:id="rId13"/>
    <p:sldLayoutId id="2147483690" r:id="rId14"/>
    <p:sldLayoutId id="2147483691" r:id="rId15"/>
    <p:sldLayoutId id="2147483695" r:id="rId16"/>
    <p:sldLayoutId id="2147483712" r:id="rId17"/>
    <p:sldLayoutId id="2147483713" r:id="rId18"/>
    <p:sldLayoutId id="2147483714" r:id="rId19"/>
    <p:sldLayoutId id="2147483715" r:id="rId20"/>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A1477-8A60-304B-8849-780E22E188D3}"/>
              </a:ext>
            </a:extLst>
          </p:cNvPr>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7E652-5346-4F44-9E67-067CFEA846C7}"/>
              </a:ext>
            </a:extLst>
          </p:cNvPr>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F288C-803D-0643-A14B-023CD214087D}"/>
              </a:ext>
            </a:extLst>
          </p:cNvPr>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DA67F14D-972E-604E-B10D-E2A551E03FCD}"/>
              </a:ext>
            </a:extLst>
          </p:cNvPr>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B2FE3-815F-0E46-B690-9BD44AC9582E}"/>
              </a:ext>
            </a:extLst>
          </p:cNvPr>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28650C8-BDD5-ED4B-A8DD-D6646029681C}" type="slidenum">
              <a:rPr lang="en-US" smtClean="0"/>
              <a:t>‹#›</a:t>
            </a:fld>
            <a:endParaRPr lang="en-US"/>
          </a:p>
        </p:txBody>
      </p:sp>
    </p:spTree>
    <p:extLst>
      <p:ext uri="{BB962C8B-B14F-4D97-AF65-F5344CB8AC3E}">
        <p14:creationId xmlns:p14="http://schemas.microsoft.com/office/powerpoint/2010/main" val="38867777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BF22D-3EC4-EB4A-9FDC-B524C6154ECB}"/>
              </a:ext>
            </a:extLst>
          </p:cNvPr>
          <p:cNvPicPr>
            <a:picLocks noChangeAspect="1"/>
          </p:cNvPicPr>
          <p:nvPr/>
        </p:nvPicPr>
        <p:blipFill>
          <a:blip r:embed="rId2"/>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3AAA887B-9AF0-FB40-A8B8-16770479EE9D}"/>
              </a:ext>
            </a:extLst>
          </p:cNvPr>
          <p:cNvSpPr>
            <a:spLocks noGrp="1"/>
          </p:cNvSpPr>
          <p:nvPr>
            <p:ph type="ctrTitle"/>
          </p:nvPr>
        </p:nvSpPr>
        <p:spPr>
          <a:xfrm>
            <a:off x="1184383" y="4366516"/>
            <a:ext cx="7620000" cy="758834"/>
          </a:xfrm>
        </p:spPr>
        <p:txBody>
          <a:bodyPr>
            <a:normAutofit/>
          </a:bodyPr>
          <a:lstStyle/>
          <a:p>
            <a:r>
              <a:rPr lang="en-US" sz="3333" dirty="0">
                <a:solidFill>
                  <a:schemeClr val="tx2">
                    <a:lumMod val="75000"/>
                  </a:schemeClr>
                </a:solidFill>
                <a:latin typeface="+mn-lt"/>
              </a:rPr>
              <a:t>Faculty Theology Session 1</a:t>
            </a:r>
          </a:p>
        </p:txBody>
      </p:sp>
      <p:pic>
        <p:nvPicPr>
          <p:cNvPr id="8" name="Picture 7">
            <a:extLst>
              <a:ext uri="{FF2B5EF4-FFF2-40B4-BE49-F238E27FC236}">
                <a16:creationId xmlns:a16="http://schemas.microsoft.com/office/drawing/2014/main" id="{E878DD58-807A-3D4E-AD81-ACA4BC3390D6}"/>
              </a:ext>
            </a:extLst>
          </p:cNvPr>
          <p:cNvPicPr>
            <a:picLocks noChangeAspect="1"/>
          </p:cNvPicPr>
          <p:nvPr/>
        </p:nvPicPr>
        <p:blipFill>
          <a:blip r:embed="rId3"/>
          <a:stretch>
            <a:fillRect/>
          </a:stretch>
        </p:blipFill>
        <p:spPr>
          <a:xfrm>
            <a:off x="2642383" y="1103357"/>
            <a:ext cx="4837210" cy="3014868"/>
          </a:xfrm>
          <a:prstGeom prst="rect">
            <a:avLst/>
          </a:prstGeom>
        </p:spPr>
      </p:pic>
    </p:spTree>
    <p:extLst>
      <p:ext uri="{BB962C8B-B14F-4D97-AF65-F5344CB8AC3E}">
        <p14:creationId xmlns:p14="http://schemas.microsoft.com/office/powerpoint/2010/main" val="46885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3"/>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4271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904129"/>
            <a:ext cx="8578921" cy="4524315"/>
          </a:xfrm>
          <a:prstGeom prst="rect">
            <a:avLst/>
          </a:prstGeom>
          <a:noFill/>
        </p:spPr>
        <p:txBody>
          <a:bodyPr wrap="square" rtlCol="0">
            <a:spAutoFit/>
          </a:bodyPr>
          <a:lstStyle/>
          <a:p>
            <a:r>
              <a:rPr lang="en-US" sz="2400" b="1" dirty="0">
                <a:solidFill>
                  <a:schemeClr val="accent1">
                    <a:lumMod val="50000"/>
                  </a:schemeClr>
                </a:solidFill>
              </a:rPr>
              <a:t>Richard Dawkins:</a:t>
            </a:r>
            <a:r>
              <a:rPr lang="en-US" sz="2400" dirty="0">
                <a:solidFill>
                  <a:schemeClr val="accent1">
                    <a:lumMod val="50000"/>
                  </a:schemeClr>
                </a:solidFill>
              </a:rPr>
              <a:t> “Faith is one of the world’s greatest evils…it is capable of driving people to such dangerous folly…it seems to me to qualify as a kind of mental illness.”</a:t>
            </a:r>
          </a:p>
          <a:p>
            <a:endParaRPr lang="en-US" sz="2400" dirty="0">
              <a:solidFill>
                <a:schemeClr val="accent1">
                  <a:lumMod val="50000"/>
                </a:schemeClr>
              </a:solidFill>
            </a:endParaRPr>
          </a:p>
          <a:p>
            <a:r>
              <a:rPr lang="en-US" sz="2400" b="1" dirty="0">
                <a:solidFill>
                  <a:schemeClr val="accent1">
                    <a:lumMod val="50000"/>
                  </a:schemeClr>
                </a:solidFill>
              </a:rPr>
              <a:t>Richard Dawkins:</a:t>
            </a:r>
            <a:r>
              <a:rPr lang="en-US" sz="2400" dirty="0">
                <a:solidFill>
                  <a:schemeClr val="accent1">
                    <a:lumMod val="50000"/>
                  </a:schemeClr>
                </a:solidFill>
              </a:rPr>
              <a:t> “How much do we regard children as being the property of their parents? It’s one thing to say people should be free to believe whatever they like, but should they be free to impose their beliefs on their children? Is there something to be said for society to be stepping in? What about bringing up children to believe manifest falsehoods? Isn’t it always a form of child abuse to label children as possessors of belief that they are too young to have thought out?”</a:t>
            </a:r>
          </a:p>
        </p:txBody>
      </p:sp>
    </p:spTree>
    <p:extLst>
      <p:ext uri="{BB962C8B-B14F-4D97-AF65-F5344CB8AC3E}">
        <p14:creationId xmlns:p14="http://schemas.microsoft.com/office/powerpoint/2010/main" val="256557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Problems we will or have encountered</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3046988"/>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Creation </a:t>
            </a:r>
          </a:p>
          <a:p>
            <a:pPr marL="457200" indent="-457200">
              <a:buAutoNum type="arabicPeriod"/>
            </a:pPr>
            <a:r>
              <a:rPr lang="en-US" sz="2400" dirty="0">
                <a:solidFill>
                  <a:schemeClr val="accent1">
                    <a:lumMod val="50000"/>
                  </a:schemeClr>
                </a:solidFill>
              </a:rPr>
              <a:t>Truth and Certainty </a:t>
            </a:r>
          </a:p>
          <a:p>
            <a:pPr marL="457200" indent="-457200">
              <a:buAutoNum type="arabicPeriod"/>
            </a:pPr>
            <a:r>
              <a:rPr lang="en-US" sz="2400" dirty="0">
                <a:solidFill>
                  <a:schemeClr val="accent1">
                    <a:lumMod val="50000"/>
                  </a:schemeClr>
                </a:solidFill>
              </a:rPr>
              <a:t>The necessity of a historic Adam </a:t>
            </a:r>
          </a:p>
          <a:p>
            <a:pPr marL="457200" indent="-457200">
              <a:buAutoNum type="arabicPeriod"/>
            </a:pPr>
            <a:r>
              <a:rPr lang="en-US" sz="2400" dirty="0">
                <a:solidFill>
                  <a:schemeClr val="accent1">
                    <a:lumMod val="50000"/>
                  </a:schemeClr>
                </a:solidFill>
              </a:rPr>
              <a:t>How we address LGBTQ+ issues </a:t>
            </a:r>
          </a:p>
          <a:p>
            <a:pPr marL="457200" indent="-457200">
              <a:buAutoNum type="arabicPeriod"/>
            </a:pPr>
            <a:r>
              <a:rPr lang="en-US" sz="2400" dirty="0">
                <a:solidFill>
                  <a:schemeClr val="accent1">
                    <a:lumMod val="50000"/>
                  </a:schemeClr>
                </a:solidFill>
              </a:rPr>
              <a:t>What’s next? Pragmatism, moral therapeutic deism, legalism, feminism, flawed view of sinful nature, poverty, capitalism, social justice, racism, divisive issues whether political or theological, weak theology, etc. </a:t>
            </a:r>
          </a:p>
        </p:txBody>
      </p:sp>
    </p:spTree>
    <p:extLst>
      <p:ext uri="{BB962C8B-B14F-4D97-AF65-F5344CB8AC3E}">
        <p14:creationId xmlns:p14="http://schemas.microsoft.com/office/powerpoint/2010/main" val="254815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Some Resources to Help</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49340"/>
            <a:ext cx="8578921" cy="3416320"/>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Center for Biblical Integration events, website, &amp; resources.</a:t>
            </a:r>
          </a:p>
          <a:p>
            <a:pPr marL="457200" indent="-457200">
              <a:buAutoNum type="arabicPeriod"/>
            </a:pPr>
            <a:r>
              <a:rPr lang="en-US" sz="2400" dirty="0">
                <a:solidFill>
                  <a:schemeClr val="accent1">
                    <a:lumMod val="50000"/>
                  </a:schemeClr>
                </a:solidFill>
              </a:rPr>
              <a:t>“We Believe” sermon series for those new to Cedarville. One session on LGBTQ+ online. </a:t>
            </a:r>
          </a:p>
          <a:p>
            <a:pPr marL="457200" indent="-457200">
              <a:buAutoNum type="arabicPeriod"/>
            </a:pPr>
            <a:r>
              <a:rPr lang="en-US" sz="2400" dirty="0">
                <a:solidFill>
                  <a:schemeClr val="accent1">
                    <a:lumMod val="50000"/>
                  </a:schemeClr>
                </a:solidFill>
              </a:rPr>
              <a:t>Creation Conference: Answers in Genesis co-sponsored conference with a session on the necessity of a historic Adam. </a:t>
            </a:r>
          </a:p>
          <a:p>
            <a:pPr marL="457200" indent="-457200">
              <a:buAutoNum type="arabicPeriod"/>
            </a:pPr>
            <a:r>
              <a:rPr lang="en-US" sz="2400" dirty="0">
                <a:solidFill>
                  <a:schemeClr val="accent1">
                    <a:lumMod val="50000"/>
                  </a:schemeClr>
                </a:solidFill>
              </a:rPr>
              <a:t>Bible Minor: online or audit the class. </a:t>
            </a:r>
          </a:p>
          <a:p>
            <a:pPr marL="457200" indent="-457200">
              <a:buFontTx/>
              <a:buAutoNum type="arabicPeriod"/>
            </a:pPr>
            <a:r>
              <a:rPr lang="en-US" sz="2400" dirty="0">
                <a:solidFill>
                  <a:schemeClr val="accent1">
                    <a:lumMod val="50000"/>
                  </a:schemeClr>
                </a:solidFill>
              </a:rPr>
              <a:t>These theology sessions. </a:t>
            </a:r>
          </a:p>
          <a:p>
            <a:pPr marL="457200" indent="-457200">
              <a:buAutoNum type="arabicPeriod"/>
            </a:pPr>
            <a:r>
              <a:rPr lang="en-US" sz="2400" dirty="0">
                <a:solidFill>
                  <a:schemeClr val="accent1">
                    <a:lumMod val="50000"/>
                  </a:schemeClr>
                </a:solidFill>
              </a:rPr>
              <a:t>Books: but read critically as many are too weak for what we desire. </a:t>
            </a:r>
          </a:p>
        </p:txBody>
      </p:sp>
    </p:spTree>
    <p:extLst>
      <p:ext uri="{BB962C8B-B14F-4D97-AF65-F5344CB8AC3E}">
        <p14:creationId xmlns:p14="http://schemas.microsoft.com/office/powerpoint/2010/main" val="149450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Truth and Certainty</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6966" y="1414323"/>
            <a:ext cx="9010799" cy="1938992"/>
          </a:xfrm>
          <a:prstGeom prst="rect">
            <a:avLst/>
          </a:prstGeom>
          <a:noFill/>
        </p:spPr>
        <p:txBody>
          <a:bodyPr wrap="square" rtlCol="0">
            <a:spAutoFit/>
          </a:bodyPr>
          <a:lstStyle/>
          <a:p>
            <a:r>
              <a:rPr lang="en-US" sz="2400" dirty="0">
                <a:solidFill>
                  <a:schemeClr val="accent1">
                    <a:lumMod val="50000"/>
                  </a:schemeClr>
                </a:solidFill>
              </a:rPr>
              <a:t>Session 2: September 18 – Theology and Worldview, Dr. Jeremy Kimble</a:t>
            </a:r>
          </a:p>
          <a:p>
            <a:endParaRPr lang="en-US" sz="2400" dirty="0">
              <a:solidFill>
                <a:schemeClr val="accent1">
                  <a:lumMod val="50000"/>
                </a:schemeClr>
              </a:solidFill>
            </a:endParaRPr>
          </a:p>
          <a:p>
            <a:r>
              <a:rPr lang="en-US" sz="2400" dirty="0">
                <a:solidFill>
                  <a:schemeClr val="accent1">
                    <a:lumMod val="50000"/>
                  </a:schemeClr>
                </a:solidFill>
              </a:rPr>
              <a:t>Session 3: September 25 – Revelation, Dr. Josh Kira</a:t>
            </a:r>
          </a:p>
          <a:p>
            <a:endParaRPr lang="en-US" sz="2400" dirty="0">
              <a:solidFill>
                <a:schemeClr val="accent1">
                  <a:lumMod val="50000"/>
                </a:schemeClr>
              </a:solidFill>
            </a:endParaRPr>
          </a:p>
          <a:p>
            <a:r>
              <a:rPr lang="en-US" sz="2400" dirty="0">
                <a:solidFill>
                  <a:schemeClr val="accent1">
                    <a:lumMod val="50000"/>
                  </a:schemeClr>
                </a:solidFill>
              </a:rPr>
              <a:t>Session 4: October 23 – Hermeneutics, Dr. </a:t>
            </a:r>
            <a:r>
              <a:rPr lang="en-US" sz="2400" dirty="0" err="1">
                <a:solidFill>
                  <a:schemeClr val="accent1">
                    <a:lumMod val="50000"/>
                  </a:schemeClr>
                </a:solidFill>
              </a:rPr>
              <a:t>Ched</a:t>
            </a:r>
            <a:r>
              <a:rPr lang="en-US" sz="2400" dirty="0">
                <a:solidFill>
                  <a:schemeClr val="accent1">
                    <a:lumMod val="50000"/>
                  </a:schemeClr>
                </a:solidFill>
              </a:rPr>
              <a:t> Spellman</a:t>
            </a:r>
          </a:p>
        </p:txBody>
      </p:sp>
    </p:spTree>
    <p:extLst>
      <p:ext uri="{BB962C8B-B14F-4D97-AF65-F5344CB8AC3E}">
        <p14:creationId xmlns:p14="http://schemas.microsoft.com/office/powerpoint/2010/main" val="265241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20071" y="1019876"/>
            <a:ext cx="8578921" cy="4524315"/>
          </a:xfrm>
          <a:prstGeom prst="rect">
            <a:avLst/>
          </a:prstGeom>
          <a:noFill/>
        </p:spPr>
        <p:txBody>
          <a:bodyPr wrap="square" rtlCol="0">
            <a:spAutoFit/>
          </a:bodyPr>
          <a:lstStyle/>
          <a:p>
            <a:r>
              <a:rPr lang="en-US" sz="2400" b="1" dirty="0">
                <a:solidFill>
                  <a:schemeClr val="accent1">
                    <a:lumMod val="50000"/>
                  </a:schemeClr>
                </a:solidFill>
              </a:rPr>
              <a:t>Gen. 1:26-28,</a:t>
            </a:r>
            <a:r>
              <a:rPr lang="en-US" sz="2400" dirty="0">
                <a:solidFill>
                  <a:schemeClr val="accent1">
                    <a:lumMod val="50000"/>
                  </a:schemeClr>
                </a:solidFill>
              </a:rPr>
              <a:t> “</a:t>
            </a:r>
            <a:r>
              <a:rPr lang="en-US" sz="2400" b="1" baseline="30000" dirty="0">
                <a:solidFill>
                  <a:schemeClr val="accent1">
                    <a:lumMod val="50000"/>
                  </a:schemeClr>
                </a:solidFill>
              </a:rPr>
              <a:t>26 </a:t>
            </a:r>
            <a:r>
              <a:rPr lang="de-DE" sz="2400" dirty="0" err="1">
                <a:solidFill>
                  <a:schemeClr val="accent1">
                    <a:lumMod val="50000"/>
                  </a:schemeClr>
                </a:solidFill>
              </a:rPr>
              <a:t>Then</a:t>
            </a:r>
            <a:r>
              <a:rPr lang="de-DE" sz="2400" dirty="0">
                <a:solidFill>
                  <a:schemeClr val="accent1">
                    <a:lumMod val="50000"/>
                  </a:schemeClr>
                </a:solidFill>
              </a:rPr>
              <a:t> </a:t>
            </a:r>
            <a:r>
              <a:rPr lang="de-DE" sz="2400" dirty="0" err="1">
                <a:solidFill>
                  <a:schemeClr val="accent1">
                    <a:lumMod val="50000"/>
                  </a:schemeClr>
                </a:solidFill>
              </a:rPr>
              <a:t>God</a:t>
            </a:r>
            <a:r>
              <a:rPr lang="de-DE" sz="2400" dirty="0">
                <a:solidFill>
                  <a:schemeClr val="accent1">
                    <a:lumMod val="50000"/>
                  </a:schemeClr>
                </a:solidFill>
              </a:rPr>
              <a:t> </a:t>
            </a:r>
            <a:r>
              <a:rPr lang="de-DE" sz="2400" dirty="0" err="1">
                <a:solidFill>
                  <a:schemeClr val="accent1">
                    <a:lumMod val="50000"/>
                  </a:schemeClr>
                </a:solidFill>
              </a:rPr>
              <a:t>said</a:t>
            </a:r>
            <a:r>
              <a:rPr lang="de-DE" sz="2400" dirty="0">
                <a:solidFill>
                  <a:schemeClr val="accent1">
                    <a:lumMod val="50000"/>
                  </a:schemeClr>
                </a:solidFill>
              </a:rPr>
              <a:t>, </a:t>
            </a:r>
            <a:r>
              <a:rPr lang="en-US" sz="2400" dirty="0">
                <a:solidFill>
                  <a:schemeClr val="accent1">
                    <a:lumMod val="50000"/>
                  </a:schemeClr>
                </a:solidFill>
              </a:rPr>
              <a:t>“Let us </a:t>
            </a:r>
            <a:r>
              <a:rPr lang="en-US" sz="2400" b="1" dirty="0">
                <a:solidFill>
                  <a:schemeClr val="accent1">
                    <a:lumMod val="50000"/>
                  </a:schemeClr>
                </a:solidFill>
              </a:rPr>
              <a:t>make man in our image</a:t>
            </a:r>
            <a:r>
              <a:rPr lang="en-US" sz="2400" dirty="0">
                <a:solidFill>
                  <a:schemeClr val="accent1">
                    <a:lumMod val="50000"/>
                  </a:schemeClr>
                </a:solidFill>
              </a:rPr>
              <a:t>, after our likeness. And let them have dominion over the fish of the sea and over the birds of the heavens and over the livestock and over all the earth and over every creeping thing that creeps on the earth.” </a:t>
            </a:r>
          </a:p>
          <a:p>
            <a:r>
              <a:rPr lang="en-US" sz="2400" dirty="0">
                <a:solidFill>
                  <a:schemeClr val="accent1">
                    <a:lumMod val="50000"/>
                  </a:schemeClr>
                </a:solidFill>
              </a:rPr>
              <a:t>	</a:t>
            </a:r>
            <a:r>
              <a:rPr lang="en-US" sz="2400" b="1" baseline="30000" dirty="0">
                <a:solidFill>
                  <a:schemeClr val="accent1">
                    <a:lumMod val="50000"/>
                  </a:schemeClr>
                </a:solidFill>
              </a:rPr>
              <a:t>27 </a:t>
            </a:r>
            <a:r>
              <a:rPr lang="en-US" sz="2400" dirty="0">
                <a:solidFill>
                  <a:schemeClr val="accent1">
                    <a:lumMod val="50000"/>
                  </a:schemeClr>
                </a:solidFill>
              </a:rPr>
              <a:t>	</a:t>
            </a:r>
            <a:r>
              <a:rPr lang="en-US" sz="2400" b="1" dirty="0">
                <a:solidFill>
                  <a:schemeClr val="accent1">
                    <a:lumMod val="50000"/>
                  </a:schemeClr>
                </a:solidFill>
              </a:rPr>
              <a:t>So God created man in his own image, </a:t>
            </a:r>
            <a:endParaRPr lang="en-US" sz="2400" dirty="0">
              <a:solidFill>
                <a:schemeClr val="accent1">
                  <a:lumMod val="50000"/>
                </a:schemeClr>
              </a:solidFill>
            </a:endParaRPr>
          </a:p>
          <a:p>
            <a:r>
              <a:rPr lang="en-US" sz="2400" b="1" dirty="0">
                <a:solidFill>
                  <a:schemeClr val="accent1">
                    <a:lumMod val="50000"/>
                  </a:schemeClr>
                </a:solidFill>
              </a:rPr>
              <a:t>		in the image of God he created him; </a:t>
            </a:r>
            <a:endParaRPr lang="en-US" sz="2400" dirty="0">
              <a:solidFill>
                <a:schemeClr val="accent1">
                  <a:lumMod val="50000"/>
                </a:schemeClr>
              </a:solidFill>
            </a:endParaRPr>
          </a:p>
          <a:p>
            <a:r>
              <a:rPr lang="en-US" sz="2400" b="1" dirty="0">
                <a:solidFill>
                  <a:schemeClr val="accent1">
                    <a:lumMod val="50000"/>
                  </a:schemeClr>
                </a:solidFill>
              </a:rPr>
              <a:t>		male and female he created them. </a:t>
            </a:r>
            <a:endParaRPr lang="en-US" sz="2400" dirty="0">
              <a:solidFill>
                <a:schemeClr val="accent1">
                  <a:lumMod val="50000"/>
                </a:schemeClr>
              </a:solidFill>
            </a:endParaRPr>
          </a:p>
          <a:p>
            <a:r>
              <a:rPr lang="en-US" sz="2400" b="1" baseline="30000" dirty="0">
                <a:solidFill>
                  <a:schemeClr val="accent1">
                    <a:lumMod val="50000"/>
                  </a:schemeClr>
                </a:solidFill>
              </a:rPr>
              <a:t>28 </a:t>
            </a:r>
            <a:r>
              <a:rPr lang="en-US" sz="2400" dirty="0">
                <a:solidFill>
                  <a:schemeClr val="accent1">
                    <a:lumMod val="50000"/>
                  </a:schemeClr>
                </a:solidFill>
              </a:rPr>
              <a:t>And God blessed them. And God said to them, </a:t>
            </a:r>
            <a:r>
              <a:rPr lang="en-US" sz="2400" b="1" dirty="0">
                <a:solidFill>
                  <a:schemeClr val="accent1">
                    <a:lumMod val="50000"/>
                  </a:schemeClr>
                </a:solidFill>
              </a:rPr>
              <a:t>“Be fruitful and multiply</a:t>
            </a:r>
            <a:r>
              <a:rPr lang="en-US" sz="2400" dirty="0">
                <a:solidFill>
                  <a:schemeClr val="accent1">
                    <a:lumMod val="50000"/>
                  </a:schemeClr>
                </a:solidFill>
              </a:rPr>
              <a:t> and fill the earth and subdue it, and have dominion over the fish of the sea and over the birds of the heavens and over every living thing that moves on the earth.” </a:t>
            </a:r>
            <a:r>
              <a:rPr lang="en-US" sz="2400" b="1" baseline="30000" dirty="0">
                <a:solidFill>
                  <a:schemeClr val="accent1">
                    <a:lumMod val="50000"/>
                  </a:schemeClr>
                </a:solidFill>
              </a:rPr>
              <a:t>29</a:t>
            </a:r>
            <a:endParaRPr lang="en-US" sz="2400" dirty="0">
              <a:solidFill>
                <a:schemeClr val="accent1">
                  <a:lumMod val="50000"/>
                </a:schemeClr>
              </a:solidFill>
            </a:endParaRPr>
          </a:p>
        </p:txBody>
      </p:sp>
    </p:spTree>
    <p:extLst>
      <p:ext uri="{BB962C8B-B14F-4D97-AF65-F5344CB8AC3E}">
        <p14:creationId xmlns:p14="http://schemas.microsoft.com/office/powerpoint/2010/main" val="116681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81A062-1255-4F43-9A26-2D3FDBD1274E}"/>
              </a:ext>
            </a:extLst>
          </p:cNvPr>
          <p:cNvSpPr txBox="1"/>
          <p:nvPr/>
        </p:nvSpPr>
        <p:spPr>
          <a:xfrm>
            <a:off x="219919" y="10417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Genesis 1-4</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219919" y="875864"/>
            <a:ext cx="9664861" cy="4154984"/>
          </a:xfrm>
          <a:prstGeom prst="rect">
            <a:avLst/>
          </a:prstGeom>
          <a:noFill/>
        </p:spPr>
        <p:txBody>
          <a:bodyPr wrap="square" rtlCol="0">
            <a:spAutoFit/>
          </a:bodyPr>
          <a:lstStyle/>
          <a:p>
            <a:pPr marL="342900" lvl="0" indent="-342900">
              <a:buFont typeface="+mj-lt"/>
              <a:buAutoNum type="arabicPeriod"/>
            </a:pPr>
            <a:r>
              <a:rPr lang="en-US" sz="2400" dirty="0">
                <a:solidFill>
                  <a:schemeClr val="accent1">
                    <a:lumMod val="50000"/>
                  </a:schemeClr>
                </a:solidFill>
              </a:rPr>
              <a:t>God created in His image, male and female (Gen. 1:27) </a:t>
            </a:r>
          </a:p>
          <a:p>
            <a:pPr marL="342900" lvl="0" indent="-342900">
              <a:buFont typeface="+mj-lt"/>
              <a:buAutoNum type="arabicPeriod"/>
            </a:pPr>
            <a:r>
              <a:rPr lang="en-US" sz="2400" dirty="0">
                <a:solidFill>
                  <a:schemeClr val="accent1">
                    <a:lumMod val="50000"/>
                  </a:schemeClr>
                </a:solidFill>
              </a:rPr>
              <a:t>God formed a single individual from the dust (2:7a) </a:t>
            </a:r>
          </a:p>
          <a:p>
            <a:pPr marL="342900" lvl="0" indent="-342900">
              <a:buFont typeface="+mj-lt"/>
              <a:buAutoNum type="arabicPeriod"/>
            </a:pPr>
            <a:r>
              <a:rPr lang="en-US" sz="2400" dirty="0">
                <a:solidFill>
                  <a:schemeClr val="accent1">
                    <a:lumMod val="50000"/>
                  </a:schemeClr>
                </a:solidFill>
              </a:rPr>
              <a:t>It is not good for him to be alone (2:18a). The woman is also singular (2:23). </a:t>
            </a:r>
          </a:p>
          <a:p>
            <a:pPr marL="342900" lvl="0" indent="-342900">
              <a:buFont typeface="+mj-lt"/>
              <a:buAutoNum type="arabicPeriod"/>
            </a:pPr>
            <a:r>
              <a:rPr lang="en-US" sz="2400" dirty="0">
                <a:solidFill>
                  <a:schemeClr val="accent1">
                    <a:lumMod val="50000"/>
                  </a:schemeClr>
                </a:solidFill>
              </a:rPr>
              <a:t>One individual man and his one wife is all the text describes (2:24, 25; 3:1, 4, 6, 7)</a:t>
            </a:r>
          </a:p>
          <a:p>
            <a:pPr marL="342900" lvl="0" indent="-342900">
              <a:buFont typeface="+mj-lt"/>
              <a:buAutoNum type="arabicPeriod"/>
            </a:pPr>
            <a:r>
              <a:rPr lang="en-US" sz="2400" dirty="0">
                <a:solidFill>
                  <a:schemeClr val="accent1">
                    <a:lumMod val="50000"/>
                  </a:schemeClr>
                </a:solidFill>
              </a:rPr>
              <a:t>God established marriage. One man and one woman who leave a father and a mother to become one flesh. God commanded them to be fruitful and multiply. This established the most basic unit of society, which the Bible refers to from this point on as husband and wife in marriage. </a:t>
            </a:r>
          </a:p>
          <a:p>
            <a:pPr marL="342900" lvl="0" indent="-342900">
              <a:buFont typeface="+mj-lt"/>
              <a:buAutoNum type="arabicPeriod"/>
            </a:pPr>
            <a:r>
              <a:rPr lang="en-US" sz="2400" dirty="0">
                <a:solidFill>
                  <a:schemeClr val="accent1">
                    <a:lumMod val="50000"/>
                  </a:schemeClr>
                </a:solidFill>
              </a:rPr>
              <a:t>In Gen. 3, we see the fall. </a:t>
            </a:r>
          </a:p>
        </p:txBody>
      </p:sp>
    </p:spTree>
    <p:extLst>
      <p:ext uri="{BB962C8B-B14F-4D97-AF65-F5344CB8AC3E}">
        <p14:creationId xmlns:p14="http://schemas.microsoft.com/office/powerpoint/2010/main" val="209202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66370" y="1911127"/>
            <a:ext cx="8578921" cy="1200329"/>
          </a:xfrm>
          <a:prstGeom prst="rect">
            <a:avLst/>
          </a:prstGeom>
          <a:noFill/>
        </p:spPr>
        <p:txBody>
          <a:bodyPr wrap="square" rtlCol="0">
            <a:spAutoFit/>
          </a:bodyPr>
          <a:lstStyle/>
          <a:p>
            <a:r>
              <a:rPr lang="en-US" sz="2400" b="1" dirty="0">
                <a:solidFill>
                  <a:schemeClr val="accent1">
                    <a:lumMod val="50000"/>
                  </a:schemeClr>
                </a:solidFill>
              </a:rPr>
              <a:t>Exodus 20:11</a:t>
            </a:r>
            <a:r>
              <a:rPr lang="en-US" sz="2400" dirty="0">
                <a:solidFill>
                  <a:schemeClr val="accent1">
                    <a:lumMod val="50000"/>
                  </a:schemeClr>
                </a:solidFill>
              </a:rPr>
              <a:t>, “</a:t>
            </a:r>
            <a:r>
              <a:rPr lang="en-US" sz="2400" b="1" baseline="30000" dirty="0">
                <a:solidFill>
                  <a:schemeClr val="accent1">
                    <a:lumMod val="50000"/>
                  </a:schemeClr>
                </a:solidFill>
              </a:rPr>
              <a:t>11 </a:t>
            </a:r>
            <a:r>
              <a:rPr lang="en-US" sz="2400" dirty="0">
                <a:solidFill>
                  <a:schemeClr val="accent1">
                    <a:lumMod val="50000"/>
                  </a:schemeClr>
                </a:solidFill>
              </a:rPr>
              <a:t>For in six days the </a:t>
            </a:r>
            <a:r>
              <a:rPr lang="en-US" sz="2400" cap="small" dirty="0">
                <a:solidFill>
                  <a:schemeClr val="accent1">
                    <a:lumMod val="50000"/>
                  </a:schemeClr>
                </a:solidFill>
              </a:rPr>
              <a:t>Lord</a:t>
            </a:r>
            <a:r>
              <a:rPr lang="en-US" sz="2400" dirty="0">
                <a:solidFill>
                  <a:schemeClr val="accent1">
                    <a:lumMod val="50000"/>
                  </a:schemeClr>
                </a:solidFill>
              </a:rPr>
              <a:t> made heaven and earth, the sea, and all that is in them, and rested on the seventh day. Therefore the </a:t>
            </a:r>
            <a:r>
              <a:rPr lang="en-US" sz="2400" cap="small" dirty="0">
                <a:solidFill>
                  <a:schemeClr val="accent1">
                    <a:lumMod val="50000"/>
                  </a:schemeClr>
                </a:solidFill>
              </a:rPr>
              <a:t>Lord</a:t>
            </a:r>
            <a:r>
              <a:rPr lang="en-US" sz="2400" dirty="0">
                <a:solidFill>
                  <a:schemeClr val="accent1">
                    <a:lumMod val="50000"/>
                  </a:schemeClr>
                </a:solidFill>
              </a:rPr>
              <a:t> blessed the Sabbath day and made it holy.”  </a:t>
            </a:r>
          </a:p>
        </p:txBody>
      </p:sp>
    </p:spTree>
    <p:extLst>
      <p:ext uri="{BB962C8B-B14F-4D97-AF65-F5344CB8AC3E}">
        <p14:creationId xmlns:p14="http://schemas.microsoft.com/office/powerpoint/2010/main" val="265098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20071" y="1019876"/>
            <a:ext cx="8578921" cy="4154984"/>
          </a:xfrm>
          <a:prstGeom prst="rect">
            <a:avLst/>
          </a:prstGeom>
          <a:noFill/>
        </p:spPr>
        <p:txBody>
          <a:bodyPr wrap="square" rtlCol="0">
            <a:spAutoFit/>
          </a:bodyPr>
          <a:lstStyle/>
          <a:p>
            <a:r>
              <a:rPr lang="en-US" sz="2400" b="1" dirty="0">
                <a:solidFill>
                  <a:schemeClr val="accent1">
                    <a:lumMod val="50000"/>
                  </a:schemeClr>
                </a:solidFill>
              </a:rPr>
              <a:t>Mark 10:2-9,</a:t>
            </a:r>
            <a:r>
              <a:rPr lang="en-US" sz="2400" dirty="0">
                <a:solidFill>
                  <a:schemeClr val="accent1">
                    <a:lumMod val="50000"/>
                  </a:schemeClr>
                </a:solidFill>
              </a:rPr>
              <a:t> “</a:t>
            </a:r>
            <a:r>
              <a:rPr lang="en-US" sz="2400" b="1" baseline="30000" dirty="0">
                <a:solidFill>
                  <a:schemeClr val="accent1">
                    <a:lumMod val="50000"/>
                  </a:schemeClr>
                </a:solidFill>
              </a:rPr>
              <a:t>2 </a:t>
            </a:r>
            <a:r>
              <a:rPr lang="en-US" sz="2400" dirty="0">
                <a:solidFill>
                  <a:schemeClr val="accent1">
                    <a:lumMod val="50000"/>
                  </a:schemeClr>
                </a:solidFill>
              </a:rPr>
              <a:t>And Pharisees came up and in order to test him asked, “Is it lawful for a man to divorce his wife?” </a:t>
            </a:r>
            <a:r>
              <a:rPr lang="en-US" sz="2400" b="1" baseline="30000" dirty="0">
                <a:solidFill>
                  <a:schemeClr val="accent1">
                    <a:lumMod val="50000"/>
                  </a:schemeClr>
                </a:solidFill>
              </a:rPr>
              <a:t>3 </a:t>
            </a:r>
            <a:r>
              <a:rPr lang="en-US" sz="2400" dirty="0">
                <a:solidFill>
                  <a:schemeClr val="accent1">
                    <a:lumMod val="50000"/>
                  </a:schemeClr>
                </a:solidFill>
              </a:rPr>
              <a:t>He answered them, “What did Moses command you?” </a:t>
            </a:r>
            <a:r>
              <a:rPr lang="en-US" sz="2400" b="1" baseline="30000" dirty="0">
                <a:solidFill>
                  <a:schemeClr val="accent1">
                    <a:lumMod val="50000"/>
                  </a:schemeClr>
                </a:solidFill>
              </a:rPr>
              <a:t>4 </a:t>
            </a:r>
            <a:r>
              <a:rPr lang="en-US" sz="2400" dirty="0">
                <a:solidFill>
                  <a:schemeClr val="accent1">
                    <a:lumMod val="50000"/>
                  </a:schemeClr>
                </a:solidFill>
              </a:rPr>
              <a:t>They said, “Moses allowed a man to write a certificate of divorce and to send her away.” </a:t>
            </a:r>
            <a:r>
              <a:rPr lang="en-US" sz="2400" b="1" baseline="30000" dirty="0">
                <a:solidFill>
                  <a:schemeClr val="accent1">
                    <a:lumMod val="50000"/>
                  </a:schemeClr>
                </a:solidFill>
              </a:rPr>
              <a:t>5 </a:t>
            </a:r>
            <a:r>
              <a:rPr lang="en-US" sz="2400" dirty="0">
                <a:solidFill>
                  <a:schemeClr val="accent1">
                    <a:lumMod val="50000"/>
                  </a:schemeClr>
                </a:solidFill>
              </a:rPr>
              <a:t>And Jesus said to them, “Because of your hardness of heart he wrote you this commandment. </a:t>
            </a:r>
            <a:r>
              <a:rPr lang="en-US" sz="2400" baseline="30000" dirty="0">
                <a:solidFill>
                  <a:schemeClr val="accent1">
                    <a:lumMod val="50000"/>
                  </a:schemeClr>
                </a:solidFill>
              </a:rPr>
              <a:t>6 </a:t>
            </a:r>
            <a:r>
              <a:rPr lang="en-US" sz="2400" dirty="0">
                <a:solidFill>
                  <a:schemeClr val="accent1">
                    <a:lumMod val="50000"/>
                  </a:schemeClr>
                </a:solidFill>
              </a:rPr>
              <a:t>But </a:t>
            </a:r>
            <a:r>
              <a:rPr lang="en-US" sz="2400" b="1" dirty="0">
                <a:solidFill>
                  <a:schemeClr val="accent1">
                    <a:lumMod val="50000"/>
                  </a:schemeClr>
                </a:solidFill>
              </a:rPr>
              <a:t>from the beginning of creation, ‘God made them male and female.’ </a:t>
            </a:r>
            <a:r>
              <a:rPr lang="en-US" sz="2400" b="1" baseline="30000" dirty="0">
                <a:solidFill>
                  <a:schemeClr val="accent1">
                    <a:lumMod val="50000"/>
                  </a:schemeClr>
                </a:solidFill>
              </a:rPr>
              <a:t>7 </a:t>
            </a:r>
            <a:r>
              <a:rPr lang="en-US" sz="2400" b="1" dirty="0">
                <a:solidFill>
                  <a:schemeClr val="accent1">
                    <a:lumMod val="50000"/>
                  </a:schemeClr>
                </a:solidFill>
              </a:rPr>
              <a:t>‘Therefore a man shall leave his father and mother and hold fast to his wife, </a:t>
            </a:r>
            <a:r>
              <a:rPr lang="en-US" sz="2400" b="1" baseline="30000" dirty="0">
                <a:solidFill>
                  <a:schemeClr val="accent1">
                    <a:lumMod val="50000"/>
                  </a:schemeClr>
                </a:solidFill>
              </a:rPr>
              <a:t>8 </a:t>
            </a:r>
            <a:r>
              <a:rPr lang="en-US" sz="2400" b="1" dirty="0">
                <a:solidFill>
                  <a:schemeClr val="accent1">
                    <a:lumMod val="50000"/>
                  </a:schemeClr>
                </a:solidFill>
              </a:rPr>
              <a:t>and the two shall become one flesh.’ So they are no longer two but one flesh. </a:t>
            </a:r>
            <a:r>
              <a:rPr lang="en-US" sz="2400" b="1" baseline="30000" dirty="0">
                <a:solidFill>
                  <a:schemeClr val="accent1">
                    <a:lumMod val="50000"/>
                  </a:schemeClr>
                </a:solidFill>
              </a:rPr>
              <a:t>9 </a:t>
            </a:r>
            <a:r>
              <a:rPr lang="en-US" sz="2400" b="1" dirty="0">
                <a:solidFill>
                  <a:schemeClr val="accent1">
                    <a:lumMod val="50000"/>
                  </a:schemeClr>
                </a:solidFill>
              </a:rPr>
              <a:t>What therefore God has joined together, let not man separate.” </a:t>
            </a:r>
          </a:p>
        </p:txBody>
      </p:sp>
    </p:spTree>
    <p:extLst>
      <p:ext uri="{BB962C8B-B14F-4D97-AF65-F5344CB8AC3E}">
        <p14:creationId xmlns:p14="http://schemas.microsoft.com/office/powerpoint/2010/main" val="17605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66370" y="1911127"/>
            <a:ext cx="8578921" cy="1569660"/>
          </a:xfrm>
          <a:prstGeom prst="rect">
            <a:avLst/>
          </a:prstGeom>
          <a:noFill/>
        </p:spPr>
        <p:txBody>
          <a:bodyPr wrap="square" rtlCol="0">
            <a:spAutoFit/>
          </a:bodyPr>
          <a:lstStyle/>
          <a:p>
            <a:r>
              <a:rPr lang="en-US" sz="2400" b="1" dirty="0">
                <a:solidFill>
                  <a:schemeClr val="accent1">
                    <a:lumMod val="50000"/>
                  </a:schemeClr>
                </a:solidFill>
              </a:rPr>
              <a:t>Matt: 22:29-30,</a:t>
            </a:r>
            <a:r>
              <a:rPr lang="en-US" sz="2400" dirty="0">
                <a:solidFill>
                  <a:schemeClr val="accent1">
                    <a:lumMod val="50000"/>
                  </a:schemeClr>
                </a:solidFill>
              </a:rPr>
              <a:t> “</a:t>
            </a:r>
            <a:r>
              <a:rPr lang="en-US" sz="2400" b="1" baseline="30000" dirty="0">
                <a:solidFill>
                  <a:schemeClr val="accent1">
                    <a:lumMod val="50000"/>
                  </a:schemeClr>
                </a:solidFill>
              </a:rPr>
              <a:t>29 </a:t>
            </a:r>
            <a:r>
              <a:rPr lang="en-US" sz="2400" dirty="0">
                <a:solidFill>
                  <a:schemeClr val="accent1">
                    <a:lumMod val="50000"/>
                  </a:schemeClr>
                </a:solidFill>
              </a:rPr>
              <a:t>But Jesus answered them, “You are wrong, because you know neither the Scriptures nor the power of God. </a:t>
            </a:r>
            <a:r>
              <a:rPr lang="en-US" sz="2400" b="1" baseline="30000" dirty="0">
                <a:solidFill>
                  <a:schemeClr val="accent1">
                    <a:lumMod val="50000"/>
                  </a:schemeClr>
                </a:solidFill>
              </a:rPr>
              <a:t>30 </a:t>
            </a:r>
            <a:r>
              <a:rPr lang="en-US" sz="2400" dirty="0">
                <a:solidFill>
                  <a:schemeClr val="accent1">
                    <a:lumMod val="50000"/>
                  </a:schemeClr>
                </a:solidFill>
              </a:rPr>
              <a:t>For </a:t>
            </a:r>
            <a:r>
              <a:rPr lang="en-US" sz="2400" b="1" dirty="0">
                <a:solidFill>
                  <a:schemeClr val="accent1">
                    <a:lumMod val="50000"/>
                  </a:schemeClr>
                </a:solidFill>
              </a:rPr>
              <a:t>in the resurrection they neither marry nor are given in marriage, but are like angels in heaven.</a:t>
            </a:r>
            <a:r>
              <a:rPr lang="en-US" sz="2400" dirty="0">
                <a:solidFill>
                  <a:schemeClr val="accent1">
                    <a:lumMod val="50000"/>
                  </a:schemeClr>
                </a:solidFill>
              </a:rPr>
              <a:t>”</a:t>
            </a:r>
            <a:endParaRPr lang="en-US" sz="2400" b="1" dirty="0">
              <a:solidFill>
                <a:schemeClr val="accent1">
                  <a:lumMod val="50000"/>
                </a:schemeClr>
              </a:solidFill>
            </a:endParaRPr>
          </a:p>
        </p:txBody>
      </p:sp>
    </p:spTree>
    <p:extLst>
      <p:ext uri="{BB962C8B-B14F-4D97-AF65-F5344CB8AC3E}">
        <p14:creationId xmlns:p14="http://schemas.microsoft.com/office/powerpoint/2010/main" val="341668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54795" y="1401841"/>
            <a:ext cx="8578921" cy="2677656"/>
          </a:xfrm>
          <a:prstGeom prst="rect">
            <a:avLst/>
          </a:prstGeom>
          <a:noFill/>
        </p:spPr>
        <p:txBody>
          <a:bodyPr wrap="square" rtlCol="0">
            <a:spAutoFit/>
          </a:bodyPr>
          <a:lstStyle/>
          <a:p>
            <a:r>
              <a:rPr lang="en-US" sz="2400" b="1" dirty="0">
                <a:solidFill>
                  <a:schemeClr val="accent1">
                    <a:lumMod val="50000"/>
                  </a:schemeClr>
                </a:solidFill>
              </a:rPr>
              <a:t>Acts 17:24-26</a:t>
            </a:r>
            <a:r>
              <a:rPr lang="en-US" sz="2400" dirty="0">
                <a:solidFill>
                  <a:schemeClr val="accent1">
                    <a:lumMod val="50000"/>
                  </a:schemeClr>
                </a:solidFill>
              </a:rPr>
              <a:t>, “</a:t>
            </a:r>
            <a:r>
              <a:rPr lang="en-US" sz="2400" b="1" baseline="30000" dirty="0">
                <a:solidFill>
                  <a:schemeClr val="accent1">
                    <a:lumMod val="50000"/>
                  </a:schemeClr>
                </a:solidFill>
              </a:rPr>
              <a:t>24 </a:t>
            </a:r>
            <a:r>
              <a:rPr lang="en-US" sz="2400" dirty="0">
                <a:solidFill>
                  <a:schemeClr val="accent1">
                    <a:lumMod val="50000"/>
                  </a:schemeClr>
                </a:solidFill>
              </a:rPr>
              <a:t>The </a:t>
            </a:r>
            <a:r>
              <a:rPr lang="en-US" sz="2400" b="1" dirty="0">
                <a:solidFill>
                  <a:schemeClr val="accent1">
                    <a:lumMod val="50000"/>
                  </a:schemeClr>
                </a:solidFill>
              </a:rPr>
              <a:t>God who made the world and everything in it</a:t>
            </a:r>
            <a:r>
              <a:rPr lang="en-US" sz="2400" dirty="0">
                <a:solidFill>
                  <a:schemeClr val="accent1">
                    <a:lumMod val="50000"/>
                  </a:schemeClr>
                </a:solidFill>
              </a:rPr>
              <a:t>, being Lord of heaven and earth, does not live in temples made by man, </a:t>
            </a:r>
            <a:r>
              <a:rPr lang="en-US" sz="2400" b="1" baseline="30000" dirty="0">
                <a:solidFill>
                  <a:schemeClr val="accent1">
                    <a:lumMod val="50000"/>
                  </a:schemeClr>
                </a:solidFill>
              </a:rPr>
              <a:t>25 </a:t>
            </a:r>
            <a:r>
              <a:rPr lang="en-US" sz="2400" dirty="0">
                <a:solidFill>
                  <a:schemeClr val="accent1">
                    <a:lumMod val="50000"/>
                  </a:schemeClr>
                </a:solidFill>
              </a:rPr>
              <a:t>nor is he served by human hands, as though he needed anything, since he himself gives to all mankind life and breath and everything. </a:t>
            </a:r>
            <a:r>
              <a:rPr lang="en-US" sz="2400" b="1" baseline="30000" dirty="0">
                <a:solidFill>
                  <a:schemeClr val="accent1">
                    <a:lumMod val="50000"/>
                  </a:schemeClr>
                </a:solidFill>
              </a:rPr>
              <a:t>26 </a:t>
            </a:r>
            <a:r>
              <a:rPr lang="en-US" sz="2400" dirty="0">
                <a:solidFill>
                  <a:schemeClr val="accent1">
                    <a:lumMod val="50000"/>
                  </a:schemeClr>
                </a:solidFill>
              </a:rPr>
              <a:t>And </a:t>
            </a:r>
            <a:r>
              <a:rPr lang="en-US" sz="2400" b="1" dirty="0">
                <a:solidFill>
                  <a:schemeClr val="accent1">
                    <a:lumMod val="50000"/>
                  </a:schemeClr>
                </a:solidFill>
              </a:rPr>
              <a:t>he made from one man</a:t>
            </a:r>
            <a:r>
              <a:rPr lang="en-US" sz="2400" dirty="0">
                <a:solidFill>
                  <a:schemeClr val="accent1">
                    <a:lumMod val="50000"/>
                  </a:schemeClr>
                </a:solidFill>
              </a:rPr>
              <a:t> every nation of mankind to live on all the face of the earth, having determined allotted periods and the boundaries of their dwelling place,”</a:t>
            </a:r>
          </a:p>
        </p:txBody>
      </p:sp>
    </p:spTree>
    <p:extLst>
      <p:ext uri="{BB962C8B-B14F-4D97-AF65-F5344CB8AC3E}">
        <p14:creationId xmlns:p14="http://schemas.microsoft.com/office/powerpoint/2010/main" val="63646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038ABE6-7B37-EE4A-A3DE-0C47EB49202B}"/>
              </a:ext>
            </a:extLst>
          </p:cNvPr>
          <p:cNvPicPr>
            <a:picLocks noGrp="1" noChangeAspect="1"/>
          </p:cNvPicPr>
          <p:nvPr>
            <p:ph idx="1"/>
          </p:nvPr>
        </p:nvPicPr>
        <p:blipFill>
          <a:blip r:embed="rId3"/>
          <a:stretch>
            <a:fillRect/>
          </a:stretch>
        </p:blipFill>
        <p:spPr>
          <a:xfrm>
            <a:off x="8165126" y="4377473"/>
            <a:ext cx="1693333" cy="1058333"/>
          </a:xfrm>
        </p:spPr>
      </p:pic>
      <p:sp>
        <p:nvSpPr>
          <p:cNvPr id="4" name="TextBox 3">
            <a:extLst>
              <a:ext uri="{FF2B5EF4-FFF2-40B4-BE49-F238E27FC236}">
                <a16:creationId xmlns:a16="http://schemas.microsoft.com/office/drawing/2014/main" id="{997B10B3-F173-DE4E-BCF6-4619D5B1CF18}"/>
              </a:ext>
            </a:extLst>
          </p:cNvPr>
          <p:cNvSpPr txBox="1"/>
          <p:nvPr/>
        </p:nvSpPr>
        <p:spPr>
          <a:xfrm>
            <a:off x="379147" y="1003470"/>
            <a:ext cx="7227883" cy="2246769"/>
          </a:xfrm>
          <a:prstGeom prst="rect">
            <a:avLst/>
          </a:prstGeom>
          <a:noFill/>
        </p:spPr>
        <p:txBody>
          <a:bodyPr wrap="square" lIns="91437" tIns="45720" rIns="91437" bIns="45720" rtlCol="0">
            <a:spAutoFit/>
          </a:bodyPr>
          <a:lstStyle/>
          <a:p>
            <a:pPr algn="ctr"/>
            <a:r>
              <a:rPr lang="en-US" sz="3200" b="1" dirty="0">
                <a:solidFill>
                  <a:srgbClr val="17375E"/>
                </a:solidFill>
                <a:latin typeface="Minion Pro" panose="02040503050306020203" pitchFamily="18" charset="0"/>
              </a:rPr>
              <a:t>Overview </a:t>
            </a:r>
          </a:p>
          <a:p>
            <a:pPr algn="ctr"/>
            <a:endParaRPr lang="en-US" sz="2400" b="1" dirty="0">
              <a:solidFill>
                <a:srgbClr val="17375E"/>
              </a:solidFill>
              <a:latin typeface="Minion Pro" panose="02040503050306020203" pitchFamily="18" charset="0"/>
            </a:endParaRPr>
          </a:p>
          <a:p>
            <a:pPr marL="457200" indent="-457200">
              <a:buFont typeface="+mj-lt"/>
              <a:buAutoNum type="arabicPeriod"/>
            </a:pPr>
            <a:r>
              <a:rPr lang="en-US" sz="2800" dirty="0">
                <a:solidFill>
                  <a:srgbClr val="17375E"/>
                </a:solidFill>
                <a:latin typeface="Minion Pro" panose="02040503050306020203" pitchFamily="18" charset="0"/>
              </a:rPr>
              <a:t>Why host theology sessions? </a:t>
            </a:r>
          </a:p>
          <a:p>
            <a:pPr marL="457200" indent="-457200">
              <a:buFont typeface="+mj-lt"/>
              <a:buAutoNum type="arabicPeriod"/>
            </a:pPr>
            <a:r>
              <a:rPr lang="en-US" sz="2800" dirty="0">
                <a:solidFill>
                  <a:srgbClr val="17375E"/>
                </a:solidFill>
                <a:latin typeface="Minion Pro" panose="02040503050306020203" pitchFamily="18" charset="0"/>
              </a:rPr>
              <a:t>Problems we will or have encountered </a:t>
            </a:r>
          </a:p>
          <a:p>
            <a:pPr marL="457200" indent="-457200">
              <a:buFont typeface="+mj-lt"/>
              <a:buAutoNum type="arabicPeriod"/>
            </a:pPr>
            <a:r>
              <a:rPr lang="en-US" sz="2800" dirty="0">
                <a:solidFill>
                  <a:srgbClr val="17375E"/>
                </a:solidFill>
                <a:latin typeface="Minion Pro" panose="02040503050306020203" pitchFamily="18" charset="0"/>
              </a:rPr>
              <a:t>Concluding thoughts</a:t>
            </a:r>
          </a:p>
        </p:txBody>
      </p:sp>
    </p:spTree>
    <p:extLst>
      <p:ext uri="{BB962C8B-B14F-4D97-AF65-F5344CB8AC3E}">
        <p14:creationId xmlns:p14="http://schemas.microsoft.com/office/powerpoint/2010/main" val="286274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81A062-1255-4F43-9A26-2D3FDBD1274E}"/>
              </a:ext>
            </a:extLst>
          </p:cNvPr>
          <p:cNvSpPr txBox="1"/>
          <p:nvPr/>
        </p:nvSpPr>
        <p:spPr>
          <a:xfrm>
            <a:off x="188578" y="173625"/>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72297" y="719361"/>
            <a:ext cx="9684628" cy="4832092"/>
          </a:xfrm>
          <a:prstGeom prst="rect">
            <a:avLst/>
          </a:prstGeom>
          <a:noFill/>
        </p:spPr>
        <p:txBody>
          <a:bodyPr wrap="square" rtlCol="0">
            <a:spAutoFit/>
          </a:bodyPr>
          <a:lstStyle/>
          <a:p>
            <a:r>
              <a:rPr lang="en-US" sz="2200" b="1" dirty="0">
                <a:solidFill>
                  <a:schemeClr val="accent1">
                    <a:lumMod val="50000"/>
                  </a:schemeClr>
                </a:solidFill>
              </a:rPr>
              <a:t>Romans 5:12-19,</a:t>
            </a:r>
            <a:r>
              <a:rPr lang="en-US" sz="2200" dirty="0">
                <a:solidFill>
                  <a:schemeClr val="accent1">
                    <a:lumMod val="50000"/>
                  </a:schemeClr>
                </a:solidFill>
              </a:rPr>
              <a:t> “</a:t>
            </a:r>
            <a:r>
              <a:rPr lang="en-US" sz="2200" b="1" baseline="30000" dirty="0">
                <a:solidFill>
                  <a:schemeClr val="accent1">
                    <a:lumMod val="50000"/>
                  </a:schemeClr>
                </a:solidFill>
              </a:rPr>
              <a:t>12 </a:t>
            </a:r>
            <a:r>
              <a:rPr lang="en-US" sz="2200" dirty="0">
                <a:solidFill>
                  <a:schemeClr val="accent1">
                    <a:lumMod val="50000"/>
                  </a:schemeClr>
                </a:solidFill>
              </a:rPr>
              <a:t>Therefore, just as sin came into the world </a:t>
            </a:r>
            <a:r>
              <a:rPr lang="en-US" sz="2200" b="1" dirty="0">
                <a:solidFill>
                  <a:schemeClr val="accent1">
                    <a:lumMod val="50000"/>
                  </a:schemeClr>
                </a:solidFill>
              </a:rPr>
              <a:t>through one man</a:t>
            </a:r>
            <a:r>
              <a:rPr lang="en-US" sz="2200" dirty="0">
                <a:solidFill>
                  <a:schemeClr val="accent1">
                    <a:lumMod val="50000"/>
                  </a:schemeClr>
                </a:solidFill>
              </a:rPr>
              <a:t>, and death through sin, and so death spread to all men because all sinned…</a:t>
            </a:r>
            <a:r>
              <a:rPr lang="en-US" sz="2200" b="1" baseline="30000" dirty="0">
                <a:solidFill>
                  <a:schemeClr val="accent1">
                    <a:lumMod val="50000"/>
                  </a:schemeClr>
                </a:solidFill>
              </a:rPr>
              <a:t>15 </a:t>
            </a:r>
            <a:r>
              <a:rPr lang="en-US" sz="2200" dirty="0">
                <a:solidFill>
                  <a:schemeClr val="accent1">
                    <a:lumMod val="50000"/>
                  </a:schemeClr>
                </a:solidFill>
              </a:rPr>
              <a:t>But the free gift is not like the trespass. For if many died </a:t>
            </a:r>
            <a:r>
              <a:rPr lang="en-US" sz="2200" b="1" dirty="0">
                <a:solidFill>
                  <a:schemeClr val="accent1">
                    <a:lumMod val="50000"/>
                  </a:schemeClr>
                </a:solidFill>
              </a:rPr>
              <a:t>through one man’s trespass</a:t>
            </a:r>
            <a:r>
              <a:rPr lang="en-US" sz="2200" dirty="0">
                <a:solidFill>
                  <a:schemeClr val="accent1">
                    <a:lumMod val="50000"/>
                  </a:schemeClr>
                </a:solidFill>
              </a:rPr>
              <a:t>, much more have the grace of God and the free gift by the grace of </a:t>
            </a:r>
            <a:r>
              <a:rPr lang="en-US" sz="2200" b="1" dirty="0">
                <a:solidFill>
                  <a:schemeClr val="accent1">
                    <a:lumMod val="50000"/>
                  </a:schemeClr>
                </a:solidFill>
              </a:rPr>
              <a:t>that one man Jesus Christ</a:t>
            </a:r>
            <a:r>
              <a:rPr lang="en-US" sz="2200" dirty="0">
                <a:solidFill>
                  <a:schemeClr val="accent1">
                    <a:lumMod val="50000"/>
                  </a:schemeClr>
                </a:solidFill>
              </a:rPr>
              <a:t> abounded for many. </a:t>
            </a:r>
            <a:r>
              <a:rPr lang="en-US" sz="2200" b="1" baseline="30000" dirty="0">
                <a:solidFill>
                  <a:schemeClr val="accent1">
                    <a:lumMod val="50000"/>
                  </a:schemeClr>
                </a:solidFill>
              </a:rPr>
              <a:t>16 </a:t>
            </a:r>
            <a:r>
              <a:rPr lang="en-US" sz="2200" dirty="0">
                <a:solidFill>
                  <a:schemeClr val="accent1">
                    <a:lumMod val="50000"/>
                  </a:schemeClr>
                </a:solidFill>
              </a:rPr>
              <a:t>And the free gift is not like the result of </a:t>
            </a:r>
            <a:r>
              <a:rPr lang="en-US" sz="2200" b="1" dirty="0">
                <a:solidFill>
                  <a:schemeClr val="accent1">
                    <a:lumMod val="50000"/>
                  </a:schemeClr>
                </a:solidFill>
              </a:rPr>
              <a:t>that one man’s sin</a:t>
            </a:r>
            <a:r>
              <a:rPr lang="en-US" sz="2200" dirty="0">
                <a:solidFill>
                  <a:schemeClr val="accent1">
                    <a:lumMod val="50000"/>
                  </a:schemeClr>
                </a:solidFill>
              </a:rPr>
              <a:t>. For the judgment following one trespass brought condemnation, but the free gift following many trespasses brought justification. </a:t>
            </a:r>
            <a:r>
              <a:rPr lang="en-US" sz="2200" b="1" baseline="30000" dirty="0">
                <a:solidFill>
                  <a:schemeClr val="accent1">
                    <a:lumMod val="50000"/>
                  </a:schemeClr>
                </a:solidFill>
              </a:rPr>
              <a:t>17 </a:t>
            </a:r>
            <a:r>
              <a:rPr lang="en-US" sz="2200" dirty="0">
                <a:solidFill>
                  <a:schemeClr val="accent1">
                    <a:lumMod val="50000"/>
                  </a:schemeClr>
                </a:solidFill>
              </a:rPr>
              <a:t>For if, because of </a:t>
            </a:r>
            <a:r>
              <a:rPr lang="en-US" sz="2200" b="1" dirty="0">
                <a:solidFill>
                  <a:schemeClr val="accent1">
                    <a:lumMod val="50000"/>
                  </a:schemeClr>
                </a:solidFill>
              </a:rPr>
              <a:t>one man’s trespass</a:t>
            </a:r>
            <a:r>
              <a:rPr lang="en-US" sz="2200" dirty="0">
                <a:solidFill>
                  <a:schemeClr val="accent1">
                    <a:lumMod val="50000"/>
                  </a:schemeClr>
                </a:solidFill>
              </a:rPr>
              <a:t>, death reigned </a:t>
            </a:r>
            <a:r>
              <a:rPr lang="en-US" sz="2200" b="1" dirty="0">
                <a:solidFill>
                  <a:schemeClr val="accent1">
                    <a:lumMod val="50000"/>
                  </a:schemeClr>
                </a:solidFill>
              </a:rPr>
              <a:t>through that one man</a:t>
            </a:r>
            <a:r>
              <a:rPr lang="en-US" sz="2200" dirty="0">
                <a:solidFill>
                  <a:schemeClr val="accent1">
                    <a:lumMod val="50000"/>
                  </a:schemeClr>
                </a:solidFill>
              </a:rPr>
              <a:t>, much more will those who receive the abundance of grace and the free gift of righteousness reign in life through </a:t>
            </a:r>
            <a:r>
              <a:rPr lang="en-US" sz="2200" b="1" dirty="0">
                <a:solidFill>
                  <a:schemeClr val="accent1">
                    <a:lumMod val="50000"/>
                  </a:schemeClr>
                </a:solidFill>
              </a:rPr>
              <a:t>the one man Jesus Christ</a:t>
            </a:r>
            <a:r>
              <a:rPr lang="en-US" sz="2200" dirty="0">
                <a:solidFill>
                  <a:schemeClr val="accent1">
                    <a:lumMod val="50000"/>
                  </a:schemeClr>
                </a:solidFill>
              </a:rPr>
              <a:t>. </a:t>
            </a:r>
          </a:p>
          <a:p>
            <a:r>
              <a:rPr lang="en-US" sz="2200" b="1" baseline="30000" dirty="0">
                <a:solidFill>
                  <a:schemeClr val="accent1">
                    <a:lumMod val="50000"/>
                  </a:schemeClr>
                </a:solidFill>
              </a:rPr>
              <a:t>18 </a:t>
            </a:r>
            <a:r>
              <a:rPr lang="en-US" sz="2200" dirty="0">
                <a:solidFill>
                  <a:schemeClr val="accent1">
                    <a:lumMod val="50000"/>
                  </a:schemeClr>
                </a:solidFill>
              </a:rPr>
              <a:t>Therefore, as </a:t>
            </a:r>
            <a:r>
              <a:rPr lang="en-US" sz="2200" b="1" dirty="0">
                <a:solidFill>
                  <a:schemeClr val="accent1">
                    <a:lumMod val="50000"/>
                  </a:schemeClr>
                </a:solidFill>
              </a:rPr>
              <a:t>one trespass led to condemnation for all men</a:t>
            </a:r>
            <a:r>
              <a:rPr lang="en-US" sz="2200" dirty="0">
                <a:solidFill>
                  <a:schemeClr val="accent1">
                    <a:lumMod val="50000"/>
                  </a:schemeClr>
                </a:solidFill>
              </a:rPr>
              <a:t>, so one act of righteousness leads to justification and life for all men. </a:t>
            </a:r>
            <a:r>
              <a:rPr lang="en-US" sz="2200" b="1" baseline="30000" dirty="0">
                <a:solidFill>
                  <a:schemeClr val="accent1">
                    <a:lumMod val="50000"/>
                  </a:schemeClr>
                </a:solidFill>
              </a:rPr>
              <a:t>19 </a:t>
            </a:r>
            <a:r>
              <a:rPr lang="en-US" sz="2200" dirty="0">
                <a:solidFill>
                  <a:schemeClr val="accent1">
                    <a:lumMod val="50000"/>
                  </a:schemeClr>
                </a:solidFill>
              </a:rPr>
              <a:t>For as </a:t>
            </a:r>
            <a:r>
              <a:rPr lang="en-US" sz="2200" b="1" dirty="0">
                <a:solidFill>
                  <a:schemeClr val="accent1">
                    <a:lumMod val="50000"/>
                  </a:schemeClr>
                </a:solidFill>
              </a:rPr>
              <a:t>by the one man’s disobedience the many were made sinners, so by the one man’s obedience the many will be made righteous.”</a:t>
            </a:r>
            <a:endParaRPr lang="en-US" sz="2200" dirty="0">
              <a:solidFill>
                <a:schemeClr val="accent1">
                  <a:lumMod val="50000"/>
                </a:schemeClr>
              </a:solidFill>
            </a:endParaRPr>
          </a:p>
        </p:txBody>
      </p:sp>
    </p:spTree>
    <p:extLst>
      <p:ext uri="{BB962C8B-B14F-4D97-AF65-F5344CB8AC3E}">
        <p14:creationId xmlns:p14="http://schemas.microsoft.com/office/powerpoint/2010/main" val="140952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54795" y="1401841"/>
            <a:ext cx="8578921" cy="2308324"/>
          </a:xfrm>
          <a:prstGeom prst="rect">
            <a:avLst/>
          </a:prstGeom>
          <a:noFill/>
        </p:spPr>
        <p:txBody>
          <a:bodyPr wrap="square" rtlCol="0">
            <a:spAutoFit/>
          </a:bodyPr>
          <a:lstStyle/>
          <a:p>
            <a:r>
              <a:rPr lang="en-US" sz="2400" b="1" dirty="0">
                <a:solidFill>
                  <a:schemeClr val="accent1">
                    <a:lumMod val="50000"/>
                  </a:schemeClr>
                </a:solidFill>
              </a:rPr>
              <a:t>1 Cor. 15:20-23,</a:t>
            </a:r>
            <a:r>
              <a:rPr lang="en-US" sz="2400" dirty="0">
                <a:solidFill>
                  <a:schemeClr val="accent1">
                    <a:lumMod val="50000"/>
                  </a:schemeClr>
                </a:solidFill>
              </a:rPr>
              <a:t> “</a:t>
            </a:r>
            <a:r>
              <a:rPr lang="en-US" sz="2400" b="1" baseline="30000" dirty="0">
                <a:solidFill>
                  <a:schemeClr val="accent1">
                    <a:lumMod val="50000"/>
                  </a:schemeClr>
                </a:solidFill>
              </a:rPr>
              <a:t>20 </a:t>
            </a:r>
            <a:r>
              <a:rPr lang="en-US" sz="2400" dirty="0">
                <a:solidFill>
                  <a:schemeClr val="accent1">
                    <a:lumMod val="50000"/>
                  </a:schemeClr>
                </a:solidFill>
              </a:rPr>
              <a:t>But in fact Christ has been raised from the dead, the </a:t>
            </a:r>
            <a:r>
              <a:rPr lang="en-US" sz="2400" dirty="0" err="1">
                <a:solidFill>
                  <a:schemeClr val="accent1">
                    <a:lumMod val="50000"/>
                  </a:schemeClr>
                </a:solidFill>
              </a:rPr>
              <a:t>firstfruits</a:t>
            </a:r>
            <a:r>
              <a:rPr lang="en-US" sz="2400" dirty="0">
                <a:solidFill>
                  <a:schemeClr val="accent1">
                    <a:lumMod val="50000"/>
                  </a:schemeClr>
                </a:solidFill>
              </a:rPr>
              <a:t> of those who have fallen asleep. </a:t>
            </a:r>
            <a:r>
              <a:rPr lang="en-US" sz="2400" b="1" baseline="30000" dirty="0">
                <a:solidFill>
                  <a:schemeClr val="accent1">
                    <a:lumMod val="50000"/>
                  </a:schemeClr>
                </a:solidFill>
              </a:rPr>
              <a:t>21 </a:t>
            </a:r>
            <a:r>
              <a:rPr lang="en-US" sz="2400" dirty="0">
                <a:solidFill>
                  <a:schemeClr val="accent1">
                    <a:lumMod val="50000"/>
                  </a:schemeClr>
                </a:solidFill>
              </a:rPr>
              <a:t>For as </a:t>
            </a:r>
            <a:r>
              <a:rPr lang="en-US" sz="2400" b="1" dirty="0">
                <a:solidFill>
                  <a:schemeClr val="accent1">
                    <a:lumMod val="50000"/>
                  </a:schemeClr>
                </a:solidFill>
              </a:rPr>
              <a:t>by a man came death</a:t>
            </a:r>
            <a:r>
              <a:rPr lang="en-US" sz="2400" dirty="0">
                <a:solidFill>
                  <a:schemeClr val="accent1">
                    <a:lumMod val="50000"/>
                  </a:schemeClr>
                </a:solidFill>
              </a:rPr>
              <a:t>, by </a:t>
            </a:r>
            <a:r>
              <a:rPr lang="en-US" sz="2400" b="1" dirty="0">
                <a:solidFill>
                  <a:schemeClr val="accent1">
                    <a:lumMod val="50000"/>
                  </a:schemeClr>
                </a:solidFill>
              </a:rPr>
              <a:t>a man</a:t>
            </a:r>
            <a:r>
              <a:rPr lang="en-US" sz="2400" dirty="0">
                <a:solidFill>
                  <a:schemeClr val="accent1">
                    <a:lumMod val="50000"/>
                  </a:schemeClr>
                </a:solidFill>
              </a:rPr>
              <a:t> has come also the resurrection of the dead. </a:t>
            </a:r>
            <a:r>
              <a:rPr lang="en-US" sz="2400" b="1" baseline="30000" dirty="0">
                <a:solidFill>
                  <a:schemeClr val="accent1">
                    <a:lumMod val="50000"/>
                  </a:schemeClr>
                </a:solidFill>
              </a:rPr>
              <a:t>22 </a:t>
            </a:r>
            <a:r>
              <a:rPr lang="en-US" sz="2400" dirty="0">
                <a:solidFill>
                  <a:schemeClr val="accent1">
                    <a:lumMod val="50000"/>
                  </a:schemeClr>
                </a:solidFill>
              </a:rPr>
              <a:t>For </a:t>
            </a:r>
            <a:r>
              <a:rPr lang="en-US" sz="2400" b="1" dirty="0">
                <a:solidFill>
                  <a:schemeClr val="accent1">
                    <a:lumMod val="50000"/>
                  </a:schemeClr>
                </a:solidFill>
              </a:rPr>
              <a:t>as in Adam all die</a:t>
            </a:r>
            <a:r>
              <a:rPr lang="en-US" sz="2400" dirty="0">
                <a:solidFill>
                  <a:schemeClr val="accent1">
                    <a:lumMod val="50000"/>
                  </a:schemeClr>
                </a:solidFill>
              </a:rPr>
              <a:t>, so also </a:t>
            </a:r>
            <a:r>
              <a:rPr lang="en-US" sz="2400" b="1" dirty="0">
                <a:solidFill>
                  <a:schemeClr val="accent1">
                    <a:lumMod val="50000"/>
                  </a:schemeClr>
                </a:solidFill>
              </a:rPr>
              <a:t>in Christ</a:t>
            </a:r>
            <a:r>
              <a:rPr lang="en-US" sz="2400" dirty="0">
                <a:solidFill>
                  <a:schemeClr val="accent1">
                    <a:lumMod val="50000"/>
                  </a:schemeClr>
                </a:solidFill>
              </a:rPr>
              <a:t> shall all be made alive. </a:t>
            </a:r>
            <a:r>
              <a:rPr lang="en-US" sz="2400" b="1" baseline="30000" dirty="0">
                <a:solidFill>
                  <a:schemeClr val="accent1">
                    <a:lumMod val="50000"/>
                  </a:schemeClr>
                </a:solidFill>
              </a:rPr>
              <a:t>23 </a:t>
            </a:r>
            <a:r>
              <a:rPr lang="en-US" sz="2400" dirty="0">
                <a:solidFill>
                  <a:schemeClr val="accent1">
                    <a:lumMod val="50000"/>
                  </a:schemeClr>
                </a:solidFill>
              </a:rPr>
              <a:t>But each in his own order: Christ the </a:t>
            </a:r>
            <a:r>
              <a:rPr lang="en-US" sz="2400" dirty="0" err="1">
                <a:solidFill>
                  <a:schemeClr val="accent1">
                    <a:lumMod val="50000"/>
                  </a:schemeClr>
                </a:solidFill>
              </a:rPr>
              <a:t>firstfruits</a:t>
            </a:r>
            <a:r>
              <a:rPr lang="en-US" sz="2400" dirty="0">
                <a:solidFill>
                  <a:schemeClr val="accent1">
                    <a:lumMod val="50000"/>
                  </a:schemeClr>
                </a:solidFill>
              </a:rPr>
              <a:t>, then at his coming those who belong to Christ.”</a:t>
            </a:r>
          </a:p>
        </p:txBody>
      </p:sp>
    </p:spTree>
    <p:extLst>
      <p:ext uri="{BB962C8B-B14F-4D97-AF65-F5344CB8AC3E}">
        <p14:creationId xmlns:p14="http://schemas.microsoft.com/office/powerpoint/2010/main" val="343292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38902"/>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760034"/>
            <a:ext cx="8578921" cy="4893647"/>
          </a:xfrm>
          <a:prstGeom prst="rect">
            <a:avLst/>
          </a:prstGeom>
          <a:noFill/>
        </p:spPr>
        <p:txBody>
          <a:bodyPr wrap="square" rtlCol="0">
            <a:spAutoFit/>
          </a:bodyPr>
          <a:lstStyle/>
          <a:p>
            <a:r>
              <a:rPr lang="en-US" sz="2400" b="1" dirty="0">
                <a:solidFill>
                  <a:schemeClr val="accent1">
                    <a:lumMod val="50000"/>
                  </a:schemeClr>
                </a:solidFill>
              </a:rPr>
              <a:t>1 Cor. 15:42-49</a:t>
            </a:r>
            <a:r>
              <a:rPr lang="en-US" sz="2400" dirty="0">
                <a:solidFill>
                  <a:schemeClr val="accent1">
                    <a:lumMod val="50000"/>
                  </a:schemeClr>
                </a:solidFill>
              </a:rPr>
              <a:t>, “</a:t>
            </a:r>
            <a:r>
              <a:rPr lang="en-US" sz="2400" b="1" baseline="30000" dirty="0">
                <a:solidFill>
                  <a:schemeClr val="accent1">
                    <a:lumMod val="50000"/>
                  </a:schemeClr>
                </a:solidFill>
              </a:rPr>
              <a:t>42 </a:t>
            </a:r>
            <a:r>
              <a:rPr lang="en-US" sz="2400" dirty="0">
                <a:solidFill>
                  <a:schemeClr val="accent1">
                    <a:lumMod val="50000"/>
                  </a:schemeClr>
                </a:solidFill>
              </a:rPr>
              <a:t>So is it with the resurrection of the dead. What is sown is perishable; what is raised is imperishable. </a:t>
            </a:r>
            <a:r>
              <a:rPr lang="en-US" sz="2400" b="1" baseline="30000" dirty="0">
                <a:solidFill>
                  <a:schemeClr val="accent1">
                    <a:lumMod val="50000"/>
                  </a:schemeClr>
                </a:solidFill>
              </a:rPr>
              <a:t>43 </a:t>
            </a:r>
            <a:r>
              <a:rPr lang="en-US" sz="2400" dirty="0">
                <a:solidFill>
                  <a:schemeClr val="accent1">
                    <a:lumMod val="50000"/>
                  </a:schemeClr>
                </a:solidFill>
              </a:rPr>
              <a:t>It is sown in dishonor; it is raised in glory. It is sown in weakness; it is raised in power. </a:t>
            </a:r>
            <a:r>
              <a:rPr lang="en-US" sz="2400" b="1" baseline="30000" dirty="0">
                <a:solidFill>
                  <a:schemeClr val="accent1">
                    <a:lumMod val="50000"/>
                  </a:schemeClr>
                </a:solidFill>
              </a:rPr>
              <a:t>44 </a:t>
            </a:r>
            <a:r>
              <a:rPr lang="en-US" sz="2400" dirty="0">
                <a:solidFill>
                  <a:schemeClr val="accent1">
                    <a:lumMod val="50000"/>
                  </a:schemeClr>
                </a:solidFill>
              </a:rPr>
              <a:t>It is sown a natural body; it is raised a spiritual body. If there is a natural body, there is also a spiritual body. </a:t>
            </a:r>
            <a:r>
              <a:rPr lang="en-US" sz="2400" b="1" baseline="30000" dirty="0">
                <a:solidFill>
                  <a:schemeClr val="accent1">
                    <a:lumMod val="50000"/>
                  </a:schemeClr>
                </a:solidFill>
              </a:rPr>
              <a:t>45 </a:t>
            </a:r>
            <a:r>
              <a:rPr lang="en-US" sz="2400" dirty="0">
                <a:solidFill>
                  <a:schemeClr val="accent1">
                    <a:lumMod val="50000"/>
                  </a:schemeClr>
                </a:solidFill>
              </a:rPr>
              <a:t>Thus it is written, </a:t>
            </a:r>
            <a:r>
              <a:rPr lang="en-US" sz="2400" b="1" dirty="0">
                <a:solidFill>
                  <a:schemeClr val="accent1">
                    <a:lumMod val="50000"/>
                  </a:schemeClr>
                </a:solidFill>
              </a:rPr>
              <a:t>“The first man Adam became a living being”; the last Adam became a life-giving spirit.</a:t>
            </a:r>
            <a:r>
              <a:rPr lang="en-US" sz="2400" dirty="0">
                <a:solidFill>
                  <a:schemeClr val="accent1">
                    <a:lumMod val="50000"/>
                  </a:schemeClr>
                </a:solidFill>
              </a:rPr>
              <a:t> </a:t>
            </a:r>
            <a:r>
              <a:rPr lang="en-US" sz="2400" b="1" baseline="30000" dirty="0">
                <a:solidFill>
                  <a:schemeClr val="accent1">
                    <a:lumMod val="50000"/>
                  </a:schemeClr>
                </a:solidFill>
              </a:rPr>
              <a:t>46 </a:t>
            </a:r>
            <a:r>
              <a:rPr lang="en-US" sz="2400" dirty="0">
                <a:solidFill>
                  <a:schemeClr val="accent1">
                    <a:lumMod val="50000"/>
                  </a:schemeClr>
                </a:solidFill>
              </a:rPr>
              <a:t>But it is not the spiritual that is first but the natural, and then the spiritual. </a:t>
            </a:r>
            <a:r>
              <a:rPr lang="en-US" sz="2400" b="1" baseline="30000" dirty="0">
                <a:solidFill>
                  <a:schemeClr val="accent1">
                    <a:lumMod val="50000"/>
                  </a:schemeClr>
                </a:solidFill>
              </a:rPr>
              <a:t>47 </a:t>
            </a:r>
            <a:r>
              <a:rPr lang="en-US" sz="2400" b="1" dirty="0">
                <a:solidFill>
                  <a:schemeClr val="accent1">
                    <a:lumMod val="50000"/>
                  </a:schemeClr>
                </a:solidFill>
              </a:rPr>
              <a:t>The first man was from the earth, a man of dust; the second man is from heaven.</a:t>
            </a:r>
            <a:r>
              <a:rPr lang="en-US" sz="2400" dirty="0">
                <a:solidFill>
                  <a:schemeClr val="accent1">
                    <a:lumMod val="50000"/>
                  </a:schemeClr>
                </a:solidFill>
              </a:rPr>
              <a:t> </a:t>
            </a:r>
            <a:r>
              <a:rPr lang="en-US" sz="2400" b="1" baseline="30000" dirty="0">
                <a:solidFill>
                  <a:schemeClr val="accent1">
                    <a:lumMod val="50000"/>
                  </a:schemeClr>
                </a:solidFill>
              </a:rPr>
              <a:t>48 </a:t>
            </a:r>
            <a:r>
              <a:rPr lang="en-US" sz="2400" dirty="0">
                <a:solidFill>
                  <a:schemeClr val="accent1">
                    <a:lumMod val="50000"/>
                  </a:schemeClr>
                </a:solidFill>
              </a:rPr>
              <a:t>As was the man of dust, so also are those who are of the dust, and as is the man of heaven, so also are those who are of heaven. </a:t>
            </a:r>
            <a:r>
              <a:rPr lang="en-US" sz="2400" b="1" baseline="30000" dirty="0">
                <a:solidFill>
                  <a:schemeClr val="accent1">
                    <a:lumMod val="50000"/>
                  </a:schemeClr>
                </a:solidFill>
              </a:rPr>
              <a:t>49 </a:t>
            </a:r>
            <a:r>
              <a:rPr lang="en-US" sz="2400" dirty="0">
                <a:solidFill>
                  <a:schemeClr val="accent1">
                    <a:lumMod val="50000"/>
                  </a:schemeClr>
                </a:solidFill>
              </a:rPr>
              <a:t>Just as we have borne the image of the man of dust, we shall also bear the image of the man of heaven.”</a:t>
            </a:r>
          </a:p>
        </p:txBody>
      </p:sp>
    </p:spTree>
    <p:extLst>
      <p:ext uri="{BB962C8B-B14F-4D97-AF65-F5344CB8AC3E}">
        <p14:creationId xmlns:p14="http://schemas.microsoft.com/office/powerpoint/2010/main" val="3884699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38902"/>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930782"/>
            <a:ext cx="8578921" cy="4524315"/>
          </a:xfrm>
          <a:prstGeom prst="rect">
            <a:avLst/>
          </a:prstGeom>
          <a:noFill/>
        </p:spPr>
        <p:txBody>
          <a:bodyPr wrap="square" rtlCol="0">
            <a:spAutoFit/>
          </a:bodyPr>
          <a:lstStyle/>
          <a:p>
            <a:r>
              <a:rPr lang="en-US" sz="2400" b="1" dirty="0">
                <a:solidFill>
                  <a:schemeClr val="accent1">
                    <a:lumMod val="50000"/>
                  </a:schemeClr>
                </a:solidFill>
              </a:rPr>
              <a:t>2 Cor 11:3</a:t>
            </a:r>
            <a:r>
              <a:rPr lang="en-US" sz="2400" dirty="0">
                <a:solidFill>
                  <a:schemeClr val="accent1">
                    <a:lumMod val="50000"/>
                  </a:schemeClr>
                </a:solidFill>
              </a:rPr>
              <a:t>, “</a:t>
            </a:r>
            <a:r>
              <a:rPr lang="en-US" sz="2400" b="1" baseline="30000" dirty="0">
                <a:solidFill>
                  <a:schemeClr val="accent1">
                    <a:lumMod val="50000"/>
                  </a:schemeClr>
                </a:solidFill>
              </a:rPr>
              <a:t>3 </a:t>
            </a:r>
            <a:r>
              <a:rPr lang="en-US" sz="2400" dirty="0">
                <a:solidFill>
                  <a:schemeClr val="accent1">
                    <a:lumMod val="50000"/>
                  </a:schemeClr>
                </a:solidFill>
              </a:rPr>
              <a:t>But I am afraid that as </a:t>
            </a:r>
            <a:r>
              <a:rPr lang="en-US" sz="2400" b="1" dirty="0">
                <a:solidFill>
                  <a:schemeClr val="accent1">
                    <a:lumMod val="50000"/>
                  </a:schemeClr>
                </a:solidFill>
              </a:rPr>
              <a:t>the serpent deceived Eve by his cunning</a:t>
            </a:r>
            <a:r>
              <a:rPr lang="en-US" sz="2400" dirty="0">
                <a:solidFill>
                  <a:schemeClr val="accent1">
                    <a:lumMod val="50000"/>
                  </a:schemeClr>
                </a:solidFill>
              </a:rPr>
              <a:t>, your thoughts will be led astray from a sincere and pure devotion to Christ.”</a:t>
            </a:r>
          </a:p>
          <a:p>
            <a:endParaRPr lang="en-US" sz="2400" dirty="0">
              <a:solidFill>
                <a:schemeClr val="accent1">
                  <a:lumMod val="50000"/>
                </a:schemeClr>
              </a:solidFill>
            </a:endParaRPr>
          </a:p>
          <a:p>
            <a:r>
              <a:rPr lang="en-US" sz="2400" b="1" dirty="0">
                <a:solidFill>
                  <a:schemeClr val="accent1">
                    <a:lumMod val="50000"/>
                  </a:schemeClr>
                </a:solidFill>
              </a:rPr>
              <a:t>1 Tim. 2:12-14</a:t>
            </a:r>
            <a:r>
              <a:rPr lang="en-US" sz="2400" dirty="0">
                <a:solidFill>
                  <a:schemeClr val="accent1">
                    <a:lumMod val="50000"/>
                  </a:schemeClr>
                </a:solidFill>
              </a:rPr>
              <a:t>, “</a:t>
            </a:r>
            <a:r>
              <a:rPr lang="en-US" sz="2400" b="1" baseline="30000" dirty="0">
                <a:solidFill>
                  <a:schemeClr val="accent1">
                    <a:lumMod val="50000"/>
                  </a:schemeClr>
                </a:solidFill>
              </a:rPr>
              <a:t>12 </a:t>
            </a:r>
            <a:r>
              <a:rPr lang="en-US" sz="2400" dirty="0">
                <a:solidFill>
                  <a:schemeClr val="accent1">
                    <a:lumMod val="50000"/>
                  </a:schemeClr>
                </a:solidFill>
              </a:rPr>
              <a:t>I do not permit a woman to teach or to exercise authority over a man; rather, she is to remain quiet. </a:t>
            </a:r>
            <a:r>
              <a:rPr lang="en-US" sz="2400" b="1" baseline="30000" dirty="0">
                <a:solidFill>
                  <a:schemeClr val="accent1">
                    <a:lumMod val="50000"/>
                  </a:schemeClr>
                </a:solidFill>
              </a:rPr>
              <a:t>13 </a:t>
            </a:r>
            <a:r>
              <a:rPr lang="en-US" sz="2400" dirty="0">
                <a:solidFill>
                  <a:schemeClr val="accent1">
                    <a:lumMod val="50000"/>
                  </a:schemeClr>
                </a:solidFill>
              </a:rPr>
              <a:t>For </a:t>
            </a:r>
            <a:r>
              <a:rPr lang="en-US" sz="2400" b="1" dirty="0">
                <a:solidFill>
                  <a:schemeClr val="accent1">
                    <a:lumMod val="50000"/>
                  </a:schemeClr>
                </a:solidFill>
              </a:rPr>
              <a:t>Adam was formed first, then Eve</a:t>
            </a:r>
            <a:r>
              <a:rPr lang="en-US" sz="2400" dirty="0">
                <a:solidFill>
                  <a:schemeClr val="accent1">
                    <a:lumMod val="50000"/>
                  </a:schemeClr>
                </a:solidFill>
              </a:rPr>
              <a:t>; </a:t>
            </a:r>
            <a:r>
              <a:rPr lang="en-US" sz="2400" b="1" baseline="30000" dirty="0">
                <a:solidFill>
                  <a:schemeClr val="accent1">
                    <a:lumMod val="50000"/>
                  </a:schemeClr>
                </a:solidFill>
              </a:rPr>
              <a:t>14 </a:t>
            </a:r>
            <a:r>
              <a:rPr lang="en-US" sz="2400" dirty="0">
                <a:solidFill>
                  <a:schemeClr val="accent1">
                    <a:lumMod val="50000"/>
                  </a:schemeClr>
                </a:solidFill>
              </a:rPr>
              <a:t>and Adam was not deceived, but the woman was deceived and became a transgressor.”</a:t>
            </a:r>
          </a:p>
          <a:p>
            <a:endParaRPr lang="en-US" sz="2400" dirty="0">
              <a:solidFill>
                <a:schemeClr val="accent1">
                  <a:lumMod val="50000"/>
                </a:schemeClr>
              </a:solidFill>
            </a:endParaRPr>
          </a:p>
          <a:p>
            <a:r>
              <a:rPr lang="en-US" sz="2400" b="1" dirty="0">
                <a:solidFill>
                  <a:schemeClr val="accent1">
                    <a:lumMod val="50000"/>
                  </a:schemeClr>
                </a:solidFill>
              </a:rPr>
              <a:t>Hebrews 11:3-5</a:t>
            </a:r>
            <a:r>
              <a:rPr lang="en-US" sz="2400" dirty="0">
                <a:solidFill>
                  <a:schemeClr val="accent1">
                    <a:lumMod val="50000"/>
                  </a:schemeClr>
                </a:solidFill>
              </a:rPr>
              <a:t>, “</a:t>
            </a:r>
            <a:r>
              <a:rPr lang="en-US" sz="2400" b="1" baseline="30000" dirty="0">
                <a:solidFill>
                  <a:schemeClr val="accent1">
                    <a:lumMod val="50000"/>
                  </a:schemeClr>
                </a:solidFill>
              </a:rPr>
              <a:t>3 </a:t>
            </a:r>
            <a:r>
              <a:rPr lang="en-US" sz="2400" dirty="0">
                <a:solidFill>
                  <a:schemeClr val="accent1">
                    <a:lumMod val="50000"/>
                  </a:schemeClr>
                </a:solidFill>
              </a:rPr>
              <a:t>By faith we understand that</a:t>
            </a:r>
            <a:r>
              <a:rPr lang="en-US" sz="2400" b="1" dirty="0">
                <a:solidFill>
                  <a:schemeClr val="accent1">
                    <a:lumMod val="50000"/>
                  </a:schemeClr>
                </a:solidFill>
              </a:rPr>
              <a:t> the universe was created by the word of God</a:t>
            </a:r>
            <a:r>
              <a:rPr lang="en-US" sz="2400" dirty="0">
                <a:solidFill>
                  <a:schemeClr val="accent1">
                    <a:lumMod val="50000"/>
                  </a:schemeClr>
                </a:solidFill>
              </a:rPr>
              <a:t>, so that what is seen was not made out of things that are visible.” </a:t>
            </a:r>
          </a:p>
        </p:txBody>
      </p:sp>
    </p:spTree>
    <p:extLst>
      <p:ext uri="{BB962C8B-B14F-4D97-AF65-F5344CB8AC3E}">
        <p14:creationId xmlns:p14="http://schemas.microsoft.com/office/powerpoint/2010/main" val="51339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1200329"/>
          </a:xfrm>
          <a:prstGeom prst="rect">
            <a:avLst/>
          </a:prstGeom>
          <a:noFill/>
        </p:spPr>
        <p:txBody>
          <a:bodyPr wrap="square" rtlCol="0">
            <a:spAutoFit/>
          </a:bodyPr>
          <a:lstStyle/>
          <a:p>
            <a:r>
              <a:rPr lang="en-US" sz="2400" dirty="0">
                <a:solidFill>
                  <a:schemeClr val="accent1">
                    <a:lumMod val="50000"/>
                  </a:schemeClr>
                </a:solidFill>
              </a:rPr>
              <a:t>I hope we all become faithful theologians.</a:t>
            </a:r>
          </a:p>
          <a:p>
            <a:endParaRPr lang="en-US" sz="2400" dirty="0">
              <a:solidFill>
                <a:schemeClr val="accent1">
                  <a:lumMod val="50000"/>
                </a:schemeClr>
              </a:solidFill>
            </a:endParaRPr>
          </a:p>
          <a:p>
            <a:r>
              <a:rPr lang="en-US" sz="2400" dirty="0">
                <a:solidFill>
                  <a:schemeClr val="accent1">
                    <a:lumMod val="50000"/>
                  </a:schemeClr>
                </a:solidFill>
              </a:rPr>
              <a:t>Right thinking for right living. </a:t>
            </a:r>
          </a:p>
        </p:txBody>
      </p:sp>
    </p:spTree>
    <p:extLst>
      <p:ext uri="{BB962C8B-B14F-4D97-AF65-F5344CB8AC3E}">
        <p14:creationId xmlns:p14="http://schemas.microsoft.com/office/powerpoint/2010/main" val="271196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24048"/>
            <a:ext cx="8578921" cy="4154984"/>
          </a:xfrm>
          <a:prstGeom prst="rect">
            <a:avLst/>
          </a:prstGeom>
          <a:noFill/>
        </p:spPr>
        <p:txBody>
          <a:bodyPr wrap="square" rtlCol="0">
            <a:spAutoFit/>
          </a:bodyPr>
          <a:lstStyle/>
          <a:p>
            <a:r>
              <a:rPr lang="en-US" sz="2400" b="1" dirty="0">
                <a:solidFill>
                  <a:schemeClr val="accent1">
                    <a:lumMod val="50000"/>
                  </a:schemeClr>
                </a:solidFill>
              </a:rPr>
              <a:t>MacArthur </a:t>
            </a:r>
            <a:endParaRPr lang="en-US" sz="2400" dirty="0">
              <a:solidFill>
                <a:schemeClr val="accent1">
                  <a:lumMod val="50000"/>
                </a:schemeClr>
              </a:solidFill>
            </a:endParaRPr>
          </a:p>
          <a:p>
            <a:pPr marL="1828732" lvl="3" indent="-457200">
              <a:buFont typeface="+mj-lt"/>
              <a:buAutoNum type="arabicPeriod"/>
            </a:pPr>
            <a:r>
              <a:rPr lang="en-US" sz="2400" dirty="0">
                <a:solidFill>
                  <a:schemeClr val="accent1">
                    <a:lumMod val="50000"/>
                  </a:schemeClr>
                </a:solidFill>
              </a:rPr>
              <a:t>Prolegomena</a:t>
            </a:r>
          </a:p>
          <a:p>
            <a:pPr marL="1828732" lvl="3" indent="-457200">
              <a:buFont typeface="+mj-lt"/>
              <a:buAutoNum type="arabicPeriod"/>
            </a:pPr>
            <a:r>
              <a:rPr lang="en-US" sz="2400" dirty="0">
                <a:solidFill>
                  <a:schemeClr val="accent1">
                    <a:lumMod val="50000"/>
                  </a:schemeClr>
                </a:solidFill>
              </a:rPr>
              <a:t>Scripture </a:t>
            </a:r>
          </a:p>
          <a:p>
            <a:pPr marL="1828732" lvl="3" indent="-457200">
              <a:buFont typeface="+mj-lt"/>
              <a:buAutoNum type="arabicPeriod"/>
            </a:pPr>
            <a:r>
              <a:rPr lang="en-US" sz="2400" dirty="0">
                <a:solidFill>
                  <a:schemeClr val="accent1">
                    <a:lumMod val="50000"/>
                  </a:schemeClr>
                </a:solidFill>
              </a:rPr>
              <a:t>Theology Proper: God</a:t>
            </a:r>
          </a:p>
          <a:p>
            <a:pPr marL="1828732" lvl="3" indent="-457200">
              <a:buFont typeface="+mj-lt"/>
              <a:buAutoNum type="arabicPeriod"/>
            </a:pPr>
            <a:r>
              <a:rPr lang="en-US" sz="2400" dirty="0">
                <a:solidFill>
                  <a:schemeClr val="accent1">
                    <a:lumMod val="50000"/>
                  </a:schemeClr>
                </a:solidFill>
              </a:rPr>
              <a:t>Christology </a:t>
            </a:r>
          </a:p>
          <a:p>
            <a:pPr marL="1828732" lvl="3" indent="-457200">
              <a:buFont typeface="+mj-lt"/>
              <a:buAutoNum type="arabicPeriod"/>
            </a:pPr>
            <a:r>
              <a:rPr lang="en-US" sz="2400" dirty="0">
                <a:solidFill>
                  <a:schemeClr val="accent1">
                    <a:lumMod val="50000"/>
                  </a:schemeClr>
                </a:solidFill>
              </a:rPr>
              <a:t>Pneumatology </a:t>
            </a:r>
          </a:p>
          <a:p>
            <a:pPr marL="1828732" lvl="3" indent="-457200">
              <a:buFont typeface="+mj-lt"/>
              <a:buAutoNum type="arabicPeriod"/>
            </a:pPr>
            <a:r>
              <a:rPr lang="en-US" sz="2400" dirty="0">
                <a:solidFill>
                  <a:schemeClr val="accent1">
                    <a:lumMod val="50000"/>
                  </a:schemeClr>
                </a:solidFill>
              </a:rPr>
              <a:t>Anthropology and Hamartiology </a:t>
            </a:r>
          </a:p>
          <a:p>
            <a:pPr marL="1828732" lvl="3" indent="-457200">
              <a:buFont typeface="+mj-lt"/>
              <a:buAutoNum type="arabicPeriod"/>
            </a:pPr>
            <a:r>
              <a:rPr lang="en-US" sz="2400" dirty="0">
                <a:solidFill>
                  <a:schemeClr val="accent1">
                    <a:lumMod val="50000"/>
                  </a:schemeClr>
                </a:solidFill>
              </a:rPr>
              <a:t>Soteriology </a:t>
            </a:r>
          </a:p>
          <a:p>
            <a:pPr marL="1828732" lvl="3" indent="-457200">
              <a:buFont typeface="+mj-lt"/>
              <a:buAutoNum type="arabicPeriod"/>
            </a:pPr>
            <a:r>
              <a:rPr lang="en-US" sz="2400" dirty="0">
                <a:solidFill>
                  <a:schemeClr val="accent1">
                    <a:lumMod val="50000"/>
                  </a:schemeClr>
                </a:solidFill>
              </a:rPr>
              <a:t>Angelology </a:t>
            </a:r>
          </a:p>
          <a:p>
            <a:pPr marL="1828732" lvl="3" indent="-457200">
              <a:buFont typeface="+mj-lt"/>
              <a:buAutoNum type="arabicPeriod"/>
            </a:pPr>
            <a:r>
              <a:rPr lang="en-US" sz="2400" dirty="0">
                <a:solidFill>
                  <a:schemeClr val="accent1">
                    <a:lumMod val="50000"/>
                  </a:schemeClr>
                </a:solidFill>
              </a:rPr>
              <a:t>Ecclesiology </a:t>
            </a:r>
          </a:p>
          <a:p>
            <a:pPr marL="1828732" lvl="3" indent="-457200">
              <a:buFont typeface="+mj-lt"/>
              <a:buAutoNum type="arabicPeriod"/>
            </a:pPr>
            <a:r>
              <a:rPr lang="en-US" sz="2400" dirty="0">
                <a:solidFill>
                  <a:schemeClr val="accent1">
                    <a:lumMod val="50000"/>
                  </a:schemeClr>
                </a:solidFill>
              </a:rPr>
              <a:t>Eschatology </a:t>
            </a:r>
          </a:p>
        </p:txBody>
      </p:sp>
    </p:spTree>
    <p:extLst>
      <p:ext uri="{BB962C8B-B14F-4D97-AF65-F5344CB8AC3E}">
        <p14:creationId xmlns:p14="http://schemas.microsoft.com/office/powerpoint/2010/main" val="401946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3046988"/>
          </a:xfrm>
          <a:prstGeom prst="rect">
            <a:avLst/>
          </a:prstGeom>
          <a:noFill/>
        </p:spPr>
        <p:txBody>
          <a:bodyPr wrap="square" rtlCol="0">
            <a:spAutoFit/>
          </a:bodyPr>
          <a:lstStyle/>
          <a:p>
            <a:r>
              <a:rPr lang="en-US" sz="2400" b="1" dirty="0">
                <a:solidFill>
                  <a:schemeClr val="accent1">
                    <a:lumMod val="50000"/>
                  </a:schemeClr>
                </a:solidFill>
              </a:rPr>
              <a:t>Grudem </a:t>
            </a:r>
            <a:endParaRPr lang="en-US" sz="2400" dirty="0">
              <a:solidFill>
                <a:schemeClr val="accent1">
                  <a:lumMod val="50000"/>
                </a:schemeClr>
              </a:solidFill>
            </a:endParaRPr>
          </a:p>
          <a:p>
            <a:pPr marL="800078" lvl="1" indent="-342900">
              <a:buFont typeface="+mj-lt"/>
              <a:buAutoNum type="arabicPeriod"/>
            </a:pPr>
            <a:r>
              <a:rPr lang="en-US" sz="2400" dirty="0">
                <a:solidFill>
                  <a:schemeClr val="accent1">
                    <a:lumMod val="50000"/>
                  </a:schemeClr>
                </a:solidFill>
              </a:rPr>
              <a:t>The Word of God</a:t>
            </a:r>
          </a:p>
          <a:p>
            <a:pPr marL="800078" lvl="1" indent="-342900">
              <a:buFont typeface="+mj-lt"/>
              <a:buAutoNum type="arabicPeriod"/>
            </a:pPr>
            <a:r>
              <a:rPr lang="en-US" sz="2400" dirty="0">
                <a:solidFill>
                  <a:schemeClr val="accent1">
                    <a:lumMod val="50000"/>
                  </a:schemeClr>
                </a:solidFill>
              </a:rPr>
              <a:t>The Doctrine of God </a:t>
            </a:r>
          </a:p>
          <a:p>
            <a:pPr marL="800078" lvl="1" indent="-342900">
              <a:buFont typeface="+mj-lt"/>
              <a:buAutoNum type="arabicPeriod"/>
            </a:pPr>
            <a:r>
              <a:rPr lang="en-US" sz="2400" dirty="0">
                <a:solidFill>
                  <a:schemeClr val="accent1">
                    <a:lumMod val="50000"/>
                  </a:schemeClr>
                </a:solidFill>
              </a:rPr>
              <a:t>The Doctrine of Man </a:t>
            </a:r>
          </a:p>
          <a:p>
            <a:pPr marL="800078" lvl="1" indent="-342900">
              <a:buFont typeface="+mj-lt"/>
              <a:buAutoNum type="arabicPeriod"/>
            </a:pPr>
            <a:r>
              <a:rPr lang="en-US" sz="2400" dirty="0">
                <a:solidFill>
                  <a:schemeClr val="accent1">
                    <a:lumMod val="50000"/>
                  </a:schemeClr>
                </a:solidFill>
              </a:rPr>
              <a:t>The Doctrines of Christ and the Holy Spirit </a:t>
            </a:r>
          </a:p>
          <a:p>
            <a:pPr marL="800078" lvl="1" indent="-342900">
              <a:buFont typeface="+mj-lt"/>
              <a:buAutoNum type="arabicPeriod"/>
            </a:pPr>
            <a:r>
              <a:rPr lang="en-US" sz="2400" dirty="0">
                <a:solidFill>
                  <a:schemeClr val="accent1">
                    <a:lumMod val="50000"/>
                  </a:schemeClr>
                </a:solidFill>
              </a:rPr>
              <a:t>Doctrine and Application of Redemption </a:t>
            </a:r>
          </a:p>
          <a:p>
            <a:pPr marL="800078" lvl="1" indent="-342900">
              <a:buFont typeface="+mj-lt"/>
              <a:buAutoNum type="arabicPeriod"/>
            </a:pPr>
            <a:r>
              <a:rPr lang="en-US" sz="2400" dirty="0">
                <a:solidFill>
                  <a:schemeClr val="accent1">
                    <a:lumMod val="50000"/>
                  </a:schemeClr>
                </a:solidFill>
              </a:rPr>
              <a:t>The Doctrine of the Church </a:t>
            </a:r>
          </a:p>
          <a:p>
            <a:pPr marL="800078" lvl="1" indent="-342900">
              <a:buFont typeface="+mj-lt"/>
              <a:buAutoNum type="arabicPeriod"/>
            </a:pPr>
            <a:r>
              <a:rPr lang="en-US" sz="2400" dirty="0">
                <a:solidFill>
                  <a:schemeClr val="accent1">
                    <a:lumMod val="50000"/>
                  </a:schemeClr>
                </a:solidFill>
              </a:rPr>
              <a:t>The Doctrine of the Future </a:t>
            </a:r>
          </a:p>
        </p:txBody>
      </p:sp>
    </p:spTree>
    <p:extLst>
      <p:ext uri="{BB962C8B-B14F-4D97-AF65-F5344CB8AC3E}">
        <p14:creationId xmlns:p14="http://schemas.microsoft.com/office/powerpoint/2010/main" val="258342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Some Resources to Help</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49340"/>
            <a:ext cx="8578921" cy="3416320"/>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Center for Biblical Integration events, website, &amp; resources.</a:t>
            </a:r>
          </a:p>
          <a:p>
            <a:pPr marL="457200" indent="-457200">
              <a:buAutoNum type="arabicPeriod"/>
            </a:pPr>
            <a:r>
              <a:rPr lang="en-US" sz="2400" dirty="0">
                <a:solidFill>
                  <a:schemeClr val="accent1">
                    <a:lumMod val="50000"/>
                  </a:schemeClr>
                </a:solidFill>
              </a:rPr>
              <a:t>“We Believe” sermon series for those new to Cedarville. One session on LGBTQ+ online. </a:t>
            </a:r>
          </a:p>
          <a:p>
            <a:pPr marL="457200" indent="-457200">
              <a:buAutoNum type="arabicPeriod"/>
            </a:pPr>
            <a:r>
              <a:rPr lang="en-US" sz="2400" dirty="0">
                <a:solidFill>
                  <a:schemeClr val="accent1">
                    <a:lumMod val="50000"/>
                  </a:schemeClr>
                </a:solidFill>
              </a:rPr>
              <a:t>Creation Conference: Answers in Genesis co-sponsored conference with a session on the necessity of a historic Adam. </a:t>
            </a:r>
          </a:p>
          <a:p>
            <a:pPr marL="457200" indent="-457200">
              <a:buAutoNum type="arabicPeriod"/>
            </a:pPr>
            <a:r>
              <a:rPr lang="en-US" sz="2400" dirty="0">
                <a:solidFill>
                  <a:schemeClr val="accent1">
                    <a:lumMod val="50000"/>
                  </a:schemeClr>
                </a:solidFill>
              </a:rPr>
              <a:t>Bible Minor: online or in audit in class. </a:t>
            </a:r>
          </a:p>
          <a:p>
            <a:pPr marL="457200" indent="-457200">
              <a:buFontTx/>
              <a:buAutoNum type="arabicPeriod"/>
            </a:pPr>
            <a:r>
              <a:rPr lang="en-US" sz="2400" dirty="0">
                <a:solidFill>
                  <a:schemeClr val="accent1">
                    <a:lumMod val="50000"/>
                  </a:schemeClr>
                </a:solidFill>
              </a:rPr>
              <a:t>These theology sessions. </a:t>
            </a:r>
          </a:p>
          <a:p>
            <a:pPr marL="457200" indent="-457200">
              <a:buAutoNum type="arabicPeriod"/>
            </a:pPr>
            <a:r>
              <a:rPr lang="en-US" sz="2400" dirty="0">
                <a:solidFill>
                  <a:schemeClr val="accent1">
                    <a:lumMod val="50000"/>
                  </a:schemeClr>
                </a:solidFill>
              </a:rPr>
              <a:t>Books: but read critically as many are too weak for what we desire. </a:t>
            </a:r>
          </a:p>
        </p:txBody>
      </p:sp>
      <p:sp>
        <p:nvSpPr>
          <p:cNvPr id="3" name="TextBox 2">
            <a:extLst>
              <a:ext uri="{FF2B5EF4-FFF2-40B4-BE49-F238E27FC236}">
                <a16:creationId xmlns:a16="http://schemas.microsoft.com/office/drawing/2014/main" id="{1F5CE739-C7EB-2D49-882D-DABEB2274F42}"/>
              </a:ext>
            </a:extLst>
          </p:cNvPr>
          <p:cNvSpPr txBox="1"/>
          <p:nvPr/>
        </p:nvSpPr>
        <p:spPr>
          <a:xfrm>
            <a:off x="-233082" y="473336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5750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BF22D-3EC4-EB4A-9FDC-B524C6154ECB}"/>
              </a:ext>
            </a:extLst>
          </p:cNvPr>
          <p:cNvPicPr>
            <a:picLocks noChangeAspect="1"/>
          </p:cNvPicPr>
          <p:nvPr/>
        </p:nvPicPr>
        <p:blipFill>
          <a:blip r:embed="rId2"/>
          <a:stretch>
            <a:fillRect/>
          </a:stretch>
        </p:blipFill>
        <p:spPr>
          <a:xfrm>
            <a:off x="0" y="0"/>
            <a:ext cx="10160000" cy="5715000"/>
          </a:xfrm>
          <a:prstGeom prst="rect">
            <a:avLst/>
          </a:prstGeom>
        </p:spPr>
      </p:pic>
      <p:pic>
        <p:nvPicPr>
          <p:cNvPr id="7" name="Picture 6">
            <a:extLst>
              <a:ext uri="{FF2B5EF4-FFF2-40B4-BE49-F238E27FC236}">
                <a16:creationId xmlns:a16="http://schemas.microsoft.com/office/drawing/2014/main" id="{B7DF3C4E-2DBF-8A4D-BF2E-29E84DF8DE95}"/>
              </a:ext>
            </a:extLst>
          </p:cNvPr>
          <p:cNvPicPr>
            <a:picLocks noChangeAspect="1"/>
          </p:cNvPicPr>
          <p:nvPr/>
        </p:nvPicPr>
        <p:blipFill>
          <a:blip r:embed="rId3"/>
          <a:stretch>
            <a:fillRect/>
          </a:stretch>
        </p:blipFill>
        <p:spPr>
          <a:xfrm>
            <a:off x="3483433" y="1421139"/>
            <a:ext cx="2987719" cy="2757573"/>
          </a:xfrm>
          <a:prstGeom prst="rect">
            <a:avLst/>
          </a:prstGeom>
        </p:spPr>
      </p:pic>
    </p:spTree>
    <p:extLst>
      <p:ext uri="{BB962C8B-B14F-4D97-AF65-F5344CB8AC3E}">
        <p14:creationId xmlns:p14="http://schemas.microsoft.com/office/powerpoint/2010/main" val="339623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262850" y="1102549"/>
            <a:ext cx="8578921" cy="1569660"/>
          </a:xfrm>
          <a:prstGeom prst="rect">
            <a:avLst/>
          </a:prstGeom>
          <a:noFill/>
        </p:spPr>
        <p:txBody>
          <a:bodyPr wrap="square" rtlCol="0">
            <a:spAutoFit/>
          </a:bodyPr>
          <a:lstStyle/>
          <a:p>
            <a:r>
              <a:rPr lang="en-US" sz="2400" b="1" dirty="0">
                <a:solidFill>
                  <a:schemeClr val="accent1">
                    <a:lumMod val="50000"/>
                  </a:schemeClr>
                </a:solidFill>
              </a:rPr>
              <a:t>Reason 1: </a:t>
            </a:r>
            <a:r>
              <a:rPr lang="en-US" sz="2400" dirty="0">
                <a:solidFill>
                  <a:schemeClr val="accent1">
                    <a:lumMod val="50000"/>
                  </a:schemeClr>
                </a:solidFill>
              </a:rPr>
              <a:t>It will help us grow as followers of Christ. </a:t>
            </a:r>
            <a:br>
              <a:rPr lang="en-US" sz="2400" dirty="0">
                <a:solidFill>
                  <a:schemeClr val="accent1">
                    <a:lumMod val="50000"/>
                  </a:schemeClr>
                </a:solidFill>
              </a:rPr>
            </a:br>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We are a greenhouse and not a bubble. </a:t>
            </a:r>
          </a:p>
          <a:p>
            <a:endParaRPr lang="en-US" sz="2400" dirty="0">
              <a:solidFill>
                <a:schemeClr val="accent1">
                  <a:lumMod val="50000"/>
                </a:schemeClr>
              </a:solidFill>
            </a:endParaRPr>
          </a:p>
        </p:txBody>
      </p:sp>
    </p:spTree>
    <p:extLst>
      <p:ext uri="{BB962C8B-B14F-4D97-AF65-F5344CB8AC3E}">
        <p14:creationId xmlns:p14="http://schemas.microsoft.com/office/powerpoint/2010/main" val="235603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400932"/>
            <a:ext cx="8578921" cy="3416320"/>
          </a:xfrm>
          <a:prstGeom prst="rect">
            <a:avLst/>
          </a:prstGeom>
          <a:noFill/>
        </p:spPr>
        <p:txBody>
          <a:bodyPr wrap="square" rtlCol="0">
            <a:spAutoFit/>
          </a:bodyPr>
          <a:lstStyle/>
          <a:p>
            <a:r>
              <a:rPr lang="en-US" sz="2400" b="1" dirty="0">
                <a:solidFill>
                  <a:schemeClr val="accent1">
                    <a:lumMod val="50000"/>
                  </a:schemeClr>
                </a:solidFill>
              </a:rPr>
              <a:t>Reason 2:  </a:t>
            </a:r>
            <a:r>
              <a:rPr lang="en-US" sz="2400" dirty="0">
                <a:solidFill>
                  <a:schemeClr val="accent1">
                    <a:lumMod val="50000"/>
                  </a:schemeClr>
                </a:solidFill>
              </a:rPr>
              <a:t>We must be theologically deep in order to thrive as a university.</a:t>
            </a:r>
          </a:p>
          <a:p>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Do you probe the presuppositions of your discipline with the Word of God? Do you cross-examine the conclusions of your discipline with Scripture? Do you interrogate the destinations of your discipline with the goal of the Bible? </a:t>
            </a: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33981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821353"/>
            <a:ext cx="8578921" cy="4154984"/>
          </a:xfrm>
          <a:prstGeom prst="rect">
            <a:avLst/>
          </a:prstGeom>
          <a:noFill/>
        </p:spPr>
        <p:txBody>
          <a:bodyPr wrap="square" rtlCol="0">
            <a:spAutoFit/>
          </a:bodyPr>
          <a:lstStyle/>
          <a:p>
            <a:r>
              <a:rPr lang="en-US" sz="2400" b="1" dirty="0">
                <a:solidFill>
                  <a:schemeClr val="accent1">
                    <a:lumMod val="50000"/>
                  </a:schemeClr>
                </a:solidFill>
              </a:rPr>
              <a:t>Reason 3:</a:t>
            </a:r>
            <a:r>
              <a:rPr lang="en-US" sz="2400" dirty="0">
                <a:solidFill>
                  <a:schemeClr val="accent1">
                    <a:lumMod val="50000"/>
                  </a:schemeClr>
                </a:solidFill>
              </a:rPr>
              <a:t> We must be theologically grounded in order to accomplish our mission statement: </a:t>
            </a:r>
          </a:p>
          <a:p>
            <a:endParaRPr lang="en-US" sz="2400" b="1" dirty="0">
              <a:solidFill>
                <a:schemeClr val="accent1">
                  <a:lumMod val="50000"/>
                </a:schemeClr>
              </a:solidFill>
            </a:endParaRPr>
          </a:p>
          <a:p>
            <a:pPr marL="800078" lvl="1" indent="-342900">
              <a:buFont typeface="Arial" panose="020B0604020202020204" pitchFamily="34" charset="0"/>
              <a:buChar char="•"/>
            </a:pPr>
            <a:r>
              <a:rPr lang="en-US" sz="2400" b="1" dirty="0">
                <a:solidFill>
                  <a:schemeClr val="accent1">
                    <a:lumMod val="50000"/>
                  </a:schemeClr>
                </a:solidFill>
              </a:rPr>
              <a:t>“Transforms lives through excellent education and intentional discipleship in submission to biblical authority.” </a:t>
            </a:r>
          </a:p>
          <a:p>
            <a:pPr marL="800078" lvl="1" indent="-342900">
              <a:buFont typeface="Arial" panose="020B0604020202020204" pitchFamily="34" charset="0"/>
              <a:buChar char="•"/>
            </a:pPr>
            <a:r>
              <a:rPr lang="en-US" sz="2400" dirty="0">
                <a:solidFill>
                  <a:schemeClr val="accent1">
                    <a:lumMod val="50000"/>
                  </a:schemeClr>
                </a:solidFill>
              </a:rPr>
              <a:t>If we educate students without discipling them, then we have failed.</a:t>
            </a:r>
            <a:endParaRPr lang="en-US" sz="2400" b="1"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C.S. Lewis said, “Education without values, as useful as it is, seems rather to make a man a more clever devil.”</a:t>
            </a:r>
            <a:endParaRPr lang="en-US" sz="2400" b="1"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95122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468309"/>
            <a:ext cx="8578921" cy="1938992"/>
          </a:xfrm>
          <a:prstGeom prst="rect">
            <a:avLst/>
          </a:prstGeom>
          <a:noFill/>
        </p:spPr>
        <p:txBody>
          <a:bodyPr wrap="square" rtlCol="0">
            <a:spAutoFit/>
          </a:bodyPr>
          <a:lstStyle/>
          <a:p>
            <a:r>
              <a:rPr lang="en-US" sz="2400" b="1" dirty="0">
                <a:solidFill>
                  <a:schemeClr val="accent1">
                    <a:lumMod val="50000"/>
                  </a:schemeClr>
                </a:solidFill>
              </a:rPr>
              <a:t>Reason 4:</a:t>
            </a:r>
            <a:r>
              <a:rPr lang="en-US" sz="2400" dirty="0">
                <a:solidFill>
                  <a:schemeClr val="accent1">
                    <a:lumMod val="50000"/>
                  </a:schemeClr>
                </a:solidFill>
              </a:rPr>
              <a:t> We must be theologically astute in order to be excellent professors at a Christian university. </a:t>
            </a:r>
          </a:p>
          <a:p>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No forced artificial integration allowed</a:t>
            </a:r>
          </a:p>
          <a:p>
            <a:pPr marL="800078" lvl="1" indent="-342900">
              <a:buFont typeface="Arial" panose="020B0604020202020204" pitchFamily="34" charset="0"/>
              <a:buChar char="•"/>
            </a:pPr>
            <a:r>
              <a:rPr lang="en-US" sz="2400" dirty="0">
                <a:solidFill>
                  <a:schemeClr val="accent1">
                    <a:lumMod val="50000"/>
                  </a:schemeClr>
                </a:solidFill>
              </a:rPr>
              <a:t>Tenure Papers</a:t>
            </a:r>
          </a:p>
        </p:txBody>
      </p:sp>
    </p:spTree>
    <p:extLst>
      <p:ext uri="{BB962C8B-B14F-4D97-AF65-F5344CB8AC3E}">
        <p14:creationId xmlns:p14="http://schemas.microsoft.com/office/powerpoint/2010/main" val="40096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179551"/>
            <a:ext cx="8578921" cy="1938992"/>
          </a:xfrm>
          <a:prstGeom prst="rect">
            <a:avLst/>
          </a:prstGeom>
          <a:noFill/>
        </p:spPr>
        <p:txBody>
          <a:bodyPr wrap="square" rtlCol="0">
            <a:spAutoFit/>
          </a:bodyPr>
          <a:lstStyle/>
          <a:p>
            <a:r>
              <a:rPr lang="en-US" sz="2400" b="1" dirty="0">
                <a:solidFill>
                  <a:schemeClr val="accent1">
                    <a:lumMod val="50000"/>
                  </a:schemeClr>
                </a:solidFill>
              </a:rPr>
              <a:t>Reason 5:</a:t>
            </a:r>
            <a:r>
              <a:rPr lang="en-US" sz="2400" dirty="0">
                <a:solidFill>
                  <a:schemeClr val="accent1">
                    <a:lumMod val="50000"/>
                  </a:schemeClr>
                </a:solidFill>
              </a:rPr>
              <a:t> We must be theologically grounded in order to be good stewards before the Lord of the opportunity He has given us. </a:t>
            </a:r>
          </a:p>
          <a:p>
            <a:endParaRPr lang="en-US" sz="2400"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3966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22153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130157"/>
            <a:ext cx="8578921" cy="3046988"/>
          </a:xfrm>
          <a:prstGeom prst="rect">
            <a:avLst/>
          </a:prstGeom>
          <a:noFill/>
        </p:spPr>
        <p:txBody>
          <a:bodyPr wrap="square" rtlCol="0">
            <a:spAutoFit/>
          </a:bodyPr>
          <a:lstStyle/>
          <a:p>
            <a:r>
              <a:rPr lang="en-US" sz="2400" b="1" dirty="0">
                <a:solidFill>
                  <a:schemeClr val="accent1">
                    <a:lumMod val="50000"/>
                  </a:schemeClr>
                </a:solidFill>
              </a:rPr>
              <a:t>Dr. Steven Weinberg:</a:t>
            </a:r>
            <a:r>
              <a:rPr lang="en-US" sz="2400" dirty="0">
                <a:solidFill>
                  <a:schemeClr val="accent1">
                    <a:lumMod val="50000"/>
                  </a:schemeClr>
                </a:solidFill>
              </a:rPr>
              <a:t> “If scientists can destroy the influence of religion on young people, then I think it may be the most important contribution we can make.”</a:t>
            </a:r>
          </a:p>
          <a:p>
            <a:endParaRPr lang="en-US" sz="2400" dirty="0">
              <a:solidFill>
                <a:schemeClr val="accent1">
                  <a:lumMod val="50000"/>
                </a:schemeClr>
              </a:solidFill>
            </a:endParaRPr>
          </a:p>
          <a:p>
            <a:r>
              <a:rPr lang="en-US" sz="2400" b="1" dirty="0">
                <a:solidFill>
                  <a:schemeClr val="accent1">
                    <a:lumMod val="50000"/>
                  </a:schemeClr>
                </a:solidFill>
              </a:rPr>
              <a:t>Dr. Richard </a:t>
            </a:r>
            <a:r>
              <a:rPr lang="en-US" sz="2400" b="1" dirty="0" err="1">
                <a:solidFill>
                  <a:schemeClr val="accent1">
                    <a:lumMod val="50000"/>
                  </a:schemeClr>
                </a:solidFill>
              </a:rPr>
              <a:t>Rorty</a:t>
            </a:r>
            <a:r>
              <a:rPr lang="en-US" sz="2400" b="1" dirty="0">
                <a:solidFill>
                  <a:schemeClr val="accent1">
                    <a:lumMod val="50000"/>
                  </a:schemeClr>
                </a:solidFill>
              </a:rPr>
              <a:t>:</a:t>
            </a:r>
            <a:r>
              <a:rPr lang="en-US" sz="2400" dirty="0">
                <a:solidFill>
                  <a:schemeClr val="accent1">
                    <a:lumMod val="50000"/>
                  </a:schemeClr>
                </a:solidFill>
              </a:rPr>
              <a:t> “Secular professors should arrange things so that students who enter as bigoted homophobic religious fundamentalists will leave college with views more like our own.” </a:t>
            </a:r>
          </a:p>
          <a:p>
            <a:endParaRPr lang="en-US" sz="2400" dirty="0">
              <a:solidFill>
                <a:schemeClr val="accent1">
                  <a:lumMod val="50000"/>
                </a:schemeClr>
              </a:solidFill>
            </a:endParaRPr>
          </a:p>
        </p:txBody>
      </p:sp>
    </p:spTree>
    <p:extLst>
      <p:ext uri="{BB962C8B-B14F-4D97-AF65-F5344CB8AC3E}">
        <p14:creationId xmlns:p14="http://schemas.microsoft.com/office/powerpoint/2010/main" val="414321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200759"/>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1130157"/>
            <a:ext cx="8578921" cy="3785652"/>
          </a:xfrm>
          <a:prstGeom prst="rect">
            <a:avLst/>
          </a:prstGeom>
          <a:noFill/>
        </p:spPr>
        <p:txBody>
          <a:bodyPr wrap="square" rtlCol="0">
            <a:spAutoFit/>
          </a:bodyPr>
          <a:lstStyle/>
          <a:p>
            <a:r>
              <a:rPr lang="en-US" sz="2400" dirty="0">
                <a:solidFill>
                  <a:schemeClr val="accent1">
                    <a:lumMod val="50000"/>
                  </a:schemeClr>
                </a:solidFill>
              </a:rPr>
              <a:t>“I am convinced that the battle for humankind’s future must be waged and won in the public school classroom by teachers who correctly perceive their role as the proselytizers of a new faith…These teachers must embody the same selfless dedication as the most rabid fundamentalist preachers, for they will be ministers of another sort, utilizing a classroom instead of a pulpit to convey humanist values in whatever subject they teach, regardless of the educational level—preschool, daycare, or large state university...” </a:t>
            </a:r>
          </a:p>
          <a:p>
            <a:endParaRPr lang="en-US" sz="2400" dirty="0">
              <a:solidFill>
                <a:schemeClr val="accent1">
                  <a:lumMod val="50000"/>
                </a:schemeClr>
              </a:solidFill>
            </a:endParaRPr>
          </a:p>
          <a:p>
            <a:pPr algn="r"/>
            <a:r>
              <a:rPr lang="en-US" sz="2400" dirty="0">
                <a:solidFill>
                  <a:schemeClr val="accent1">
                    <a:lumMod val="50000"/>
                  </a:schemeClr>
                </a:solidFill>
              </a:rPr>
              <a:t>John Dunphy, “A Religion for a New Age”</a:t>
            </a:r>
          </a:p>
        </p:txBody>
      </p:sp>
    </p:spTree>
    <p:extLst>
      <p:ext uri="{BB962C8B-B14F-4D97-AF65-F5344CB8AC3E}">
        <p14:creationId xmlns:p14="http://schemas.microsoft.com/office/powerpoint/2010/main" val="119867950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68308</TotalTime>
  <Words>1156</Words>
  <Application>Microsoft Office PowerPoint</Application>
  <PresentationFormat>Custom</PresentationFormat>
  <Paragraphs>126</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Bold</vt:lpstr>
      <vt:lpstr>Calibri</vt:lpstr>
      <vt:lpstr>Calibri Light</vt:lpstr>
      <vt:lpstr>Minion Pro</vt:lpstr>
      <vt:lpstr>Myriad Pro</vt:lpstr>
      <vt:lpstr>2_Office Theme</vt:lpstr>
      <vt:lpstr>1_Office Theme</vt:lpstr>
      <vt:lpstr>Faculty Theology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Cedarville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White</dc:creator>
  <cp:lastModifiedBy>Denise Tye</cp:lastModifiedBy>
  <cp:revision>1150</cp:revision>
  <cp:lastPrinted>2017-01-24T18:57:04Z</cp:lastPrinted>
  <dcterms:created xsi:type="dcterms:W3CDTF">2014-09-22T03:24:24Z</dcterms:created>
  <dcterms:modified xsi:type="dcterms:W3CDTF">2019-09-18T16:32:08Z</dcterms:modified>
</cp:coreProperties>
</file>