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4" r:id="rId1"/>
  </p:sldMasterIdLst>
  <p:handoutMasterIdLst>
    <p:handoutMasterId r:id="rId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701"/>
  </p:normalViewPr>
  <p:slideViewPr>
    <p:cSldViewPr snapToGrid="0" snapToObjects="1">
      <p:cViewPr varScale="1">
        <p:scale>
          <a:sx n="114" d="100"/>
          <a:sy n="114" d="100"/>
        </p:scale>
        <p:origin x="43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9F089F4-9BFA-5340-A5A3-504F03CACB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815466-1B86-E44C-A5EE-8F527119447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3C35B7-C2B1-FC4C-9C75-A459AE5F8A3F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A2F9B6-5830-5F4C-8FD7-5115EC99215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8E9A27-9624-6945-9CA5-6A63BDCAE72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DC5AFF-8D9D-9A44-BD8A-6B8A3B088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628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B0AE9-31C3-DF44-9469-4E717EFEDC87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F4A83-8C16-4C4D-9016-B591B1401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18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B0AE9-31C3-DF44-9469-4E717EFEDC87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F4A83-8C16-4C4D-9016-B591B1401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55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B0AE9-31C3-DF44-9469-4E717EFEDC87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F4A83-8C16-4C4D-9016-B591B1401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627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B0AE9-31C3-DF44-9469-4E717EFEDC87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F4A83-8C16-4C4D-9016-B591B1401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5532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B0AE9-31C3-DF44-9469-4E717EFEDC87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F4A83-8C16-4C4D-9016-B591B1401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51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B0AE9-31C3-DF44-9469-4E717EFEDC87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F4A83-8C16-4C4D-9016-B591B1401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80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B0AE9-31C3-DF44-9469-4E717EFEDC87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F4A83-8C16-4C4D-9016-B591B1401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928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B0AE9-31C3-DF44-9469-4E717EFEDC87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F4A83-8C16-4C4D-9016-B591B1401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5739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B0AE9-31C3-DF44-9469-4E717EFEDC87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F4A83-8C16-4C4D-9016-B591B1401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801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B0AE9-31C3-DF44-9469-4E717EFEDC87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F4A83-8C16-4C4D-9016-B591B1401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3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B0AE9-31C3-DF44-9469-4E717EFEDC87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F4A83-8C16-4C4D-9016-B591B1401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784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B0AE9-31C3-DF44-9469-4E717EFEDC87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F4A83-8C16-4C4D-9016-B591B1401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42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B0AE9-31C3-DF44-9469-4E717EFEDC87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F4A83-8C16-4C4D-9016-B591B1401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078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B0AE9-31C3-DF44-9469-4E717EFEDC87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F4A83-8C16-4C4D-9016-B591B1401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616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B0AE9-31C3-DF44-9469-4E717EFEDC87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F4A83-8C16-4C4D-9016-B591B1401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724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B0AE9-31C3-DF44-9469-4E717EFEDC87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F4A83-8C16-4C4D-9016-B591B1401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4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779B0AE9-31C3-DF44-9469-4E717EFEDC87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F95F4A83-8C16-4C4D-9016-B591B1401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862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779B0AE9-31C3-DF44-9469-4E717EFEDC87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F95F4A83-8C16-4C4D-9016-B591B1401B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147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  <p:sldLayoutId id="214748388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2EE3A-F835-CA47-B1C5-FEEE54C7E8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Distinctive Christian Higher Education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093B34-79CF-F048-A525-97662C2D84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CBI Presentation Feb. 2021</a:t>
            </a:r>
          </a:p>
        </p:txBody>
      </p:sp>
    </p:spTree>
    <p:extLst>
      <p:ext uri="{BB962C8B-B14F-4D97-AF65-F5344CB8AC3E}">
        <p14:creationId xmlns:p14="http://schemas.microsoft.com/office/powerpoint/2010/main" val="3588670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56214-E129-324B-9BAD-AB5CAA569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362465"/>
            <a:ext cx="9905998" cy="762000"/>
          </a:xfrm>
        </p:spPr>
        <p:txBody>
          <a:bodyPr/>
          <a:lstStyle/>
          <a:p>
            <a:r>
              <a:rPr lang="en-US" dirty="0"/>
              <a:t>Declension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4EF73-D4BD-494C-9BE9-5E5F5A18E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480750"/>
            <a:ext cx="9905998" cy="3124201"/>
          </a:xfrm>
        </p:spPr>
        <p:txBody>
          <a:bodyPr/>
          <a:lstStyle/>
          <a:p>
            <a:r>
              <a:rPr lang="en-US" dirty="0"/>
              <a:t>James T. </a:t>
            </a:r>
            <a:r>
              <a:rPr lang="en-US" dirty="0" err="1"/>
              <a:t>Burtchaell</a:t>
            </a:r>
            <a:r>
              <a:rPr lang="en-US" dirty="0"/>
              <a:t>, </a:t>
            </a:r>
            <a:r>
              <a:rPr lang="en-US" i="1" dirty="0"/>
              <a:t>The Dying of the Light:  The Disengagement of Colleges and Universities from Their Churches</a:t>
            </a:r>
          </a:p>
          <a:p>
            <a:r>
              <a:rPr lang="en-US" dirty="0"/>
              <a:t>George M. Marsden</a:t>
            </a:r>
            <a:r>
              <a:rPr lang="en-US" i="1" dirty="0"/>
              <a:t>, The Soul of the American University:  From Protestant Establishment to Established Nonbelief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AA9692-B6C1-A346-B35F-E92649CBB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870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56214-E129-324B-9BAD-AB5CAA569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362465"/>
            <a:ext cx="9905998" cy="762000"/>
          </a:xfrm>
        </p:spPr>
        <p:txBody>
          <a:bodyPr/>
          <a:lstStyle/>
          <a:p>
            <a:r>
              <a:rPr lang="en-US" dirty="0"/>
              <a:t>History of Christian Higher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4EF73-D4BD-494C-9BE9-5E5F5A18E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480750"/>
            <a:ext cx="9905998" cy="3124201"/>
          </a:xfrm>
        </p:spPr>
        <p:txBody>
          <a:bodyPr/>
          <a:lstStyle/>
          <a:p>
            <a:r>
              <a:rPr lang="en-US" dirty="0"/>
              <a:t>Earl J. McGrath:  Distinctive religious institutions will prosper</a:t>
            </a:r>
          </a:p>
          <a:p>
            <a:r>
              <a:rPr lang="en-US" dirty="0"/>
              <a:t>Bernard Ramm:  </a:t>
            </a:r>
          </a:p>
          <a:p>
            <a:pPr lvl="1"/>
            <a:r>
              <a:rPr lang="en-US" dirty="0"/>
              <a:t>A university is Christian only as it is Christian throughout</a:t>
            </a:r>
          </a:p>
          <a:p>
            <a:pPr lvl="1"/>
            <a:r>
              <a:rPr lang="en-US" dirty="0"/>
              <a:t>A Christian university has the liberal arts at the center of its curriculum</a:t>
            </a:r>
          </a:p>
          <a:p>
            <a:pPr lvl="1"/>
            <a:r>
              <a:rPr lang="en-US" dirty="0"/>
              <a:t>A Christian university shares in the transmission of culture</a:t>
            </a:r>
          </a:p>
          <a:p>
            <a:pPr lvl="1"/>
            <a:r>
              <a:rPr lang="en-US" dirty="0"/>
              <a:t>A Christian university relates itself vitally to the Christian church</a:t>
            </a:r>
          </a:p>
        </p:txBody>
      </p:sp>
    </p:spTree>
    <p:extLst>
      <p:ext uri="{BB962C8B-B14F-4D97-AF65-F5344CB8AC3E}">
        <p14:creationId xmlns:p14="http://schemas.microsoft.com/office/powerpoint/2010/main" val="3796680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56214-E129-324B-9BAD-AB5CAA569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362465"/>
            <a:ext cx="9905998" cy="762000"/>
          </a:xfrm>
        </p:spPr>
        <p:txBody>
          <a:bodyPr/>
          <a:lstStyle/>
          <a:p>
            <a:r>
              <a:rPr lang="en-US" dirty="0"/>
              <a:t>History of Christian Higher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4EF73-D4BD-494C-9BE9-5E5F5A18E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480750"/>
            <a:ext cx="9905998" cy="3124201"/>
          </a:xfrm>
        </p:spPr>
        <p:txBody>
          <a:bodyPr/>
          <a:lstStyle/>
          <a:p>
            <a:r>
              <a:rPr lang="en-US" dirty="0"/>
              <a:t>Thomas Askew:  Phases of Christian Colleges</a:t>
            </a:r>
          </a:p>
          <a:p>
            <a:pPr lvl="1"/>
            <a:r>
              <a:rPr lang="en-US" dirty="0"/>
              <a:t>Insular, Church-focused institutions</a:t>
            </a:r>
          </a:p>
          <a:p>
            <a:pPr lvl="1"/>
            <a:r>
              <a:rPr lang="en-US" dirty="0"/>
              <a:t>Time of corporate definition, consolation, and credentialing</a:t>
            </a:r>
          </a:p>
          <a:p>
            <a:pPr lvl="1"/>
            <a:r>
              <a:rPr lang="en-US" dirty="0"/>
              <a:t>Professionalism, expansion of networks, and theoretical development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462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56214-E129-324B-9BAD-AB5CAA569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362465"/>
            <a:ext cx="9905998" cy="762000"/>
          </a:xfrm>
        </p:spPr>
        <p:txBody>
          <a:bodyPr/>
          <a:lstStyle/>
          <a:p>
            <a:r>
              <a:rPr lang="en-US" dirty="0"/>
              <a:t>History of Christian Higher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4EF73-D4BD-494C-9BE9-5E5F5A18E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480750"/>
            <a:ext cx="10177376" cy="3124201"/>
          </a:xfrm>
        </p:spPr>
        <p:txBody>
          <a:bodyPr/>
          <a:lstStyle/>
          <a:p>
            <a:r>
              <a:rPr lang="en-US" dirty="0"/>
              <a:t>James T. </a:t>
            </a:r>
            <a:r>
              <a:rPr lang="en-US" dirty="0" err="1"/>
              <a:t>Burtchaell</a:t>
            </a:r>
            <a:r>
              <a:rPr lang="en-US" dirty="0"/>
              <a:t>:  Morals to the Story</a:t>
            </a:r>
          </a:p>
          <a:p>
            <a:pPr lvl="1"/>
            <a:r>
              <a:rPr lang="en-US" dirty="0"/>
              <a:t>Function as a congregation in active communion with a church</a:t>
            </a:r>
          </a:p>
          <a:p>
            <a:pPr lvl="1"/>
            <a:r>
              <a:rPr lang="en-US" dirty="0"/>
              <a:t>Have a predominance of committed and articulate communicants of the mother church</a:t>
            </a:r>
          </a:p>
          <a:p>
            <a:pPr lvl="1"/>
            <a:r>
              <a:rPr lang="en-US" dirty="0"/>
              <a:t>Be constitutionally committed to the church</a:t>
            </a:r>
          </a:p>
          <a:p>
            <a:pPr lvl="1"/>
            <a:r>
              <a:rPr lang="en-US" dirty="0"/>
              <a:t>Expect low-intensity distrust from the church and from intellectuals</a:t>
            </a:r>
          </a:p>
          <a:p>
            <a:pPr lvl="1"/>
            <a:r>
              <a:rPr lang="en-US" dirty="0"/>
              <a:t>Express commitments out loud and honestly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906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56214-E129-324B-9BAD-AB5CAA569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362465"/>
            <a:ext cx="9905998" cy="762000"/>
          </a:xfrm>
        </p:spPr>
        <p:txBody>
          <a:bodyPr/>
          <a:lstStyle/>
          <a:p>
            <a:r>
              <a:rPr lang="en-US" dirty="0"/>
              <a:t>History of Christian Higher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4EF73-D4BD-494C-9BE9-5E5F5A18E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480750"/>
            <a:ext cx="10177376" cy="3124201"/>
          </a:xfrm>
        </p:spPr>
        <p:txBody>
          <a:bodyPr/>
          <a:lstStyle/>
          <a:p>
            <a:r>
              <a:rPr lang="en-US" dirty="0"/>
              <a:t>Mark </a:t>
            </a:r>
            <a:r>
              <a:rPr lang="en-US" dirty="0" err="1"/>
              <a:t>Schwehn</a:t>
            </a:r>
            <a:r>
              <a:rPr lang="en-US" dirty="0"/>
              <a:t>:  Minimum constitutional requirements for a Christian university</a:t>
            </a:r>
          </a:p>
          <a:p>
            <a:pPr lvl="1"/>
            <a:r>
              <a:rPr lang="en-US" dirty="0"/>
              <a:t>Committed leadership focused on the mission and identity of the school</a:t>
            </a:r>
          </a:p>
          <a:p>
            <a:pPr lvl="1"/>
            <a:r>
              <a:rPr lang="en-US" dirty="0"/>
              <a:t>Courses in biblical studies</a:t>
            </a:r>
          </a:p>
          <a:p>
            <a:pPr lvl="1"/>
            <a:r>
              <a:rPr lang="en-US" dirty="0"/>
              <a:t>Chapel services</a:t>
            </a:r>
          </a:p>
          <a:p>
            <a:pPr lvl="1"/>
            <a:r>
              <a:rPr lang="en-US" dirty="0"/>
              <a:t>Critical mass of faculty committed to the identity of the school</a:t>
            </a:r>
          </a:p>
          <a:p>
            <a:pPr lvl="1"/>
            <a:r>
              <a:rPr lang="en-US" dirty="0"/>
              <a:t>Curriculum that is based in the liberal arts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905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56214-E129-324B-9BAD-AB5CAA569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362465"/>
            <a:ext cx="10177376" cy="762000"/>
          </a:xfrm>
        </p:spPr>
        <p:txBody>
          <a:bodyPr>
            <a:normAutofit/>
          </a:bodyPr>
          <a:lstStyle/>
          <a:p>
            <a:r>
              <a:rPr lang="en-US" dirty="0"/>
              <a:t>Distinctiveness in Christian Higher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4EF73-D4BD-494C-9BE9-5E5F5A18E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480750"/>
            <a:ext cx="10177376" cy="3124201"/>
          </a:xfrm>
        </p:spPr>
        <p:txBody>
          <a:bodyPr>
            <a:normAutofit/>
          </a:bodyPr>
          <a:lstStyle/>
          <a:p>
            <a:r>
              <a:rPr lang="en-US" dirty="0"/>
              <a:t>Mark Noll, “the most interesting possibilities for the future lie between the Scylla of sectarian separation and the Charybdis of secular effacement.”</a:t>
            </a:r>
          </a:p>
          <a:p>
            <a:r>
              <a:rPr lang="en-US" dirty="0"/>
              <a:t>A school’s theological position and associated hermeneutical methods are important factors in determining its identity. </a:t>
            </a:r>
          </a:p>
          <a:p>
            <a:r>
              <a:rPr lang="en-US" dirty="0"/>
              <a:t>Christian institutions should appreciate the attempts of other institutions to chart their course to distinctiveness.</a:t>
            </a:r>
          </a:p>
          <a:p>
            <a:r>
              <a:rPr lang="en-US" dirty="0"/>
              <a:t>In the twenty-first century, Christian institutions would do well to maintain or, if needed, reinvigorate their historical religious identities.  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8661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{01BAB740-C113-FE48-B76E-6AFDB6E00A5A}tf10001063</Template>
  <TotalTime>220</TotalTime>
  <Words>335</Words>
  <Application>Microsoft Office PowerPoint</Application>
  <PresentationFormat>Widescreen</PresentationFormat>
  <Paragraphs>36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Century Gothic</vt:lpstr>
      <vt:lpstr>Mesh</vt:lpstr>
      <vt:lpstr>Distinctive Christian Higher Education</vt:lpstr>
      <vt:lpstr>Declension</vt:lpstr>
      <vt:lpstr>History of Christian Higher Education</vt:lpstr>
      <vt:lpstr>History of Christian Higher Education</vt:lpstr>
      <vt:lpstr>History of Christian Higher Education</vt:lpstr>
      <vt:lpstr>History of Christian Higher Education</vt:lpstr>
      <vt:lpstr>Distinctiveness in Christian Higher Education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Christian Higher Education</dc:title>
  <dc:creator>Microsoft Office User</dc:creator>
  <cp:lastModifiedBy>Denise Tye</cp:lastModifiedBy>
  <cp:revision>7</cp:revision>
  <cp:lastPrinted>2021-02-17T13:39:15Z</cp:lastPrinted>
  <dcterms:created xsi:type="dcterms:W3CDTF">2021-02-08T01:40:15Z</dcterms:created>
  <dcterms:modified xsi:type="dcterms:W3CDTF">2021-02-17T19:16:23Z</dcterms:modified>
</cp:coreProperties>
</file>