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77" r:id="rId2"/>
    <p:sldId id="278" r:id="rId3"/>
    <p:sldId id="279" r:id="rId4"/>
    <p:sldId id="281" r:id="rId5"/>
    <p:sldId id="280" r:id="rId6"/>
    <p:sldId id="282" r:id="rId7"/>
    <p:sldId id="283" r:id="rId8"/>
    <p:sldId id="284" r:id="rId9"/>
    <p:sldId id="285" r:id="rId10"/>
    <p:sldId id="286" r:id="rId11"/>
    <p:sldId id="288" r:id="rId12"/>
    <p:sldId id="287" r:id="rId13"/>
    <p:sldId id="289" r:id="rId14"/>
    <p:sldId id="290" r:id="rId15"/>
    <p:sldId id="291" r:id="rId16"/>
    <p:sldId id="292" r:id="rId17"/>
    <p:sldId id="293" r:id="rId18"/>
    <p:sldId id="294" r:id="rId19"/>
    <p:sldId id="295" r:id="rId20"/>
    <p:sldId id="297" r:id="rId21"/>
    <p:sldId id="298" r:id="rId22"/>
    <p:sldId id="299" r:id="rId23"/>
    <p:sldId id="300" r:id="rId24"/>
    <p:sldId id="301" r:id="rId25"/>
    <p:sldId id="296"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5C"/>
    <a:srgbClr val="656766"/>
    <a:srgbClr val="04B2E2"/>
    <a:srgbClr val="FAAC20"/>
    <a:srgbClr val="EEA420"/>
    <a:srgbClr val="00233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78"/>
    <p:restoredTop sz="94558"/>
  </p:normalViewPr>
  <p:slideViewPr>
    <p:cSldViewPr snapToGrid="0" snapToObjects="1">
      <p:cViewPr varScale="1">
        <p:scale>
          <a:sx n="143" d="100"/>
          <a:sy n="143" d="100"/>
        </p:scale>
        <p:origin x="282" y="114"/>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90" d="100"/>
          <a:sy n="90" d="100"/>
        </p:scale>
        <p:origin x="369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DDD8E6-3369-400A-A8BD-A35537608129}" type="datetimeFigureOut">
              <a:rPr lang="en-US" smtClean="0"/>
              <a:t>9/25/2019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438F3-6897-4E7A-BE3A-ACF7639A555E}" type="slidenum">
              <a:rPr lang="en-US" smtClean="0"/>
              <a:t>‹#›</a:t>
            </a:fld>
            <a:endParaRPr lang="en-US" dirty="0"/>
          </a:p>
        </p:txBody>
      </p:sp>
    </p:spTree>
    <p:extLst>
      <p:ext uri="{BB962C8B-B14F-4D97-AF65-F5344CB8AC3E}">
        <p14:creationId xmlns:p14="http://schemas.microsoft.com/office/powerpoint/2010/main" val="1310656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3701" y="1790700"/>
            <a:ext cx="5943600" cy="1054918"/>
          </a:xfrm>
        </p:spPr>
        <p:txBody>
          <a:bodyPr lIns="0" tIns="0" rIns="0" bIns="0"/>
          <a:lstStyle>
            <a:lvl1pPr algn="l">
              <a:lnSpc>
                <a:spcPts val="4400"/>
              </a:lnSpc>
              <a:defRPr>
                <a:solidFill>
                  <a:srgbClr val="00355C"/>
                </a:solidFill>
              </a:defRPr>
            </a:lvl1pPr>
          </a:lstStyle>
          <a:p>
            <a:r>
              <a:rPr lang="en-US" dirty="0"/>
              <a:t>Click to edit Master title style</a:t>
            </a:r>
          </a:p>
        </p:txBody>
      </p:sp>
      <p:sp>
        <p:nvSpPr>
          <p:cNvPr id="3" name="Subtitle 2"/>
          <p:cNvSpPr>
            <a:spLocks noGrp="1"/>
          </p:cNvSpPr>
          <p:nvPr>
            <p:ph type="subTitle" idx="1"/>
          </p:nvPr>
        </p:nvSpPr>
        <p:spPr>
          <a:xfrm>
            <a:off x="393701" y="2902244"/>
            <a:ext cx="5943600" cy="698633"/>
          </a:xfrm>
          <a:prstGeom prst="rect">
            <a:avLst/>
          </a:prstGeom>
        </p:spPr>
        <p:txBody>
          <a:bodyPr lIns="0" tIns="0" rIns="0" bIns="0"/>
          <a:lstStyle>
            <a:lvl1pPr marL="0" indent="0" algn="l">
              <a:buNone/>
              <a:defRPr>
                <a:solidFill>
                  <a:srgbClr val="0035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675072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811CFE-7065-204E-9ACD-F49D00CFD6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7" name="Title 1">
            <a:extLst>
              <a:ext uri="{FF2B5EF4-FFF2-40B4-BE49-F238E27FC236}">
                <a16:creationId xmlns:a16="http://schemas.microsoft.com/office/drawing/2014/main" id="{26E897C5-5019-D94E-BE54-21500CF956B5}"/>
              </a:ext>
            </a:extLst>
          </p:cNvPr>
          <p:cNvSpPr>
            <a:spLocks noGrp="1"/>
          </p:cNvSpPr>
          <p:nvPr>
            <p:ph type="ctrTitle"/>
          </p:nvPr>
        </p:nvSpPr>
        <p:spPr>
          <a:xfrm>
            <a:off x="393701" y="1790700"/>
            <a:ext cx="5943600" cy="1054918"/>
          </a:xfrm>
        </p:spPr>
        <p:txBody>
          <a:bodyPr lIns="0" tIns="0" rIns="0" bIns="0"/>
          <a:lstStyle>
            <a:lvl1pPr algn="l">
              <a:lnSpc>
                <a:spcPts val="4400"/>
              </a:lnSpc>
              <a:defRPr>
                <a:solidFill>
                  <a:srgbClr val="00355C"/>
                </a:solidFill>
              </a:defRPr>
            </a:lvl1pPr>
          </a:lstStyle>
          <a:p>
            <a:r>
              <a:rPr lang="en-US" dirty="0"/>
              <a:t>Click to edit Master title style</a:t>
            </a:r>
          </a:p>
        </p:txBody>
      </p:sp>
      <p:sp>
        <p:nvSpPr>
          <p:cNvPr id="8" name="Subtitle 2">
            <a:extLst>
              <a:ext uri="{FF2B5EF4-FFF2-40B4-BE49-F238E27FC236}">
                <a16:creationId xmlns:a16="http://schemas.microsoft.com/office/drawing/2014/main" id="{CD8CAD3A-F11B-214C-B90D-A269F642183B}"/>
              </a:ext>
            </a:extLst>
          </p:cNvPr>
          <p:cNvSpPr>
            <a:spLocks noGrp="1"/>
          </p:cNvSpPr>
          <p:nvPr>
            <p:ph type="subTitle" idx="1"/>
          </p:nvPr>
        </p:nvSpPr>
        <p:spPr>
          <a:xfrm>
            <a:off x="393701" y="2902244"/>
            <a:ext cx="5943600" cy="698633"/>
          </a:xfrm>
          <a:prstGeom prst="rect">
            <a:avLst/>
          </a:prstGeom>
        </p:spPr>
        <p:txBody>
          <a:bodyPr lIns="0" tIns="0" rIns="0" bIns="0"/>
          <a:lstStyle>
            <a:lvl1pPr marL="0" indent="0" algn="l">
              <a:buNone/>
              <a:defRPr>
                <a:solidFill>
                  <a:srgbClr val="0035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163379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F13A9B-5C8A-FB49-9891-AE76342399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7" name="Title 1">
            <a:extLst>
              <a:ext uri="{FF2B5EF4-FFF2-40B4-BE49-F238E27FC236}">
                <a16:creationId xmlns:a16="http://schemas.microsoft.com/office/drawing/2014/main" id="{26E897C5-5019-D94E-BE54-21500CF956B5}"/>
              </a:ext>
            </a:extLst>
          </p:cNvPr>
          <p:cNvSpPr>
            <a:spLocks noGrp="1"/>
          </p:cNvSpPr>
          <p:nvPr>
            <p:ph type="ctrTitle"/>
          </p:nvPr>
        </p:nvSpPr>
        <p:spPr>
          <a:xfrm>
            <a:off x="393701" y="1790700"/>
            <a:ext cx="5943600" cy="1054918"/>
          </a:xfrm>
        </p:spPr>
        <p:txBody>
          <a:bodyPr lIns="0" tIns="0" rIns="0" bIns="0"/>
          <a:lstStyle>
            <a:lvl1pPr algn="l">
              <a:lnSpc>
                <a:spcPts val="4400"/>
              </a:lnSpc>
              <a:defRPr>
                <a:solidFill>
                  <a:srgbClr val="00355C"/>
                </a:solidFill>
              </a:defRPr>
            </a:lvl1pPr>
          </a:lstStyle>
          <a:p>
            <a:r>
              <a:rPr lang="en-US" dirty="0"/>
              <a:t>Click to edit Master title style</a:t>
            </a:r>
          </a:p>
        </p:txBody>
      </p:sp>
      <p:sp>
        <p:nvSpPr>
          <p:cNvPr id="8" name="Subtitle 2">
            <a:extLst>
              <a:ext uri="{FF2B5EF4-FFF2-40B4-BE49-F238E27FC236}">
                <a16:creationId xmlns:a16="http://schemas.microsoft.com/office/drawing/2014/main" id="{CD8CAD3A-F11B-214C-B90D-A269F642183B}"/>
              </a:ext>
            </a:extLst>
          </p:cNvPr>
          <p:cNvSpPr>
            <a:spLocks noGrp="1"/>
          </p:cNvSpPr>
          <p:nvPr>
            <p:ph type="subTitle" idx="1"/>
          </p:nvPr>
        </p:nvSpPr>
        <p:spPr>
          <a:xfrm>
            <a:off x="393701" y="2902244"/>
            <a:ext cx="5943600" cy="698633"/>
          </a:xfrm>
          <a:prstGeom prst="rect">
            <a:avLst/>
          </a:prstGeom>
        </p:spPr>
        <p:txBody>
          <a:bodyPr lIns="0" tIns="0" rIns="0" bIns="0"/>
          <a:lstStyle>
            <a:lvl1pPr marL="0" indent="0" algn="l">
              <a:buNone/>
              <a:defRPr>
                <a:solidFill>
                  <a:srgbClr val="0035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34926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143379-1CE0-5C4F-AB8B-FC56B538C9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7" name="Title 1">
            <a:extLst>
              <a:ext uri="{FF2B5EF4-FFF2-40B4-BE49-F238E27FC236}">
                <a16:creationId xmlns:a16="http://schemas.microsoft.com/office/drawing/2014/main" id="{26E897C5-5019-D94E-BE54-21500CF956B5}"/>
              </a:ext>
            </a:extLst>
          </p:cNvPr>
          <p:cNvSpPr>
            <a:spLocks noGrp="1"/>
          </p:cNvSpPr>
          <p:nvPr>
            <p:ph type="ctrTitle"/>
          </p:nvPr>
        </p:nvSpPr>
        <p:spPr>
          <a:xfrm>
            <a:off x="393701" y="1790700"/>
            <a:ext cx="5943600" cy="1054918"/>
          </a:xfrm>
        </p:spPr>
        <p:txBody>
          <a:bodyPr lIns="0" tIns="0" rIns="0" bIns="0"/>
          <a:lstStyle>
            <a:lvl1pPr algn="l">
              <a:lnSpc>
                <a:spcPts val="4400"/>
              </a:lnSpc>
              <a:defRPr>
                <a:solidFill>
                  <a:srgbClr val="00355C"/>
                </a:solidFill>
              </a:defRPr>
            </a:lvl1pPr>
          </a:lstStyle>
          <a:p>
            <a:r>
              <a:rPr lang="en-US" dirty="0"/>
              <a:t>Click to edit Master title style</a:t>
            </a:r>
          </a:p>
        </p:txBody>
      </p:sp>
      <p:sp>
        <p:nvSpPr>
          <p:cNvPr id="8" name="Subtitle 2">
            <a:extLst>
              <a:ext uri="{FF2B5EF4-FFF2-40B4-BE49-F238E27FC236}">
                <a16:creationId xmlns:a16="http://schemas.microsoft.com/office/drawing/2014/main" id="{CD8CAD3A-F11B-214C-B90D-A269F642183B}"/>
              </a:ext>
            </a:extLst>
          </p:cNvPr>
          <p:cNvSpPr>
            <a:spLocks noGrp="1"/>
          </p:cNvSpPr>
          <p:nvPr>
            <p:ph type="subTitle" idx="1"/>
          </p:nvPr>
        </p:nvSpPr>
        <p:spPr>
          <a:xfrm>
            <a:off x="393701" y="2902244"/>
            <a:ext cx="5943600" cy="698633"/>
          </a:xfrm>
          <a:prstGeom prst="rect">
            <a:avLst/>
          </a:prstGeom>
        </p:spPr>
        <p:txBody>
          <a:bodyPr lIns="0" tIns="0" rIns="0" bIns="0"/>
          <a:lstStyle>
            <a:lvl1pPr marL="0" indent="0" algn="l">
              <a:buNone/>
              <a:defRPr>
                <a:solidFill>
                  <a:srgbClr val="0035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57181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43D2C5-6D00-0A4F-82CA-81C6B05BCF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7" name="Title 1">
            <a:extLst>
              <a:ext uri="{FF2B5EF4-FFF2-40B4-BE49-F238E27FC236}">
                <a16:creationId xmlns:a16="http://schemas.microsoft.com/office/drawing/2014/main" id="{26E897C5-5019-D94E-BE54-21500CF956B5}"/>
              </a:ext>
            </a:extLst>
          </p:cNvPr>
          <p:cNvSpPr>
            <a:spLocks noGrp="1"/>
          </p:cNvSpPr>
          <p:nvPr>
            <p:ph type="ctrTitle"/>
          </p:nvPr>
        </p:nvSpPr>
        <p:spPr>
          <a:xfrm>
            <a:off x="393701" y="1790700"/>
            <a:ext cx="5943600" cy="1054918"/>
          </a:xfrm>
        </p:spPr>
        <p:txBody>
          <a:bodyPr lIns="0" tIns="0" rIns="0" bIns="0"/>
          <a:lstStyle>
            <a:lvl1pPr algn="l">
              <a:lnSpc>
                <a:spcPts val="4400"/>
              </a:lnSpc>
              <a:defRPr>
                <a:solidFill>
                  <a:srgbClr val="00355C"/>
                </a:solidFill>
              </a:defRPr>
            </a:lvl1pPr>
          </a:lstStyle>
          <a:p>
            <a:r>
              <a:rPr lang="en-US" dirty="0"/>
              <a:t>Click to edit Master title style</a:t>
            </a:r>
          </a:p>
        </p:txBody>
      </p:sp>
      <p:sp>
        <p:nvSpPr>
          <p:cNvPr id="8" name="Subtitle 2">
            <a:extLst>
              <a:ext uri="{FF2B5EF4-FFF2-40B4-BE49-F238E27FC236}">
                <a16:creationId xmlns:a16="http://schemas.microsoft.com/office/drawing/2014/main" id="{CD8CAD3A-F11B-214C-B90D-A269F642183B}"/>
              </a:ext>
            </a:extLst>
          </p:cNvPr>
          <p:cNvSpPr>
            <a:spLocks noGrp="1"/>
          </p:cNvSpPr>
          <p:nvPr>
            <p:ph type="subTitle" idx="1"/>
          </p:nvPr>
        </p:nvSpPr>
        <p:spPr>
          <a:xfrm>
            <a:off x="393701" y="2902244"/>
            <a:ext cx="5943600" cy="698633"/>
          </a:xfrm>
          <a:prstGeom prst="rect">
            <a:avLst/>
          </a:prstGeom>
        </p:spPr>
        <p:txBody>
          <a:bodyPr lIns="0" tIns="0" rIns="0" bIns="0"/>
          <a:lstStyle>
            <a:lvl1pPr marL="0" indent="0" algn="l">
              <a:buNone/>
              <a:defRPr>
                <a:solidFill>
                  <a:srgbClr val="0035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859759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769" y="205978"/>
            <a:ext cx="7421031" cy="489347"/>
          </a:xfrm>
        </p:spPr>
        <p:txBody>
          <a:bodyPr>
            <a:noAutofit/>
          </a:bodyPr>
          <a:lstStyle>
            <a:lvl1pPr algn="l">
              <a:lnSpc>
                <a:spcPts val="3200"/>
              </a:lnSpc>
              <a:defRPr sz="3200" baseline="0">
                <a:solidFill>
                  <a:srgbClr val="00355C"/>
                </a:solidFill>
              </a:defRPr>
            </a:lvl1pPr>
          </a:lstStyle>
          <a:p>
            <a:r>
              <a:rPr lang="en-US" dirty="0"/>
              <a:t>Click to edit Master title style</a:t>
            </a:r>
          </a:p>
        </p:txBody>
      </p:sp>
      <p:sp>
        <p:nvSpPr>
          <p:cNvPr id="3" name="Content Placeholder 2"/>
          <p:cNvSpPr>
            <a:spLocks noGrp="1"/>
          </p:cNvSpPr>
          <p:nvPr>
            <p:ph idx="1"/>
          </p:nvPr>
        </p:nvSpPr>
        <p:spPr>
          <a:xfrm>
            <a:off x="376769" y="957793"/>
            <a:ext cx="7421031" cy="3636830"/>
          </a:xfrm>
          <a:prstGeom prst="rect">
            <a:avLst/>
          </a:prstGeom>
        </p:spPr>
        <p:txBody>
          <a:bodyPr lIns="0" tIns="0" rIns="0" bIns="0"/>
          <a:lstStyle>
            <a:lvl1pPr>
              <a:defRPr sz="2800" baseline="0">
                <a:solidFill>
                  <a:srgbClr val="656766"/>
                </a:solidFill>
              </a:defRPr>
            </a:lvl1pPr>
            <a:lvl2pPr>
              <a:defRPr sz="2600" baseline="0">
                <a:solidFill>
                  <a:srgbClr val="656766"/>
                </a:solidFill>
              </a:defRPr>
            </a:lvl2pPr>
            <a:lvl3pPr>
              <a:defRPr sz="2200" baseline="0">
                <a:solidFill>
                  <a:srgbClr val="656766"/>
                </a:solidFill>
              </a:defRPr>
            </a:lvl3pPr>
            <a:lvl4pPr>
              <a:defRPr baseline="0">
                <a:solidFill>
                  <a:srgbClr val="656766"/>
                </a:solidFill>
              </a:defRPr>
            </a:lvl4pPr>
            <a:lvl5pPr>
              <a:defRPr baseline="0">
                <a:solidFill>
                  <a:srgbClr val="65676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2614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3524250" cy="3394472"/>
          </a:xfrm>
          <a:prstGeom prst="rect">
            <a:avLst/>
          </a:prstGeom>
        </p:spPr>
        <p:txBody>
          <a:bodyPr lIns="0" tIns="0" rIns="0" bIns="0"/>
          <a:lstStyle>
            <a:lvl1pPr marL="342900" indent="-342900">
              <a:buFont typeface="Wingdings" charset="2"/>
              <a:buChar char="§"/>
              <a:defRPr sz="2800">
                <a:solidFill>
                  <a:srgbClr val="656766"/>
                </a:solidFill>
              </a:defRPr>
            </a:lvl1pPr>
            <a:lvl2pPr>
              <a:defRPr sz="2400">
                <a:solidFill>
                  <a:srgbClr val="656766"/>
                </a:solidFill>
              </a:defRPr>
            </a:lvl2pPr>
            <a:lvl3pPr>
              <a:defRPr sz="2000">
                <a:solidFill>
                  <a:srgbClr val="656766"/>
                </a:solidFill>
              </a:defRPr>
            </a:lvl3pPr>
            <a:lvl4pPr>
              <a:defRPr sz="1800">
                <a:solidFill>
                  <a:srgbClr val="656766"/>
                </a:solidFill>
              </a:defRPr>
            </a:lvl4pPr>
            <a:lvl5pPr>
              <a:defRPr sz="1800">
                <a:solidFill>
                  <a:srgbClr val="656766"/>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298950" y="1200151"/>
            <a:ext cx="3678866" cy="3394472"/>
          </a:xfrm>
          <a:prstGeom prst="rect">
            <a:avLst/>
          </a:prstGeom>
        </p:spPr>
        <p:txBody>
          <a:bodyPr lIns="0" tIns="0" rIns="0" bIns="0"/>
          <a:lstStyle>
            <a:lvl1pPr marL="342900" indent="-342900">
              <a:buFont typeface="Wingdings" charset="2"/>
              <a:buChar char="§"/>
              <a:defRPr sz="2800">
                <a:solidFill>
                  <a:srgbClr val="656766"/>
                </a:solidFill>
              </a:defRPr>
            </a:lvl1pPr>
            <a:lvl2pPr>
              <a:defRPr sz="2400">
                <a:solidFill>
                  <a:srgbClr val="656766"/>
                </a:solidFill>
              </a:defRPr>
            </a:lvl2pPr>
            <a:lvl3pPr>
              <a:defRPr sz="2000">
                <a:solidFill>
                  <a:srgbClr val="656766"/>
                </a:solidFill>
              </a:defRPr>
            </a:lvl3pPr>
            <a:lvl4pPr>
              <a:defRPr sz="1800">
                <a:solidFill>
                  <a:srgbClr val="656766"/>
                </a:solidFill>
              </a:defRPr>
            </a:lvl4pPr>
            <a:lvl5pPr>
              <a:defRPr sz="1800">
                <a:solidFill>
                  <a:srgbClr val="656766"/>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433920" y="205978"/>
            <a:ext cx="7401980" cy="489347"/>
          </a:xfrm>
        </p:spPr>
        <p:txBody>
          <a:bodyPr>
            <a:noAutofit/>
          </a:bodyPr>
          <a:lstStyle>
            <a:lvl1pPr algn="l">
              <a:lnSpc>
                <a:spcPts val="3200"/>
              </a:lnSpc>
              <a:defRPr sz="3200" baseline="0">
                <a:solidFill>
                  <a:srgbClr val="00355C"/>
                </a:solidFill>
              </a:defRPr>
            </a:lvl1pPr>
          </a:lstStyle>
          <a:p>
            <a:r>
              <a:rPr lang="en-US" dirty="0"/>
              <a:t>Click to edit Master title style</a:t>
            </a:r>
          </a:p>
        </p:txBody>
      </p:sp>
    </p:spTree>
    <p:extLst>
      <p:ext uri="{BB962C8B-B14F-4D97-AF65-F5344CB8AC3E}">
        <p14:creationId xmlns:p14="http://schemas.microsoft.com/office/powerpoint/2010/main" val="1404486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3625850" cy="479822"/>
          </a:xfrm>
          <a:prstGeom prst="rect">
            <a:avLst/>
          </a:prstGeom>
        </p:spPr>
        <p:txBody>
          <a:bodyPr lIns="0" tIns="0" rIns="0" bIns="0" anchor="b"/>
          <a:lstStyle>
            <a:lvl1pPr marL="0" indent="0">
              <a:lnSpc>
                <a:spcPts val="2400"/>
              </a:lnSpc>
              <a:buNone/>
              <a:defRPr sz="2400" b="1">
                <a:solidFill>
                  <a:srgbClr val="6567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3625850" cy="2963466"/>
          </a:xfrm>
          <a:prstGeom prst="rect">
            <a:avLst/>
          </a:prstGeom>
        </p:spPr>
        <p:txBody>
          <a:bodyPr lIns="0" tIns="0" rIns="0" bIns="0"/>
          <a:lstStyle>
            <a:lvl1pPr marL="342900" indent="-342900">
              <a:lnSpc>
                <a:spcPts val="2400"/>
              </a:lnSpc>
              <a:buFont typeface="Wingdings" charset="2"/>
              <a:buChar char="§"/>
              <a:defRPr sz="2400">
                <a:solidFill>
                  <a:srgbClr val="656766"/>
                </a:solidFill>
              </a:defRPr>
            </a:lvl1pPr>
            <a:lvl2pPr>
              <a:defRPr sz="2000">
                <a:solidFill>
                  <a:srgbClr val="656766"/>
                </a:solidFill>
              </a:defRPr>
            </a:lvl2pPr>
            <a:lvl3pPr>
              <a:defRPr sz="1800">
                <a:solidFill>
                  <a:srgbClr val="656766"/>
                </a:solidFill>
              </a:defRPr>
            </a:lvl3pPr>
            <a:lvl4pPr>
              <a:defRPr sz="1600">
                <a:solidFill>
                  <a:srgbClr val="656766"/>
                </a:solidFill>
              </a:defRPr>
            </a:lvl4pPr>
            <a:lvl5pPr>
              <a:defRPr sz="1600">
                <a:solidFill>
                  <a:srgbClr val="656766"/>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416427" y="1151335"/>
            <a:ext cx="3584574" cy="479822"/>
          </a:xfrm>
          <a:prstGeom prst="rect">
            <a:avLst/>
          </a:prstGeom>
        </p:spPr>
        <p:txBody>
          <a:bodyPr lIns="0" tIns="0" rIns="0" bIns="0" anchor="b"/>
          <a:lstStyle>
            <a:lvl1pPr marL="0" indent="0">
              <a:lnSpc>
                <a:spcPts val="2400"/>
              </a:lnSpc>
              <a:buNone/>
              <a:defRPr sz="2400" b="1">
                <a:solidFill>
                  <a:srgbClr val="6567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416427" y="1631156"/>
            <a:ext cx="3584574" cy="2963466"/>
          </a:xfrm>
          <a:prstGeom prst="rect">
            <a:avLst/>
          </a:prstGeom>
        </p:spPr>
        <p:txBody>
          <a:bodyPr lIns="0" tIns="0" rIns="0" bIns="0"/>
          <a:lstStyle>
            <a:lvl1pPr marL="342900" indent="-342900">
              <a:lnSpc>
                <a:spcPts val="2400"/>
              </a:lnSpc>
              <a:buFont typeface="Wingdings" charset="2"/>
              <a:buChar char="§"/>
              <a:defRPr sz="2400">
                <a:solidFill>
                  <a:srgbClr val="656766"/>
                </a:solidFill>
              </a:defRPr>
            </a:lvl1pPr>
            <a:lvl2pPr>
              <a:defRPr sz="2000">
                <a:solidFill>
                  <a:srgbClr val="656766"/>
                </a:solidFill>
              </a:defRPr>
            </a:lvl2pPr>
            <a:lvl3pPr>
              <a:defRPr sz="1800">
                <a:solidFill>
                  <a:srgbClr val="656766"/>
                </a:solidFill>
              </a:defRPr>
            </a:lvl3pPr>
            <a:lvl4pPr>
              <a:defRPr sz="1600">
                <a:solidFill>
                  <a:srgbClr val="656766"/>
                </a:solidFill>
              </a:defRPr>
            </a:lvl4pPr>
            <a:lvl5pPr>
              <a:defRPr sz="1600">
                <a:solidFill>
                  <a:srgbClr val="656766"/>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433920" y="205978"/>
            <a:ext cx="7401980" cy="489347"/>
          </a:xfrm>
        </p:spPr>
        <p:txBody>
          <a:bodyPr>
            <a:noAutofit/>
          </a:bodyPr>
          <a:lstStyle>
            <a:lvl1pPr algn="l">
              <a:lnSpc>
                <a:spcPts val="3200"/>
              </a:lnSpc>
              <a:defRPr sz="3200" baseline="0">
                <a:solidFill>
                  <a:srgbClr val="00355C"/>
                </a:solidFill>
              </a:defRPr>
            </a:lvl1pPr>
          </a:lstStyle>
          <a:p>
            <a:r>
              <a:rPr lang="en-US" dirty="0"/>
              <a:t>Click to edit Master title style</a:t>
            </a:r>
          </a:p>
        </p:txBody>
      </p:sp>
    </p:spTree>
    <p:extLst>
      <p:ext uri="{BB962C8B-B14F-4D97-AF65-F5344CB8AC3E}">
        <p14:creationId xmlns:p14="http://schemas.microsoft.com/office/powerpoint/2010/main" val="346853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33920" y="205978"/>
            <a:ext cx="7401980" cy="489347"/>
          </a:xfrm>
        </p:spPr>
        <p:txBody>
          <a:bodyPr>
            <a:noAutofit/>
          </a:bodyPr>
          <a:lstStyle>
            <a:lvl1pPr algn="l">
              <a:lnSpc>
                <a:spcPts val="3200"/>
              </a:lnSpc>
              <a:defRPr sz="3200" baseline="0">
                <a:solidFill>
                  <a:srgbClr val="00355C"/>
                </a:solidFill>
              </a:defRPr>
            </a:lvl1pPr>
          </a:lstStyle>
          <a:p>
            <a:r>
              <a:rPr lang="en-US" dirty="0"/>
              <a:t>Click to edit Master title style</a:t>
            </a:r>
          </a:p>
        </p:txBody>
      </p:sp>
    </p:spTree>
    <p:extLst>
      <p:ext uri="{BB962C8B-B14F-4D97-AF65-F5344CB8AC3E}">
        <p14:creationId xmlns:p14="http://schemas.microsoft.com/office/powerpoint/2010/main" val="2447560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3643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829205"/>
            <a:ext cx="3008313" cy="716860"/>
          </a:xfrm>
        </p:spPr>
        <p:txBody>
          <a:bodyPr anchor="b"/>
          <a:lstStyle>
            <a:lvl1pPr algn="l">
              <a:lnSpc>
                <a:spcPts val="2000"/>
              </a:lnSpc>
              <a:defRPr sz="2000" b="1"/>
            </a:lvl1pPr>
          </a:lstStyle>
          <a:p>
            <a:r>
              <a:rPr lang="en-US" dirty="0"/>
              <a:t>Click to edit Master title style</a:t>
            </a:r>
          </a:p>
        </p:txBody>
      </p:sp>
      <p:sp>
        <p:nvSpPr>
          <p:cNvPr id="3" name="Content Placeholder 2"/>
          <p:cNvSpPr>
            <a:spLocks noGrp="1"/>
          </p:cNvSpPr>
          <p:nvPr>
            <p:ph idx="1"/>
          </p:nvPr>
        </p:nvSpPr>
        <p:spPr>
          <a:xfrm>
            <a:off x="3575050" y="829205"/>
            <a:ext cx="4337050" cy="3765418"/>
          </a:xfrm>
          <a:prstGeom prst="rect">
            <a:avLst/>
          </a:prstGeom>
        </p:spPr>
        <p:txBody>
          <a:bodyPr lIns="0" tIns="0" rIns="0" bIns="0"/>
          <a:lstStyle>
            <a:lvl1pPr marL="342900" indent="-342900">
              <a:buFont typeface="Wingdings" charset="2"/>
              <a:buChar char="§"/>
              <a:defRPr sz="3200">
                <a:solidFill>
                  <a:srgbClr val="656766"/>
                </a:solidFill>
              </a:defRPr>
            </a:lvl1pPr>
            <a:lvl2pPr>
              <a:defRPr sz="2800">
                <a:solidFill>
                  <a:srgbClr val="656766"/>
                </a:solidFill>
              </a:defRPr>
            </a:lvl2pPr>
            <a:lvl3pPr>
              <a:defRPr sz="2400">
                <a:solidFill>
                  <a:srgbClr val="656766"/>
                </a:solidFill>
              </a:defRPr>
            </a:lvl3pPr>
            <a:lvl4pPr>
              <a:defRPr sz="2000">
                <a:solidFill>
                  <a:srgbClr val="656766"/>
                </a:solidFill>
              </a:defRPr>
            </a:lvl4pPr>
            <a:lvl5pPr>
              <a:defRPr sz="2000">
                <a:solidFill>
                  <a:srgbClr val="656766"/>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700743"/>
            <a:ext cx="3008313" cy="2893880"/>
          </a:xfrm>
          <a:prstGeom prst="rect">
            <a:avLst/>
          </a:prstGeom>
        </p:spPr>
        <p:txBody>
          <a:bodyPr lIns="0" tIns="0" rIns="0" bIns="0"/>
          <a:lstStyle>
            <a:lvl1pPr marL="0" indent="0">
              <a:buNone/>
              <a:defRPr sz="1400">
                <a:solidFill>
                  <a:srgbClr val="65676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itle 1"/>
          <p:cNvSpPr txBox="1">
            <a:spLocks/>
          </p:cNvSpPr>
          <p:nvPr userDrawn="1"/>
        </p:nvSpPr>
        <p:spPr>
          <a:xfrm>
            <a:off x="433920" y="205978"/>
            <a:ext cx="7401980" cy="489347"/>
          </a:xfrm>
          <a:prstGeom prst="rect">
            <a:avLst/>
          </a:prstGeom>
        </p:spPr>
        <p:txBody>
          <a:bodyPr vert="horz" lIns="0" tIns="0" rIns="0" bIns="0" rtlCol="0" anchor="ctr">
            <a:noAutofit/>
          </a:bodyPr>
          <a:lstStyle>
            <a:lvl1pPr algn="l" defTabSz="457200" rtl="0" eaLnBrk="1" latinLnBrk="0" hangingPunct="1">
              <a:lnSpc>
                <a:spcPts val="3200"/>
              </a:lnSpc>
              <a:spcBef>
                <a:spcPct val="0"/>
              </a:spcBef>
              <a:buNone/>
              <a:defRPr sz="3200" b="1" i="0" kern="1200" baseline="0">
                <a:solidFill>
                  <a:srgbClr val="00355C"/>
                </a:solidFill>
                <a:latin typeface="Myriad Pro"/>
                <a:ea typeface="+mj-ea"/>
                <a:cs typeface="Myriad Pro"/>
              </a:defRPr>
            </a:lvl1pPr>
          </a:lstStyle>
          <a:p>
            <a:r>
              <a:rPr lang="en-US" dirty="0"/>
              <a:t>Click to edit Master title style</a:t>
            </a:r>
          </a:p>
        </p:txBody>
      </p:sp>
    </p:spTree>
    <p:extLst>
      <p:ext uri="{BB962C8B-B14F-4D97-AF65-F5344CB8AC3E}">
        <p14:creationId xmlns:p14="http://schemas.microsoft.com/office/powerpoint/2010/main" val="3097006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9C02AD9-C869-BC48-9D61-1579C0491C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7" name="Title 1">
            <a:extLst>
              <a:ext uri="{FF2B5EF4-FFF2-40B4-BE49-F238E27FC236}">
                <a16:creationId xmlns:a16="http://schemas.microsoft.com/office/drawing/2014/main" id="{26E897C5-5019-D94E-BE54-21500CF956B5}"/>
              </a:ext>
            </a:extLst>
          </p:cNvPr>
          <p:cNvSpPr>
            <a:spLocks noGrp="1"/>
          </p:cNvSpPr>
          <p:nvPr>
            <p:ph type="ctrTitle"/>
          </p:nvPr>
        </p:nvSpPr>
        <p:spPr>
          <a:xfrm>
            <a:off x="393701" y="1790700"/>
            <a:ext cx="5943600" cy="1054918"/>
          </a:xfrm>
        </p:spPr>
        <p:txBody>
          <a:bodyPr lIns="0" tIns="0" rIns="0" bIns="0"/>
          <a:lstStyle>
            <a:lvl1pPr algn="l">
              <a:lnSpc>
                <a:spcPts val="4400"/>
              </a:lnSpc>
              <a:defRPr>
                <a:solidFill>
                  <a:srgbClr val="00355C"/>
                </a:solidFill>
              </a:defRPr>
            </a:lvl1pPr>
          </a:lstStyle>
          <a:p>
            <a:r>
              <a:rPr lang="en-US" dirty="0"/>
              <a:t>Click to edit Master title style</a:t>
            </a:r>
          </a:p>
        </p:txBody>
      </p:sp>
      <p:sp>
        <p:nvSpPr>
          <p:cNvPr id="8" name="Subtitle 2">
            <a:extLst>
              <a:ext uri="{FF2B5EF4-FFF2-40B4-BE49-F238E27FC236}">
                <a16:creationId xmlns:a16="http://schemas.microsoft.com/office/drawing/2014/main" id="{CD8CAD3A-F11B-214C-B90D-A269F642183B}"/>
              </a:ext>
            </a:extLst>
          </p:cNvPr>
          <p:cNvSpPr>
            <a:spLocks noGrp="1"/>
          </p:cNvSpPr>
          <p:nvPr>
            <p:ph type="subTitle" idx="1"/>
          </p:nvPr>
        </p:nvSpPr>
        <p:spPr>
          <a:xfrm>
            <a:off x="393701" y="2902244"/>
            <a:ext cx="5943600" cy="698633"/>
          </a:xfrm>
          <a:prstGeom prst="rect">
            <a:avLst/>
          </a:prstGeom>
        </p:spPr>
        <p:txBody>
          <a:bodyPr lIns="0" tIns="0" rIns="0" bIns="0"/>
          <a:lstStyle>
            <a:lvl1pPr marL="0" indent="0" algn="l">
              <a:buNone/>
              <a:defRPr>
                <a:solidFill>
                  <a:srgbClr val="0035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71178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493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04938" y="661458"/>
            <a:ext cx="5486400" cy="28842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404938" y="4025503"/>
            <a:ext cx="5486400" cy="603647"/>
          </a:xfrm>
          <a:prstGeom prst="rect">
            <a:avLst/>
          </a:prstGeom>
        </p:spPr>
        <p:txBody>
          <a:bodyPr/>
          <a:lstStyle>
            <a:lvl1pPr marL="0" indent="0">
              <a:buNone/>
              <a:defRPr sz="1400">
                <a:solidFill>
                  <a:srgbClr val="65676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029312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55E606-28B0-2142-870B-C8CB4F01D7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7" name="Title 1">
            <a:extLst>
              <a:ext uri="{FF2B5EF4-FFF2-40B4-BE49-F238E27FC236}">
                <a16:creationId xmlns:a16="http://schemas.microsoft.com/office/drawing/2014/main" id="{26E897C5-5019-D94E-BE54-21500CF956B5}"/>
              </a:ext>
            </a:extLst>
          </p:cNvPr>
          <p:cNvSpPr>
            <a:spLocks noGrp="1"/>
          </p:cNvSpPr>
          <p:nvPr>
            <p:ph type="ctrTitle"/>
          </p:nvPr>
        </p:nvSpPr>
        <p:spPr>
          <a:xfrm>
            <a:off x="393701" y="1790700"/>
            <a:ext cx="5943600" cy="1054918"/>
          </a:xfrm>
        </p:spPr>
        <p:txBody>
          <a:bodyPr lIns="0" tIns="0" rIns="0" bIns="0"/>
          <a:lstStyle>
            <a:lvl1pPr algn="l">
              <a:lnSpc>
                <a:spcPts val="4400"/>
              </a:lnSpc>
              <a:defRPr>
                <a:solidFill>
                  <a:srgbClr val="00355C"/>
                </a:solidFill>
              </a:defRPr>
            </a:lvl1pPr>
          </a:lstStyle>
          <a:p>
            <a:r>
              <a:rPr lang="en-US" dirty="0"/>
              <a:t>Click to edit Master title style</a:t>
            </a:r>
          </a:p>
        </p:txBody>
      </p:sp>
      <p:sp>
        <p:nvSpPr>
          <p:cNvPr id="8" name="Subtitle 2">
            <a:extLst>
              <a:ext uri="{FF2B5EF4-FFF2-40B4-BE49-F238E27FC236}">
                <a16:creationId xmlns:a16="http://schemas.microsoft.com/office/drawing/2014/main" id="{CD8CAD3A-F11B-214C-B90D-A269F642183B}"/>
              </a:ext>
            </a:extLst>
          </p:cNvPr>
          <p:cNvSpPr>
            <a:spLocks noGrp="1"/>
          </p:cNvSpPr>
          <p:nvPr>
            <p:ph type="subTitle" idx="1"/>
          </p:nvPr>
        </p:nvSpPr>
        <p:spPr>
          <a:xfrm>
            <a:off x="393701" y="2902244"/>
            <a:ext cx="5943600" cy="698633"/>
          </a:xfrm>
          <a:prstGeom prst="rect">
            <a:avLst/>
          </a:prstGeom>
        </p:spPr>
        <p:txBody>
          <a:bodyPr lIns="0" tIns="0" rIns="0" bIns="0"/>
          <a:lstStyle>
            <a:lvl1pPr marL="0" indent="0" algn="l">
              <a:buNone/>
              <a:defRPr>
                <a:solidFill>
                  <a:srgbClr val="0035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06332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D48320-90BB-A14C-ADE7-8C5242A813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7" name="Title 1">
            <a:extLst>
              <a:ext uri="{FF2B5EF4-FFF2-40B4-BE49-F238E27FC236}">
                <a16:creationId xmlns:a16="http://schemas.microsoft.com/office/drawing/2014/main" id="{26E897C5-5019-D94E-BE54-21500CF956B5}"/>
              </a:ext>
            </a:extLst>
          </p:cNvPr>
          <p:cNvSpPr>
            <a:spLocks noGrp="1"/>
          </p:cNvSpPr>
          <p:nvPr>
            <p:ph type="ctrTitle"/>
          </p:nvPr>
        </p:nvSpPr>
        <p:spPr>
          <a:xfrm>
            <a:off x="393701" y="1790700"/>
            <a:ext cx="5943600" cy="1054918"/>
          </a:xfrm>
        </p:spPr>
        <p:txBody>
          <a:bodyPr lIns="0" tIns="0" rIns="0" bIns="0"/>
          <a:lstStyle>
            <a:lvl1pPr algn="l">
              <a:lnSpc>
                <a:spcPts val="4400"/>
              </a:lnSpc>
              <a:defRPr>
                <a:solidFill>
                  <a:srgbClr val="00355C"/>
                </a:solidFill>
              </a:defRPr>
            </a:lvl1pPr>
          </a:lstStyle>
          <a:p>
            <a:r>
              <a:rPr lang="en-US" dirty="0"/>
              <a:t>Click to edit Master title style</a:t>
            </a:r>
          </a:p>
        </p:txBody>
      </p:sp>
      <p:sp>
        <p:nvSpPr>
          <p:cNvPr id="8" name="Subtitle 2">
            <a:extLst>
              <a:ext uri="{FF2B5EF4-FFF2-40B4-BE49-F238E27FC236}">
                <a16:creationId xmlns:a16="http://schemas.microsoft.com/office/drawing/2014/main" id="{CD8CAD3A-F11B-214C-B90D-A269F642183B}"/>
              </a:ext>
            </a:extLst>
          </p:cNvPr>
          <p:cNvSpPr>
            <a:spLocks noGrp="1"/>
          </p:cNvSpPr>
          <p:nvPr>
            <p:ph type="subTitle" idx="1"/>
          </p:nvPr>
        </p:nvSpPr>
        <p:spPr>
          <a:xfrm>
            <a:off x="393701" y="2902244"/>
            <a:ext cx="5943600" cy="698633"/>
          </a:xfrm>
          <a:prstGeom prst="rect">
            <a:avLst/>
          </a:prstGeom>
        </p:spPr>
        <p:txBody>
          <a:bodyPr lIns="0" tIns="0" rIns="0" bIns="0"/>
          <a:lstStyle>
            <a:lvl1pPr marL="0" indent="0" algn="l">
              <a:buNone/>
              <a:defRPr>
                <a:solidFill>
                  <a:srgbClr val="0035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778715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11C98F-537F-A34F-BA64-70869AB923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7" name="Title 1">
            <a:extLst>
              <a:ext uri="{FF2B5EF4-FFF2-40B4-BE49-F238E27FC236}">
                <a16:creationId xmlns:a16="http://schemas.microsoft.com/office/drawing/2014/main" id="{26E897C5-5019-D94E-BE54-21500CF956B5}"/>
              </a:ext>
            </a:extLst>
          </p:cNvPr>
          <p:cNvSpPr>
            <a:spLocks noGrp="1"/>
          </p:cNvSpPr>
          <p:nvPr>
            <p:ph type="ctrTitle"/>
          </p:nvPr>
        </p:nvSpPr>
        <p:spPr>
          <a:xfrm>
            <a:off x="393701" y="1790700"/>
            <a:ext cx="5943600" cy="1054918"/>
          </a:xfrm>
        </p:spPr>
        <p:txBody>
          <a:bodyPr lIns="0" tIns="0" rIns="0" bIns="0"/>
          <a:lstStyle>
            <a:lvl1pPr algn="l">
              <a:lnSpc>
                <a:spcPts val="4400"/>
              </a:lnSpc>
              <a:defRPr>
                <a:solidFill>
                  <a:srgbClr val="00355C"/>
                </a:solidFill>
              </a:defRPr>
            </a:lvl1pPr>
          </a:lstStyle>
          <a:p>
            <a:r>
              <a:rPr lang="en-US" dirty="0"/>
              <a:t>Click to edit Master title style</a:t>
            </a:r>
          </a:p>
        </p:txBody>
      </p:sp>
      <p:sp>
        <p:nvSpPr>
          <p:cNvPr id="8" name="Subtitle 2">
            <a:extLst>
              <a:ext uri="{FF2B5EF4-FFF2-40B4-BE49-F238E27FC236}">
                <a16:creationId xmlns:a16="http://schemas.microsoft.com/office/drawing/2014/main" id="{CD8CAD3A-F11B-214C-B90D-A269F642183B}"/>
              </a:ext>
            </a:extLst>
          </p:cNvPr>
          <p:cNvSpPr>
            <a:spLocks noGrp="1"/>
          </p:cNvSpPr>
          <p:nvPr>
            <p:ph type="subTitle" idx="1"/>
          </p:nvPr>
        </p:nvSpPr>
        <p:spPr>
          <a:xfrm>
            <a:off x="393701" y="2902244"/>
            <a:ext cx="5943600" cy="698633"/>
          </a:xfrm>
          <a:prstGeom prst="rect">
            <a:avLst/>
          </a:prstGeom>
        </p:spPr>
        <p:txBody>
          <a:bodyPr lIns="0" tIns="0" rIns="0" bIns="0"/>
          <a:lstStyle>
            <a:lvl1pPr marL="0" indent="0" algn="l">
              <a:buNone/>
              <a:defRPr>
                <a:solidFill>
                  <a:srgbClr val="0035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406329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5B1936-D3DB-B74D-821F-E0670E5F1C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7" name="Title 1">
            <a:extLst>
              <a:ext uri="{FF2B5EF4-FFF2-40B4-BE49-F238E27FC236}">
                <a16:creationId xmlns:a16="http://schemas.microsoft.com/office/drawing/2014/main" id="{26E897C5-5019-D94E-BE54-21500CF956B5}"/>
              </a:ext>
            </a:extLst>
          </p:cNvPr>
          <p:cNvSpPr>
            <a:spLocks noGrp="1"/>
          </p:cNvSpPr>
          <p:nvPr>
            <p:ph type="ctrTitle"/>
          </p:nvPr>
        </p:nvSpPr>
        <p:spPr>
          <a:xfrm>
            <a:off x="393701" y="1790700"/>
            <a:ext cx="5943600" cy="1054918"/>
          </a:xfrm>
        </p:spPr>
        <p:txBody>
          <a:bodyPr lIns="0" tIns="0" rIns="0" bIns="0"/>
          <a:lstStyle>
            <a:lvl1pPr algn="l">
              <a:lnSpc>
                <a:spcPts val="4400"/>
              </a:lnSpc>
              <a:defRPr>
                <a:solidFill>
                  <a:srgbClr val="00355C"/>
                </a:solidFill>
              </a:defRPr>
            </a:lvl1pPr>
          </a:lstStyle>
          <a:p>
            <a:r>
              <a:rPr lang="en-US" dirty="0"/>
              <a:t>Click to edit Master title style</a:t>
            </a:r>
          </a:p>
        </p:txBody>
      </p:sp>
      <p:sp>
        <p:nvSpPr>
          <p:cNvPr id="8" name="Subtitle 2">
            <a:extLst>
              <a:ext uri="{FF2B5EF4-FFF2-40B4-BE49-F238E27FC236}">
                <a16:creationId xmlns:a16="http://schemas.microsoft.com/office/drawing/2014/main" id="{CD8CAD3A-F11B-214C-B90D-A269F642183B}"/>
              </a:ext>
            </a:extLst>
          </p:cNvPr>
          <p:cNvSpPr>
            <a:spLocks noGrp="1"/>
          </p:cNvSpPr>
          <p:nvPr>
            <p:ph type="subTitle" idx="1"/>
          </p:nvPr>
        </p:nvSpPr>
        <p:spPr>
          <a:xfrm>
            <a:off x="393701" y="2902244"/>
            <a:ext cx="5943600" cy="698633"/>
          </a:xfrm>
          <a:prstGeom prst="rect">
            <a:avLst/>
          </a:prstGeom>
        </p:spPr>
        <p:txBody>
          <a:bodyPr lIns="0" tIns="0" rIns="0" bIns="0"/>
          <a:lstStyle>
            <a:lvl1pPr marL="0" indent="0" algn="l">
              <a:buNone/>
              <a:defRPr>
                <a:solidFill>
                  <a:srgbClr val="0035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29340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0DC76A-AC0E-5944-B389-0A402BF6F7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7" name="Title 1">
            <a:extLst>
              <a:ext uri="{FF2B5EF4-FFF2-40B4-BE49-F238E27FC236}">
                <a16:creationId xmlns:a16="http://schemas.microsoft.com/office/drawing/2014/main" id="{26E897C5-5019-D94E-BE54-21500CF956B5}"/>
              </a:ext>
            </a:extLst>
          </p:cNvPr>
          <p:cNvSpPr>
            <a:spLocks noGrp="1"/>
          </p:cNvSpPr>
          <p:nvPr>
            <p:ph type="ctrTitle"/>
          </p:nvPr>
        </p:nvSpPr>
        <p:spPr>
          <a:xfrm>
            <a:off x="393701" y="1790700"/>
            <a:ext cx="5943600" cy="1054918"/>
          </a:xfrm>
        </p:spPr>
        <p:txBody>
          <a:bodyPr lIns="0" tIns="0" rIns="0" bIns="0"/>
          <a:lstStyle>
            <a:lvl1pPr algn="l">
              <a:lnSpc>
                <a:spcPts val="4400"/>
              </a:lnSpc>
              <a:defRPr>
                <a:solidFill>
                  <a:srgbClr val="00355C"/>
                </a:solidFill>
              </a:defRPr>
            </a:lvl1pPr>
          </a:lstStyle>
          <a:p>
            <a:r>
              <a:rPr lang="en-US" dirty="0"/>
              <a:t>Click to edit Master title style</a:t>
            </a:r>
          </a:p>
        </p:txBody>
      </p:sp>
      <p:sp>
        <p:nvSpPr>
          <p:cNvPr id="8" name="Subtitle 2">
            <a:extLst>
              <a:ext uri="{FF2B5EF4-FFF2-40B4-BE49-F238E27FC236}">
                <a16:creationId xmlns:a16="http://schemas.microsoft.com/office/drawing/2014/main" id="{CD8CAD3A-F11B-214C-B90D-A269F642183B}"/>
              </a:ext>
            </a:extLst>
          </p:cNvPr>
          <p:cNvSpPr>
            <a:spLocks noGrp="1"/>
          </p:cNvSpPr>
          <p:nvPr>
            <p:ph type="subTitle" idx="1"/>
          </p:nvPr>
        </p:nvSpPr>
        <p:spPr>
          <a:xfrm>
            <a:off x="393701" y="2902244"/>
            <a:ext cx="5943600" cy="698633"/>
          </a:xfrm>
          <a:prstGeom prst="rect">
            <a:avLst/>
          </a:prstGeom>
        </p:spPr>
        <p:txBody>
          <a:bodyPr lIns="0" tIns="0" rIns="0" bIns="0"/>
          <a:lstStyle>
            <a:lvl1pPr marL="0" indent="0" algn="l">
              <a:buNone/>
              <a:defRPr>
                <a:solidFill>
                  <a:srgbClr val="0035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45942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E20571-3A02-8944-A7B5-885523081D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7" name="Title 1">
            <a:extLst>
              <a:ext uri="{FF2B5EF4-FFF2-40B4-BE49-F238E27FC236}">
                <a16:creationId xmlns:a16="http://schemas.microsoft.com/office/drawing/2014/main" id="{26E897C5-5019-D94E-BE54-21500CF956B5}"/>
              </a:ext>
            </a:extLst>
          </p:cNvPr>
          <p:cNvSpPr>
            <a:spLocks noGrp="1"/>
          </p:cNvSpPr>
          <p:nvPr>
            <p:ph type="ctrTitle"/>
          </p:nvPr>
        </p:nvSpPr>
        <p:spPr>
          <a:xfrm>
            <a:off x="393701" y="1790700"/>
            <a:ext cx="5943600" cy="1054918"/>
          </a:xfrm>
        </p:spPr>
        <p:txBody>
          <a:bodyPr lIns="0" tIns="0" rIns="0" bIns="0"/>
          <a:lstStyle>
            <a:lvl1pPr algn="l">
              <a:lnSpc>
                <a:spcPts val="4400"/>
              </a:lnSpc>
              <a:defRPr>
                <a:solidFill>
                  <a:srgbClr val="00355C"/>
                </a:solidFill>
              </a:defRPr>
            </a:lvl1pPr>
          </a:lstStyle>
          <a:p>
            <a:r>
              <a:rPr lang="en-US" dirty="0"/>
              <a:t>Click to edit Master title style</a:t>
            </a:r>
          </a:p>
        </p:txBody>
      </p:sp>
      <p:sp>
        <p:nvSpPr>
          <p:cNvPr id="8" name="Subtitle 2">
            <a:extLst>
              <a:ext uri="{FF2B5EF4-FFF2-40B4-BE49-F238E27FC236}">
                <a16:creationId xmlns:a16="http://schemas.microsoft.com/office/drawing/2014/main" id="{CD8CAD3A-F11B-214C-B90D-A269F642183B}"/>
              </a:ext>
            </a:extLst>
          </p:cNvPr>
          <p:cNvSpPr>
            <a:spLocks noGrp="1"/>
          </p:cNvSpPr>
          <p:nvPr>
            <p:ph type="subTitle" idx="1"/>
          </p:nvPr>
        </p:nvSpPr>
        <p:spPr>
          <a:xfrm>
            <a:off x="393701" y="2902244"/>
            <a:ext cx="5943600" cy="698633"/>
          </a:xfrm>
          <a:prstGeom prst="rect">
            <a:avLst/>
          </a:prstGeom>
        </p:spPr>
        <p:txBody>
          <a:bodyPr lIns="0" tIns="0" rIns="0" bIns="0"/>
          <a:lstStyle>
            <a:lvl1pPr marL="0" indent="0" algn="l">
              <a:buNone/>
              <a:defRPr>
                <a:solidFill>
                  <a:srgbClr val="0035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021046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DD1B73-7E91-2743-8A38-5094A65EF9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44001" cy="5143501"/>
          </a:xfrm>
          <a:prstGeom prst="rect">
            <a:avLst/>
          </a:prstGeom>
        </p:spPr>
      </p:pic>
      <p:sp>
        <p:nvSpPr>
          <p:cNvPr id="7" name="Title 1">
            <a:extLst>
              <a:ext uri="{FF2B5EF4-FFF2-40B4-BE49-F238E27FC236}">
                <a16:creationId xmlns:a16="http://schemas.microsoft.com/office/drawing/2014/main" id="{26E897C5-5019-D94E-BE54-21500CF956B5}"/>
              </a:ext>
            </a:extLst>
          </p:cNvPr>
          <p:cNvSpPr>
            <a:spLocks noGrp="1"/>
          </p:cNvSpPr>
          <p:nvPr>
            <p:ph type="ctrTitle"/>
          </p:nvPr>
        </p:nvSpPr>
        <p:spPr>
          <a:xfrm>
            <a:off x="393701" y="1790700"/>
            <a:ext cx="5943600" cy="1054918"/>
          </a:xfrm>
        </p:spPr>
        <p:txBody>
          <a:bodyPr lIns="0" tIns="0" rIns="0" bIns="0"/>
          <a:lstStyle>
            <a:lvl1pPr algn="l">
              <a:lnSpc>
                <a:spcPts val="4400"/>
              </a:lnSpc>
              <a:defRPr>
                <a:solidFill>
                  <a:srgbClr val="00355C"/>
                </a:solidFill>
              </a:defRPr>
            </a:lvl1pPr>
          </a:lstStyle>
          <a:p>
            <a:r>
              <a:rPr lang="en-US" dirty="0"/>
              <a:t>Click to edit Master title style</a:t>
            </a:r>
          </a:p>
        </p:txBody>
      </p:sp>
      <p:sp>
        <p:nvSpPr>
          <p:cNvPr id="8" name="Subtitle 2">
            <a:extLst>
              <a:ext uri="{FF2B5EF4-FFF2-40B4-BE49-F238E27FC236}">
                <a16:creationId xmlns:a16="http://schemas.microsoft.com/office/drawing/2014/main" id="{CD8CAD3A-F11B-214C-B90D-A269F642183B}"/>
              </a:ext>
            </a:extLst>
          </p:cNvPr>
          <p:cNvSpPr>
            <a:spLocks noGrp="1"/>
          </p:cNvSpPr>
          <p:nvPr>
            <p:ph type="subTitle" idx="1"/>
          </p:nvPr>
        </p:nvSpPr>
        <p:spPr>
          <a:xfrm>
            <a:off x="393701" y="2902244"/>
            <a:ext cx="5943600" cy="698633"/>
          </a:xfrm>
          <a:prstGeom prst="rect">
            <a:avLst/>
          </a:prstGeom>
        </p:spPr>
        <p:txBody>
          <a:bodyPr lIns="0" tIns="0" rIns="0" bIns="0"/>
          <a:lstStyle>
            <a:lvl1pPr marL="0" indent="0" algn="l">
              <a:buNone/>
              <a:defRPr>
                <a:solidFill>
                  <a:srgbClr val="0035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368292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7500" y="205978"/>
            <a:ext cx="5740400" cy="4708922"/>
          </a:xfrm>
          <a:prstGeom prst="rect">
            <a:avLst/>
          </a:prstGeom>
        </p:spPr>
        <p:txBody>
          <a:bodyPr vert="horz" lIns="0" tIns="0" rIns="0" bIns="0" rtlCol="0" anchor="ctr">
            <a:normAutofit/>
          </a:bodyPr>
          <a:lstStyle/>
          <a:p>
            <a:r>
              <a:rPr lang="en-US" dirty="0"/>
              <a:t>Click to edit Master title style</a:t>
            </a:r>
          </a:p>
        </p:txBody>
      </p:sp>
    </p:spTree>
    <p:extLst>
      <p:ext uri="{BB962C8B-B14F-4D97-AF65-F5344CB8AC3E}">
        <p14:creationId xmlns:p14="http://schemas.microsoft.com/office/powerpoint/2010/main" val="169196169"/>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650" r:id="rId14"/>
    <p:sldLayoutId id="2147483652" r:id="rId15"/>
    <p:sldLayoutId id="2147483653" r:id="rId16"/>
    <p:sldLayoutId id="2147483654" r:id="rId17"/>
    <p:sldLayoutId id="2147483655" r:id="rId18"/>
    <p:sldLayoutId id="2147483656" r:id="rId19"/>
    <p:sldLayoutId id="2147483657" r:id="rId20"/>
  </p:sldLayoutIdLst>
  <p:txStyles>
    <p:titleStyle>
      <a:lvl1pPr algn="l" defTabSz="457200" rtl="0" eaLnBrk="1" latinLnBrk="0" hangingPunct="1">
        <a:lnSpc>
          <a:spcPts val="4400"/>
        </a:lnSpc>
        <a:spcBef>
          <a:spcPct val="0"/>
        </a:spcBef>
        <a:buNone/>
        <a:defRPr sz="4400" b="1" i="0" kern="1200" baseline="0">
          <a:solidFill>
            <a:srgbClr val="00355C"/>
          </a:solidFill>
          <a:latin typeface="Myriad Pro"/>
          <a:ea typeface="+mj-ea"/>
          <a:cs typeface="Myriad Pro"/>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yriad Pro"/>
          <a:ea typeface="+mn-ea"/>
          <a:cs typeface="Myriad Pro"/>
        </a:defRPr>
      </a:lvl1pPr>
      <a:lvl2pPr marL="742950" indent="-285750" algn="l" defTabSz="457200" rtl="0" eaLnBrk="1" latinLnBrk="0" hangingPunct="1">
        <a:spcBef>
          <a:spcPct val="20000"/>
        </a:spcBef>
        <a:buFont typeface="Arial"/>
        <a:buChar char="–"/>
        <a:defRPr sz="2800" b="0" i="0" kern="1200">
          <a:solidFill>
            <a:schemeClr val="tx1"/>
          </a:solidFill>
          <a:latin typeface="Myriad Pro"/>
          <a:ea typeface="+mn-ea"/>
          <a:cs typeface="Myriad Pro"/>
        </a:defRPr>
      </a:lvl2pPr>
      <a:lvl3pPr marL="1143000" indent="-228600" algn="l" defTabSz="457200" rtl="0" eaLnBrk="1" latinLnBrk="0" hangingPunct="1">
        <a:spcBef>
          <a:spcPct val="20000"/>
        </a:spcBef>
        <a:buFont typeface="Arial"/>
        <a:buChar char="•"/>
        <a:defRPr sz="2400" b="0" i="0" kern="1200">
          <a:solidFill>
            <a:schemeClr val="tx1"/>
          </a:solidFill>
          <a:latin typeface="Myriad Pro"/>
          <a:ea typeface="+mn-ea"/>
          <a:cs typeface="Myriad Pro"/>
        </a:defRPr>
      </a:lvl3pPr>
      <a:lvl4pPr marL="1600200" indent="-228600" algn="l" defTabSz="457200" rtl="0" eaLnBrk="1" latinLnBrk="0" hangingPunct="1">
        <a:spcBef>
          <a:spcPct val="20000"/>
        </a:spcBef>
        <a:buFont typeface="Arial"/>
        <a:buChar char="–"/>
        <a:defRPr sz="2000" b="0" i="0" kern="1200">
          <a:solidFill>
            <a:schemeClr val="tx1"/>
          </a:solidFill>
          <a:latin typeface="Myriad Pro"/>
          <a:ea typeface="+mn-ea"/>
          <a:cs typeface="Myriad Pro"/>
        </a:defRPr>
      </a:lvl4pPr>
      <a:lvl5pPr marL="2057400" indent="-228600" algn="l" defTabSz="457200" rtl="0" eaLnBrk="1" latinLnBrk="0" hangingPunct="1">
        <a:spcBef>
          <a:spcPct val="20000"/>
        </a:spcBef>
        <a:buFont typeface="Arial"/>
        <a:buChar char="»"/>
        <a:defRPr sz="2000" b="0" i="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6E4D984-C339-E14C-955F-E06C2416B874}"/>
              </a:ext>
            </a:extLst>
          </p:cNvPr>
          <p:cNvSpPr>
            <a:spLocks noGrp="1"/>
          </p:cNvSpPr>
          <p:nvPr>
            <p:ph type="ctrTitle"/>
          </p:nvPr>
        </p:nvSpPr>
        <p:spPr>
          <a:xfrm>
            <a:off x="393701" y="1097315"/>
            <a:ext cx="5943600" cy="1054918"/>
          </a:xfrm>
        </p:spPr>
        <p:txBody>
          <a:bodyPr/>
          <a:lstStyle/>
          <a:p>
            <a:r>
              <a:rPr lang="en-US" b="0" dirty="0">
                <a:latin typeface="Avenir Book" panose="02000503020000020003" pitchFamily="2" charset="0"/>
              </a:rPr>
              <a:t>Revelation</a:t>
            </a:r>
          </a:p>
        </p:txBody>
      </p:sp>
      <p:sp>
        <p:nvSpPr>
          <p:cNvPr id="8" name="Subtitle 7">
            <a:extLst>
              <a:ext uri="{FF2B5EF4-FFF2-40B4-BE49-F238E27FC236}">
                <a16:creationId xmlns:a16="http://schemas.microsoft.com/office/drawing/2014/main" id="{165BFE03-E61C-E240-ABD7-0C993F47ABFB}"/>
              </a:ext>
            </a:extLst>
          </p:cNvPr>
          <p:cNvSpPr>
            <a:spLocks noGrp="1"/>
          </p:cNvSpPr>
          <p:nvPr>
            <p:ph type="subTitle" idx="1"/>
          </p:nvPr>
        </p:nvSpPr>
        <p:spPr>
          <a:xfrm>
            <a:off x="393701" y="2015980"/>
            <a:ext cx="5943600" cy="698633"/>
          </a:xfrm>
        </p:spPr>
        <p:txBody>
          <a:bodyPr/>
          <a:lstStyle/>
          <a:p>
            <a:r>
              <a:rPr lang="en-US" dirty="0">
                <a:latin typeface="Avenir Book" panose="02000503020000020003" pitchFamily="2" charset="0"/>
              </a:rPr>
              <a:t>Theology Seminar</a:t>
            </a:r>
          </a:p>
        </p:txBody>
      </p:sp>
      <p:sp>
        <p:nvSpPr>
          <p:cNvPr id="4" name="Subtitle 7">
            <a:extLst>
              <a:ext uri="{FF2B5EF4-FFF2-40B4-BE49-F238E27FC236}">
                <a16:creationId xmlns:a16="http://schemas.microsoft.com/office/drawing/2014/main" id="{A137DDDF-6CEC-ED41-B918-3FC04D91DE0F}"/>
              </a:ext>
            </a:extLst>
          </p:cNvPr>
          <p:cNvSpPr txBox="1">
            <a:spLocks/>
          </p:cNvSpPr>
          <p:nvPr/>
        </p:nvSpPr>
        <p:spPr>
          <a:xfrm>
            <a:off x="393701" y="2719043"/>
            <a:ext cx="5943600" cy="698633"/>
          </a:xfrm>
          <a:prstGeom prst="rect">
            <a:avLst/>
          </a:prstGeom>
        </p:spPr>
        <p:txBody>
          <a:bodyPr lIns="0" tIns="0" rIns="0" bIns="0"/>
          <a:lstStyle>
            <a:lvl1pPr marL="0" indent="0" algn="l" defTabSz="457200" rtl="0" eaLnBrk="1" latinLnBrk="0" hangingPunct="1">
              <a:spcBef>
                <a:spcPct val="20000"/>
              </a:spcBef>
              <a:buFont typeface="Arial"/>
              <a:buNone/>
              <a:defRPr sz="3200" b="0" i="0" kern="1200">
                <a:solidFill>
                  <a:srgbClr val="00355C"/>
                </a:solidFill>
                <a:latin typeface="Myriad Pro"/>
                <a:ea typeface="+mn-ea"/>
                <a:cs typeface="Myriad Pro"/>
              </a:defRPr>
            </a:lvl1pPr>
            <a:lvl2pPr marL="457200" indent="0" algn="ctr" defTabSz="457200" rtl="0" eaLnBrk="1" latinLnBrk="0" hangingPunct="1">
              <a:spcBef>
                <a:spcPct val="20000"/>
              </a:spcBef>
              <a:buFont typeface="Arial"/>
              <a:buNone/>
              <a:defRPr sz="2800" b="0" i="0" kern="1200">
                <a:solidFill>
                  <a:schemeClr val="tx1">
                    <a:tint val="75000"/>
                  </a:schemeClr>
                </a:solidFill>
                <a:latin typeface="Myriad Pro"/>
                <a:ea typeface="+mn-ea"/>
                <a:cs typeface="Myriad Pro"/>
              </a:defRPr>
            </a:lvl2pPr>
            <a:lvl3pPr marL="914400" indent="0" algn="ctr" defTabSz="457200" rtl="0" eaLnBrk="1" latinLnBrk="0" hangingPunct="1">
              <a:spcBef>
                <a:spcPct val="20000"/>
              </a:spcBef>
              <a:buFont typeface="Arial"/>
              <a:buNone/>
              <a:defRPr sz="2400" b="0" i="0" kern="1200">
                <a:solidFill>
                  <a:schemeClr val="tx1">
                    <a:tint val="75000"/>
                  </a:schemeClr>
                </a:solidFill>
                <a:latin typeface="Myriad Pro"/>
                <a:ea typeface="+mn-ea"/>
                <a:cs typeface="Myriad Pro"/>
              </a:defRPr>
            </a:lvl3pPr>
            <a:lvl4pPr marL="1371600" indent="0" algn="ctr" defTabSz="457200" rtl="0" eaLnBrk="1" latinLnBrk="0" hangingPunct="1">
              <a:spcBef>
                <a:spcPct val="20000"/>
              </a:spcBef>
              <a:buFont typeface="Arial"/>
              <a:buNone/>
              <a:defRPr sz="2000" b="0" i="0" kern="1200">
                <a:solidFill>
                  <a:schemeClr val="tx1">
                    <a:tint val="75000"/>
                  </a:schemeClr>
                </a:solidFill>
                <a:latin typeface="Myriad Pro"/>
                <a:ea typeface="+mn-ea"/>
                <a:cs typeface="Myriad Pro"/>
              </a:defRPr>
            </a:lvl4pPr>
            <a:lvl5pPr marL="1828800" indent="0" algn="ctr" defTabSz="457200" rtl="0" eaLnBrk="1" latinLnBrk="0" hangingPunct="1">
              <a:spcBef>
                <a:spcPct val="20000"/>
              </a:spcBef>
              <a:buFont typeface="Arial"/>
              <a:buNone/>
              <a:defRPr sz="2000" b="0" i="0" kern="1200">
                <a:solidFill>
                  <a:schemeClr val="tx1">
                    <a:tint val="75000"/>
                  </a:schemeClr>
                </a:solidFill>
                <a:latin typeface="Myriad Pro"/>
                <a:ea typeface="+mn-ea"/>
                <a:cs typeface="Myriad Pro"/>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dirty="0">
                <a:latin typeface="Avenir Book" panose="02000503020000020003" pitchFamily="2" charset="0"/>
              </a:rPr>
              <a:t>Dr. Joshua Kira, Ph.D.</a:t>
            </a:r>
          </a:p>
        </p:txBody>
      </p:sp>
      <p:sp>
        <p:nvSpPr>
          <p:cNvPr id="5" name="Subtitle 7">
            <a:extLst>
              <a:ext uri="{FF2B5EF4-FFF2-40B4-BE49-F238E27FC236}">
                <a16:creationId xmlns:a16="http://schemas.microsoft.com/office/drawing/2014/main" id="{069D61DC-2744-1640-8499-FBDF8B0EBAD6}"/>
              </a:ext>
            </a:extLst>
          </p:cNvPr>
          <p:cNvSpPr txBox="1">
            <a:spLocks/>
          </p:cNvSpPr>
          <p:nvPr/>
        </p:nvSpPr>
        <p:spPr>
          <a:xfrm>
            <a:off x="393701" y="3072789"/>
            <a:ext cx="6046428" cy="698633"/>
          </a:xfrm>
          <a:prstGeom prst="rect">
            <a:avLst/>
          </a:prstGeom>
        </p:spPr>
        <p:txBody>
          <a:bodyPr lIns="0" tIns="0" rIns="0" bIns="0"/>
          <a:lstStyle>
            <a:lvl1pPr marL="0" indent="0" algn="l" defTabSz="457200" rtl="0" eaLnBrk="1" latinLnBrk="0" hangingPunct="1">
              <a:spcBef>
                <a:spcPct val="20000"/>
              </a:spcBef>
              <a:buFont typeface="Arial"/>
              <a:buNone/>
              <a:defRPr sz="3200" b="0" i="0" kern="1200">
                <a:solidFill>
                  <a:srgbClr val="00355C"/>
                </a:solidFill>
                <a:latin typeface="Myriad Pro"/>
                <a:ea typeface="+mn-ea"/>
                <a:cs typeface="Myriad Pro"/>
              </a:defRPr>
            </a:lvl1pPr>
            <a:lvl2pPr marL="457200" indent="0" algn="ctr" defTabSz="457200" rtl="0" eaLnBrk="1" latinLnBrk="0" hangingPunct="1">
              <a:spcBef>
                <a:spcPct val="20000"/>
              </a:spcBef>
              <a:buFont typeface="Arial"/>
              <a:buNone/>
              <a:defRPr sz="2800" b="0" i="0" kern="1200">
                <a:solidFill>
                  <a:schemeClr val="tx1">
                    <a:tint val="75000"/>
                  </a:schemeClr>
                </a:solidFill>
                <a:latin typeface="Myriad Pro"/>
                <a:ea typeface="+mn-ea"/>
                <a:cs typeface="Myriad Pro"/>
              </a:defRPr>
            </a:lvl2pPr>
            <a:lvl3pPr marL="914400" indent="0" algn="ctr" defTabSz="457200" rtl="0" eaLnBrk="1" latinLnBrk="0" hangingPunct="1">
              <a:spcBef>
                <a:spcPct val="20000"/>
              </a:spcBef>
              <a:buFont typeface="Arial"/>
              <a:buNone/>
              <a:defRPr sz="2400" b="0" i="0" kern="1200">
                <a:solidFill>
                  <a:schemeClr val="tx1">
                    <a:tint val="75000"/>
                  </a:schemeClr>
                </a:solidFill>
                <a:latin typeface="Myriad Pro"/>
                <a:ea typeface="+mn-ea"/>
                <a:cs typeface="Myriad Pro"/>
              </a:defRPr>
            </a:lvl3pPr>
            <a:lvl4pPr marL="1371600" indent="0" algn="ctr" defTabSz="457200" rtl="0" eaLnBrk="1" latinLnBrk="0" hangingPunct="1">
              <a:spcBef>
                <a:spcPct val="20000"/>
              </a:spcBef>
              <a:buFont typeface="Arial"/>
              <a:buNone/>
              <a:defRPr sz="2000" b="0" i="0" kern="1200">
                <a:solidFill>
                  <a:schemeClr val="tx1">
                    <a:tint val="75000"/>
                  </a:schemeClr>
                </a:solidFill>
                <a:latin typeface="Myriad Pro"/>
                <a:ea typeface="+mn-ea"/>
                <a:cs typeface="Myriad Pro"/>
              </a:defRPr>
            </a:lvl4pPr>
            <a:lvl5pPr marL="1828800" indent="0" algn="ctr" defTabSz="457200" rtl="0" eaLnBrk="1" latinLnBrk="0" hangingPunct="1">
              <a:spcBef>
                <a:spcPct val="20000"/>
              </a:spcBef>
              <a:buFont typeface="Arial"/>
              <a:buNone/>
              <a:defRPr sz="2000" b="0" i="0" kern="1200">
                <a:solidFill>
                  <a:schemeClr val="tx1">
                    <a:tint val="75000"/>
                  </a:schemeClr>
                </a:solidFill>
                <a:latin typeface="Myriad Pro"/>
                <a:ea typeface="+mn-ea"/>
                <a:cs typeface="Myriad Pro"/>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dirty="0">
                <a:latin typeface="Avenir Book" panose="02000503020000020003" pitchFamily="2" charset="0"/>
              </a:rPr>
              <a:t>Assistant Professor of Philosophy and Theology</a:t>
            </a:r>
          </a:p>
        </p:txBody>
      </p:sp>
      <p:sp>
        <p:nvSpPr>
          <p:cNvPr id="10" name="Subtitle 7">
            <a:extLst>
              <a:ext uri="{FF2B5EF4-FFF2-40B4-BE49-F238E27FC236}">
                <a16:creationId xmlns:a16="http://schemas.microsoft.com/office/drawing/2014/main" id="{D4B29FA8-96C4-564E-8569-AA1BB0177C4C}"/>
              </a:ext>
            </a:extLst>
          </p:cNvPr>
          <p:cNvSpPr txBox="1">
            <a:spLocks/>
          </p:cNvSpPr>
          <p:nvPr/>
        </p:nvSpPr>
        <p:spPr>
          <a:xfrm>
            <a:off x="393701" y="3417676"/>
            <a:ext cx="6046428" cy="698633"/>
          </a:xfrm>
          <a:prstGeom prst="rect">
            <a:avLst/>
          </a:prstGeom>
        </p:spPr>
        <p:txBody>
          <a:bodyPr lIns="0" tIns="0" rIns="0" bIns="0"/>
          <a:lstStyle>
            <a:lvl1pPr marL="0" indent="0" algn="l" defTabSz="457200" rtl="0" eaLnBrk="1" latinLnBrk="0" hangingPunct="1">
              <a:spcBef>
                <a:spcPct val="20000"/>
              </a:spcBef>
              <a:buFont typeface="Arial"/>
              <a:buNone/>
              <a:defRPr sz="3200" b="0" i="0" kern="1200">
                <a:solidFill>
                  <a:srgbClr val="00355C"/>
                </a:solidFill>
                <a:latin typeface="Myriad Pro"/>
                <a:ea typeface="+mn-ea"/>
                <a:cs typeface="Myriad Pro"/>
              </a:defRPr>
            </a:lvl1pPr>
            <a:lvl2pPr marL="457200" indent="0" algn="ctr" defTabSz="457200" rtl="0" eaLnBrk="1" latinLnBrk="0" hangingPunct="1">
              <a:spcBef>
                <a:spcPct val="20000"/>
              </a:spcBef>
              <a:buFont typeface="Arial"/>
              <a:buNone/>
              <a:defRPr sz="2800" b="0" i="0" kern="1200">
                <a:solidFill>
                  <a:schemeClr val="tx1">
                    <a:tint val="75000"/>
                  </a:schemeClr>
                </a:solidFill>
                <a:latin typeface="Myriad Pro"/>
                <a:ea typeface="+mn-ea"/>
                <a:cs typeface="Myriad Pro"/>
              </a:defRPr>
            </a:lvl2pPr>
            <a:lvl3pPr marL="914400" indent="0" algn="ctr" defTabSz="457200" rtl="0" eaLnBrk="1" latinLnBrk="0" hangingPunct="1">
              <a:spcBef>
                <a:spcPct val="20000"/>
              </a:spcBef>
              <a:buFont typeface="Arial"/>
              <a:buNone/>
              <a:defRPr sz="2400" b="0" i="0" kern="1200">
                <a:solidFill>
                  <a:schemeClr val="tx1">
                    <a:tint val="75000"/>
                  </a:schemeClr>
                </a:solidFill>
                <a:latin typeface="Myriad Pro"/>
                <a:ea typeface="+mn-ea"/>
                <a:cs typeface="Myriad Pro"/>
              </a:defRPr>
            </a:lvl3pPr>
            <a:lvl4pPr marL="1371600" indent="0" algn="ctr" defTabSz="457200" rtl="0" eaLnBrk="1" latinLnBrk="0" hangingPunct="1">
              <a:spcBef>
                <a:spcPct val="20000"/>
              </a:spcBef>
              <a:buFont typeface="Arial"/>
              <a:buNone/>
              <a:defRPr sz="2000" b="0" i="0" kern="1200">
                <a:solidFill>
                  <a:schemeClr val="tx1">
                    <a:tint val="75000"/>
                  </a:schemeClr>
                </a:solidFill>
                <a:latin typeface="Myriad Pro"/>
                <a:ea typeface="+mn-ea"/>
                <a:cs typeface="Myriad Pro"/>
              </a:defRPr>
            </a:lvl4pPr>
            <a:lvl5pPr marL="1828800" indent="0" algn="ctr" defTabSz="457200" rtl="0" eaLnBrk="1" latinLnBrk="0" hangingPunct="1">
              <a:spcBef>
                <a:spcPct val="20000"/>
              </a:spcBef>
              <a:buFont typeface="Arial"/>
              <a:buNone/>
              <a:defRPr sz="2000" b="0" i="0" kern="1200">
                <a:solidFill>
                  <a:schemeClr val="tx1">
                    <a:tint val="75000"/>
                  </a:schemeClr>
                </a:solidFill>
                <a:latin typeface="Myriad Pro"/>
                <a:ea typeface="+mn-ea"/>
                <a:cs typeface="Myriad Pro"/>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dirty="0">
                <a:latin typeface="Avenir Book" panose="02000503020000020003" pitchFamily="2" charset="0"/>
              </a:rPr>
              <a:t>Center for Biblical Integration Fellow</a:t>
            </a:r>
          </a:p>
        </p:txBody>
      </p:sp>
    </p:spTree>
    <p:extLst>
      <p:ext uri="{BB962C8B-B14F-4D97-AF65-F5344CB8AC3E}">
        <p14:creationId xmlns:p14="http://schemas.microsoft.com/office/powerpoint/2010/main" val="2253544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EE26488-1F23-9645-AB20-BFCFF75FA060}"/>
              </a:ext>
            </a:extLst>
          </p:cNvPr>
          <p:cNvSpPr>
            <a:spLocks noGrp="1"/>
          </p:cNvSpPr>
          <p:nvPr>
            <p:ph type="body" sz="half" idx="2"/>
          </p:nvPr>
        </p:nvSpPr>
        <p:spPr>
          <a:xfrm>
            <a:off x="1244600" y="3301603"/>
            <a:ext cx="5486400" cy="603647"/>
          </a:xfrm>
        </p:spPr>
        <p:txBody>
          <a:bodyPr anchor="ctr"/>
          <a:lstStyle/>
          <a:p>
            <a:pPr algn="ctr"/>
            <a:r>
              <a:rPr lang="en-US" dirty="0">
                <a:solidFill>
                  <a:srgbClr val="00355C"/>
                </a:solidFill>
              </a:rPr>
              <a:t>– Ingolf Dalferth,  CGU Philosophy of Religion Conference</a:t>
            </a:r>
          </a:p>
        </p:txBody>
      </p:sp>
      <p:sp>
        <p:nvSpPr>
          <p:cNvPr id="4" name="Rectangle 3">
            <a:extLst>
              <a:ext uri="{FF2B5EF4-FFF2-40B4-BE49-F238E27FC236}">
                <a16:creationId xmlns:a16="http://schemas.microsoft.com/office/drawing/2014/main" id="{9D6F4744-07F4-5D41-A40E-95A24DB5064E}"/>
              </a:ext>
            </a:extLst>
          </p:cNvPr>
          <p:cNvSpPr/>
          <p:nvPr/>
        </p:nvSpPr>
        <p:spPr>
          <a:xfrm>
            <a:off x="838200" y="1037501"/>
            <a:ext cx="6299200" cy="1938992"/>
          </a:xfrm>
          <a:prstGeom prst="rect">
            <a:avLst/>
          </a:prstGeom>
        </p:spPr>
        <p:txBody>
          <a:bodyPr wrap="square">
            <a:spAutoFit/>
          </a:bodyPr>
          <a:lstStyle/>
          <a:p>
            <a:pPr algn="ctr"/>
            <a:r>
              <a:rPr lang="en-US" sz="2000" dirty="0"/>
              <a:t>“The theological category of revelation is a radical attempt to concentrate everything that we can know about God in and on God alone: God is the sole authority in matters of faith because he is the sole author, content, revealer, communicator, and interpreter of himself: </a:t>
            </a:r>
          </a:p>
          <a:p>
            <a:pPr algn="ctr"/>
            <a:r>
              <a:rPr lang="en-US" sz="2000" i="1" dirty="0"/>
              <a:t>solus deus</a:t>
            </a:r>
            <a:r>
              <a:rPr lang="en-US" sz="2000" dirty="0"/>
              <a:t> (God alone).”</a:t>
            </a:r>
          </a:p>
        </p:txBody>
      </p:sp>
    </p:spTree>
    <p:extLst>
      <p:ext uri="{BB962C8B-B14F-4D97-AF65-F5344CB8AC3E}">
        <p14:creationId xmlns:p14="http://schemas.microsoft.com/office/powerpoint/2010/main" val="3522501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1DACAF-821C-D94F-AB1B-3E95AAAB0D33}"/>
              </a:ext>
            </a:extLst>
          </p:cNvPr>
          <p:cNvSpPr>
            <a:spLocks noGrp="1"/>
          </p:cNvSpPr>
          <p:nvPr>
            <p:ph type="title"/>
          </p:nvPr>
        </p:nvSpPr>
        <p:spPr/>
        <p:txBody>
          <a:bodyPr/>
          <a:lstStyle/>
          <a:p>
            <a:r>
              <a:rPr lang="en-US" b="0" dirty="0">
                <a:latin typeface="Avenir Book" panose="02000503020000020003" pitchFamily="2" charset="0"/>
              </a:rPr>
              <a:t>God Is Gracious in Being Known</a:t>
            </a:r>
          </a:p>
        </p:txBody>
      </p:sp>
      <p:pic>
        <p:nvPicPr>
          <p:cNvPr id="2" name="Picture 1">
            <a:extLst>
              <a:ext uri="{FF2B5EF4-FFF2-40B4-BE49-F238E27FC236}">
                <a16:creationId xmlns:a16="http://schemas.microsoft.com/office/drawing/2014/main" id="{6F019FD2-4BF2-274E-9057-6E554DE8262F}"/>
              </a:ext>
            </a:extLst>
          </p:cNvPr>
          <p:cNvPicPr>
            <a:picLocks noChangeAspect="1"/>
          </p:cNvPicPr>
          <p:nvPr/>
        </p:nvPicPr>
        <p:blipFill>
          <a:blip r:embed="rId2"/>
          <a:stretch>
            <a:fillRect/>
          </a:stretch>
        </p:blipFill>
        <p:spPr>
          <a:xfrm>
            <a:off x="376769" y="1059288"/>
            <a:ext cx="5187135" cy="3604206"/>
          </a:xfrm>
          <a:prstGeom prst="rect">
            <a:avLst/>
          </a:prstGeom>
        </p:spPr>
      </p:pic>
      <p:sp>
        <p:nvSpPr>
          <p:cNvPr id="6" name="Rectangle 5">
            <a:extLst>
              <a:ext uri="{FF2B5EF4-FFF2-40B4-BE49-F238E27FC236}">
                <a16:creationId xmlns:a16="http://schemas.microsoft.com/office/drawing/2014/main" id="{B50CA779-2D26-6F4E-83EA-B6718BAE35E0}"/>
              </a:ext>
            </a:extLst>
          </p:cNvPr>
          <p:cNvSpPr/>
          <p:nvPr/>
        </p:nvSpPr>
        <p:spPr>
          <a:xfrm>
            <a:off x="3277904" y="1059288"/>
            <a:ext cx="4572000" cy="646331"/>
          </a:xfrm>
          <a:prstGeom prst="rect">
            <a:avLst/>
          </a:prstGeom>
        </p:spPr>
        <p:txBody>
          <a:bodyPr>
            <a:spAutoFit/>
          </a:bodyPr>
          <a:lstStyle/>
          <a:p>
            <a:r>
              <a:rPr lang="en-US" i="1" dirty="0"/>
              <a:t>Ordo Essendi </a:t>
            </a:r>
            <a:r>
              <a:rPr lang="en-US" dirty="0"/>
              <a:t>- The Father reveals Himself in the Son, who reveals Himself in the Spirit.</a:t>
            </a:r>
          </a:p>
        </p:txBody>
      </p:sp>
      <p:sp>
        <p:nvSpPr>
          <p:cNvPr id="7" name="Rectangle 6">
            <a:extLst>
              <a:ext uri="{FF2B5EF4-FFF2-40B4-BE49-F238E27FC236}">
                <a16:creationId xmlns:a16="http://schemas.microsoft.com/office/drawing/2014/main" id="{7C35122F-6880-4C42-B889-E02FDB376486}"/>
              </a:ext>
            </a:extLst>
          </p:cNvPr>
          <p:cNvSpPr/>
          <p:nvPr/>
        </p:nvSpPr>
        <p:spPr>
          <a:xfrm>
            <a:off x="3277904" y="1851097"/>
            <a:ext cx="4572000" cy="646331"/>
          </a:xfrm>
          <a:prstGeom prst="rect">
            <a:avLst/>
          </a:prstGeom>
        </p:spPr>
        <p:txBody>
          <a:bodyPr>
            <a:spAutoFit/>
          </a:bodyPr>
          <a:lstStyle/>
          <a:p>
            <a:r>
              <a:rPr lang="en-US" i="1" dirty="0"/>
              <a:t>Ordo Cognoscendi </a:t>
            </a:r>
            <a:r>
              <a:rPr lang="en-US" dirty="0"/>
              <a:t>- The Spirit reveals that the Son reveals the Father.</a:t>
            </a:r>
          </a:p>
        </p:txBody>
      </p:sp>
    </p:spTree>
    <p:extLst>
      <p:ext uri="{BB962C8B-B14F-4D97-AF65-F5344CB8AC3E}">
        <p14:creationId xmlns:p14="http://schemas.microsoft.com/office/powerpoint/2010/main" val="3416585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1DACAF-821C-D94F-AB1B-3E95AAAB0D33}"/>
              </a:ext>
            </a:extLst>
          </p:cNvPr>
          <p:cNvSpPr>
            <a:spLocks noGrp="1"/>
          </p:cNvSpPr>
          <p:nvPr>
            <p:ph type="title"/>
          </p:nvPr>
        </p:nvSpPr>
        <p:spPr/>
        <p:txBody>
          <a:bodyPr/>
          <a:lstStyle/>
          <a:p>
            <a:r>
              <a:rPr lang="en-US" b="0" dirty="0">
                <a:latin typeface="Avenir Book" panose="02000503020000020003" pitchFamily="2" charset="0"/>
              </a:rPr>
              <a:t>God Is Gracious in Being Known</a:t>
            </a:r>
          </a:p>
        </p:txBody>
      </p:sp>
      <p:sp>
        <p:nvSpPr>
          <p:cNvPr id="5" name="Rectangle 4">
            <a:extLst>
              <a:ext uri="{FF2B5EF4-FFF2-40B4-BE49-F238E27FC236}">
                <a16:creationId xmlns:a16="http://schemas.microsoft.com/office/drawing/2014/main" id="{629097DA-953D-8E47-B99A-F64F7B7B967B}"/>
              </a:ext>
            </a:extLst>
          </p:cNvPr>
          <p:cNvSpPr/>
          <p:nvPr/>
        </p:nvSpPr>
        <p:spPr>
          <a:xfrm>
            <a:off x="376769" y="3737193"/>
            <a:ext cx="7645400" cy="1200329"/>
          </a:xfrm>
          <a:prstGeom prst="rect">
            <a:avLst/>
          </a:prstGeom>
        </p:spPr>
        <p:txBody>
          <a:bodyPr wrap="square">
            <a:spAutoFit/>
          </a:bodyPr>
          <a:lstStyle/>
          <a:p>
            <a:r>
              <a:rPr lang="en-US" dirty="0"/>
              <a:t>For the Reformers, revelation begins as an assumption that they shared along with the Scholastics. However, as the movement pushed forward, revelation began to be intertwined with other doctrinal concerns such that it becomes more central to the overall systematic consistency of the five traditional </a:t>
            </a:r>
            <a:r>
              <a:rPr lang="en-US" i="1" dirty="0"/>
              <a:t>solae</a:t>
            </a:r>
            <a:r>
              <a:rPr lang="en-US" dirty="0"/>
              <a:t>. </a:t>
            </a:r>
          </a:p>
        </p:txBody>
      </p:sp>
      <p:pic>
        <p:nvPicPr>
          <p:cNvPr id="6" name="Picture 5">
            <a:extLst>
              <a:ext uri="{FF2B5EF4-FFF2-40B4-BE49-F238E27FC236}">
                <a16:creationId xmlns:a16="http://schemas.microsoft.com/office/drawing/2014/main" id="{612F7B80-41F2-524C-852C-84F4D217AAE3}"/>
              </a:ext>
            </a:extLst>
          </p:cNvPr>
          <p:cNvPicPr>
            <a:picLocks noChangeAspect="1"/>
          </p:cNvPicPr>
          <p:nvPr/>
        </p:nvPicPr>
        <p:blipFill>
          <a:blip r:embed="rId2"/>
          <a:stretch>
            <a:fillRect/>
          </a:stretch>
        </p:blipFill>
        <p:spPr>
          <a:xfrm>
            <a:off x="745068" y="874861"/>
            <a:ext cx="7052731" cy="2684312"/>
          </a:xfrm>
          <a:prstGeom prst="rect">
            <a:avLst/>
          </a:prstGeom>
        </p:spPr>
      </p:pic>
    </p:spTree>
    <p:extLst>
      <p:ext uri="{BB962C8B-B14F-4D97-AF65-F5344CB8AC3E}">
        <p14:creationId xmlns:p14="http://schemas.microsoft.com/office/powerpoint/2010/main" val="3470023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1DACAF-821C-D94F-AB1B-3E95AAAB0D33}"/>
              </a:ext>
            </a:extLst>
          </p:cNvPr>
          <p:cNvSpPr>
            <a:spLocks noGrp="1"/>
          </p:cNvSpPr>
          <p:nvPr>
            <p:ph type="title"/>
          </p:nvPr>
        </p:nvSpPr>
        <p:spPr/>
        <p:txBody>
          <a:bodyPr/>
          <a:lstStyle/>
          <a:p>
            <a:r>
              <a:rPr lang="en-US" b="0" dirty="0">
                <a:latin typeface="Avenir Book" panose="02000503020000020003" pitchFamily="2" charset="0"/>
              </a:rPr>
              <a:t>Categories Of Revelation</a:t>
            </a:r>
          </a:p>
        </p:txBody>
      </p:sp>
      <p:sp>
        <p:nvSpPr>
          <p:cNvPr id="5" name="Rectangle 4">
            <a:extLst>
              <a:ext uri="{FF2B5EF4-FFF2-40B4-BE49-F238E27FC236}">
                <a16:creationId xmlns:a16="http://schemas.microsoft.com/office/drawing/2014/main" id="{8BF97ACE-5C4D-BF43-A91A-6FA3E4BF5BEC}"/>
              </a:ext>
            </a:extLst>
          </p:cNvPr>
          <p:cNvSpPr/>
          <p:nvPr/>
        </p:nvSpPr>
        <p:spPr>
          <a:xfrm>
            <a:off x="376768" y="1271885"/>
            <a:ext cx="7319431" cy="707886"/>
          </a:xfrm>
          <a:prstGeom prst="rect">
            <a:avLst/>
          </a:prstGeom>
        </p:spPr>
        <p:txBody>
          <a:bodyPr wrap="square">
            <a:spAutoFit/>
          </a:bodyPr>
          <a:lstStyle/>
          <a:p>
            <a:pPr marL="342900" indent="-342900">
              <a:buFont typeface="Arial" panose="020B0604020202020204" pitchFamily="34" charset="0"/>
              <a:buChar char="•"/>
            </a:pPr>
            <a:r>
              <a:rPr lang="en-US" sz="2000" dirty="0"/>
              <a:t>The greatest emphases, when speaking of general and special revelation, have been placed on the following:</a:t>
            </a:r>
          </a:p>
        </p:txBody>
      </p:sp>
      <p:sp>
        <p:nvSpPr>
          <p:cNvPr id="6" name="Rectangle 5">
            <a:extLst>
              <a:ext uri="{FF2B5EF4-FFF2-40B4-BE49-F238E27FC236}">
                <a16:creationId xmlns:a16="http://schemas.microsoft.com/office/drawing/2014/main" id="{69FD6EDB-2A0C-3841-B74F-F1384A2231D9}"/>
              </a:ext>
            </a:extLst>
          </p:cNvPr>
          <p:cNvSpPr/>
          <p:nvPr/>
        </p:nvSpPr>
        <p:spPr>
          <a:xfrm>
            <a:off x="812800" y="2340431"/>
            <a:ext cx="6756400" cy="1938992"/>
          </a:xfrm>
          <a:prstGeom prst="rect">
            <a:avLst/>
          </a:prstGeom>
        </p:spPr>
        <p:txBody>
          <a:bodyPr wrap="square" numCol="2">
            <a:spAutoFit/>
          </a:bodyPr>
          <a:lstStyle/>
          <a:p>
            <a:pPr marL="342900" indent="-342900">
              <a:buFont typeface="Arial" panose="020B0604020202020204" pitchFamily="34" charset="0"/>
              <a:buChar char="•"/>
            </a:pPr>
            <a:r>
              <a:rPr lang="en-US" sz="2000" dirty="0"/>
              <a:t>General revelation.</a:t>
            </a:r>
            <a:br>
              <a:rPr lang="en-US" sz="2000" dirty="0"/>
            </a:br>
            <a:endParaRPr lang="en-US" sz="2000" dirty="0"/>
          </a:p>
          <a:p>
            <a:pPr marL="800100" lvl="1" indent="-342900">
              <a:buFont typeface="Arial" panose="020B0604020202020204" pitchFamily="34" charset="0"/>
              <a:buChar char="•"/>
            </a:pPr>
            <a:r>
              <a:rPr lang="en-US" sz="2000" dirty="0"/>
              <a:t>Nature.</a:t>
            </a:r>
            <a:br>
              <a:rPr lang="en-US" sz="2000" dirty="0"/>
            </a:br>
            <a:endParaRPr lang="en-US" sz="2000" dirty="0"/>
          </a:p>
          <a:p>
            <a:pPr marL="800100" lvl="1" indent="-342900">
              <a:buFont typeface="Arial" panose="020B0604020202020204" pitchFamily="34" charset="0"/>
              <a:buChar char="•"/>
            </a:pPr>
            <a:r>
              <a:rPr lang="en-US" sz="2000" dirty="0"/>
              <a:t>Conscience.</a:t>
            </a:r>
            <a:br>
              <a:rPr lang="en-US" sz="2000" dirty="0"/>
            </a:br>
            <a:endParaRPr lang="en-US" sz="2000" dirty="0"/>
          </a:p>
          <a:p>
            <a:pPr marL="342900" indent="-342900">
              <a:buFont typeface="Arial" panose="020B0604020202020204" pitchFamily="34" charset="0"/>
              <a:buChar char="•"/>
            </a:pPr>
            <a:r>
              <a:rPr lang="en-US" sz="2000" dirty="0"/>
              <a:t>Special revelation.</a:t>
            </a:r>
            <a:br>
              <a:rPr lang="en-US" sz="2000" dirty="0"/>
            </a:br>
            <a:endParaRPr lang="en-US" sz="2000" dirty="0"/>
          </a:p>
          <a:p>
            <a:pPr marL="800100" lvl="1" indent="-342900">
              <a:buFont typeface="Arial" panose="020B0604020202020204" pitchFamily="34" charset="0"/>
              <a:buChar char="•"/>
            </a:pPr>
            <a:r>
              <a:rPr lang="en-US" sz="2000" dirty="0"/>
              <a:t>Jesus Christ.</a:t>
            </a:r>
            <a:br>
              <a:rPr lang="en-US" sz="2000" dirty="0"/>
            </a:br>
            <a:endParaRPr lang="en-US" sz="2000" dirty="0"/>
          </a:p>
          <a:p>
            <a:pPr marL="800100" lvl="1" indent="-342900">
              <a:buFont typeface="Arial" panose="020B0604020202020204" pitchFamily="34" charset="0"/>
              <a:buChar char="•"/>
            </a:pPr>
            <a:r>
              <a:rPr lang="en-US" sz="2000" dirty="0"/>
              <a:t>Scripture.</a:t>
            </a:r>
          </a:p>
        </p:txBody>
      </p:sp>
    </p:spTree>
    <p:extLst>
      <p:ext uri="{BB962C8B-B14F-4D97-AF65-F5344CB8AC3E}">
        <p14:creationId xmlns:p14="http://schemas.microsoft.com/office/powerpoint/2010/main" val="2250979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EE26488-1F23-9645-AB20-BFCFF75FA060}"/>
              </a:ext>
            </a:extLst>
          </p:cNvPr>
          <p:cNvSpPr>
            <a:spLocks noGrp="1"/>
          </p:cNvSpPr>
          <p:nvPr>
            <p:ph type="body" sz="half" idx="2"/>
          </p:nvPr>
        </p:nvSpPr>
        <p:spPr>
          <a:xfrm>
            <a:off x="1244600" y="3842275"/>
            <a:ext cx="5486400" cy="603647"/>
          </a:xfrm>
        </p:spPr>
        <p:txBody>
          <a:bodyPr anchor="ctr"/>
          <a:lstStyle/>
          <a:p>
            <a:pPr algn="ctr"/>
            <a:r>
              <a:rPr lang="en-US" dirty="0">
                <a:solidFill>
                  <a:srgbClr val="00355C"/>
                </a:solidFill>
              </a:rPr>
              <a:t>–Thomas Aquinas, </a:t>
            </a:r>
            <a:r>
              <a:rPr lang="en-US" i="1" dirty="0">
                <a:solidFill>
                  <a:srgbClr val="00355C"/>
                </a:solidFill>
              </a:rPr>
              <a:t>Summa Theologica</a:t>
            </a:r>
            <a:r>
              <a:rPr lang="en-US" dirty="0">
                <a:solidFill>
                  <a:srgbClr val="00355C"/>
                </a:solidFill>
              </a:rPr>
              <a:t>, Prima Pars, Q.1, Art.1, Resp.</a:t>
            </a:r>
          </a:p>
        </p:txBody>
      </p:sp>
      <p:sp>
        <p:nvSpPr>
          <p:cNvPr id="4" name="Rectangle 3">
            <a:extLst>
              <a:ext uri="{FF2B5EF4-FFF2-40B4-BE49-F238E27FC236}">
                <a16:creationId xmlns:a16="http://schemas.microsoft.com/office/drawing/2014/main" id="{9D6F4744-07F4-5D41-A40E-95A24DB5064E}"/>
              </a:ext>
            </a:extLst>
          </p:cNvPr>
          <p:cNvSpPr/>
          <p:nvPr/>
        </p:nvSpPr>
        <p:spPr>
          <a:xfrm>
            <a:off x="679450" y="999401"/>
            <a:ext cx="6616700" cy="2554545"/>
          </a:xfrm>
          <a:prstGeom prst="rect">
            <a:avLst/>
          </a:prstGeom>
        </p:spPr>
        <p:txBody>
          <a:bodyPr wrap="square">
            <a:spAutoFit/>
          </a:bodyPr>
          <a:lstStyle/>
          <a:p>
            <a:pPr algn="ctr"/>
            <a:r>
              <a:rPr lang="en-US" sz="2000" dirty="0"/>
              <a:t>“Hence it was necessary for the salvation of man that certain truths which exceed human reason should be made known to him by divine revelation. Even as regards those truths about God which human reason could have discovered, it was necessary that man should be taught by a divine revelation; because the truth about God such as reason could discover, would only be known by a few, and that after a long time, and with the admixture of many errors.” </a:t>
            </a:r>
          </a:p>
        </p:txBody>
      </p:sp>
    </p:spTree>
    <p:extLst>
      <p:ext uri="{BB962C8B-B14F-4D97-AF65-F5344CB8AC3E}">
        <p14:creationId xmlns:p14="http://schemas.microsoft.com/office/powerpoint/2010/main" val="2617906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1DACAF-821C-D94F-AB1B-3E95AAAB0D33}"/>
              </a:ext>
            </a:extLst>
          </p:cNvPr>
          <p:cNvSpPr>
            <a:spLocks noGrp="1"/>
          </p:cNvSpPr>
          <p:nvPr>
            <p:ph type="title"/>
          </p:nvPr>
        </p:nvSpPr>
        <p:spPr/>
        <p:txBody>
          <a:bodyPr/>
          <a:lstStyle/>
          <a:p>
            <a:r>
              <a:rPr lang="en-US" b="0" dirty="0">
                <a:latin typeface="Avenir Book" panose="02000503020000020003" pitchFamily="2" charset="0"/>
              </a:rPr>
              <a:t>Significance of Special Revelation</a:t>
            </a:r>
          </a:p>
        </p:txBody>
      </p:sp>
      <p:sp>
        <p:nvSpPr>
          <p:cNvPr id="9" name="Content Placeholder 8">
            <a:extLst>
              <a:ext uri="{FF2B5EF4-FFF2-40B4-BE49-F238E27FC236}">
                <a16:creationId xmlns:a16="http://schemas.microsoft.com/office/drawing/2014/main" id="{EEE26488-1F23-9645-AB20-BFCFF75FA060}"/>
              </a:ext>
            </a:extLst>
          </p:cNvPr>
          <p:cNvSpPr>
            <a:spLocks noGrp="1"/>
          </p:cNvSpPr>
          <p:nvPr>
            <p:ph idx="1"/>
          </p:nvPr>
        </p:nvSpPr>
        <p:spPr>
          <a:xfrm>
            <a:off x="376769" y="957793"/>
            <a:ext cx="7796387" cy="3636830"/>
          </a:xfrm>
        </p:spPr>
        <p:txBody>
          <a:bodyPr anchor="ctr"/>
          <a:lstStyle/>
          <a:p>
            <a:pPr>
              <a:buFont typeface="Arial" panose="020B0604020202020204" pitchFamily="34" charset="0"/>
              <a:buChar char="•"/>
            </a:pPr>
            <a:r>
              <a:rPr lang="en-US" sz="2000" dirty="0">
                <a:solidFill>
                  <a:schemeClr val="tx1"/>
                </a:solidFill>
                <a:latin typeface="Avenir Book" panose="02000503020000020003" pitchFamily="2" charset="0"/>
              </a:rPr>
              <a:t>Significance of Special Revelation.</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Only way to salvation.</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Only way to the Christian God.</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Only way to deal with human finitude and sinfulness.</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Only way to interpret the historical actions of God.</a:t>
            </a:r>
          </a:p>
        </p:txBody>
      </p:sp>
    </p:spTree>
    <p:extLst>
      <p:ext uri="{BB962C8B-B14F-4D97-AF65-F5344CB8AC3E}">
        <p14:creationId xmlns:p14="http://schemas.microsoft.com/office/powerpoint/2010/main" val="3303464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EE26488-1F23-9645-AB20-BFCFF75FA060}"/>
              </a:ext>
            </a:extLst>
          </p:cNvPr>
          <p:cNvSpPr>
            <a:spLocks noGrp="1"/>
          </p:cNvSpPr>
          <p:nvPr>
            <p:ph type="body" sz="half" idx="2"/>
          </p:nvPr>
        </p:nvSpPr>
        <p:spPr>
          <a:xfrm>
            <a:off x="1244600" y="4206806"/>
            <a:ext cx="5486400" cy="603647"/>
          </a:xfrm>
        </p:spPr>
        <p:txBody>
          <a:bodyPr anchor="ctr"/>
          <a:lstStyle/>
          <a:p>
            <a:pPr algn="ctr"/>
            <a:r>
              <a:rPr lang="en-US" dirty="0">
                <a:solidFill>
                  <a:srgbClr val="00355C"/>
                </a:solidFill>
              </a:rPr>
              <a:t>J. I. Packer, </a:t>
            </a:r>
            <a:r>
              <a:rPr lang="en-US" i="1" dirty="0">
                <a:solidFill>
                  <a:srgbClr val="00355C"/>
                </a:solidFill>
              </a:rPr>
              <a:t>God Speaks to Man</a:t>
            </a:r>
            <a:r>
              <a:rPr lang="en-US" dirty="0">
                <a:solidFill>
                  <a:srgbClr val="00355C"/>
                </a:solidFill>
              </a:rPr>
              <a:t>, 51-52</a:t>
            </a:r>
          </a:p>
        </p:txBody>
      </p:sp>
      <p:sp>
        <p:nvSpPr>
          <p:cNvPr id="4" name="Rectangle 3">
            <a:extLst>
              <a:ext uri="{FF2B5EF4-FFF2-40B4-BE49-F238E27FC236}">
                <a16:creationId xmlns:a16="http://schemas.microsoft.com/office/drawing/2014/main" id="{9D6F4744-07F4-5D41-A40E-95A24DB5064E}"/>
              </a:ext>
            </a:extLst>
          </p:cNvPr>
          <p:cNvSpPr/>
          <p:nvPr/>
        </p:nvSpPr>
        <p:spPr>
          <a:xfrm>
            <a:off x="679450" y="634870"/>
            <a:ext cx="6616700" cy="3477875"/>
          </a:xfrm>
          <a:prstGeom prst="rect">
            <a:avLst/>
          </a:prstGeom>
        </p:spPr>
        <p:txBody>
          <a:bodyPr wrap="square">
            <a:spAutoFit/>
          </a:bodyPr>
          <a:lstStyle/>
          <a:p>
            <a:pPr algn="ctr"/>
            <a:r>
              <a:rPr lang="en-US" sz="2000" dirty="0"/>
              <a:t>“But what the claim that revelation is essentially verbal does imply is that no historical event, as such, can make God known to anyone unless God Himself discloses its meaning and place in His plan. . . . No event is self-interpreting at this level. . . . God’s revelation is not through deeds without words (a dumb charade!) any more than it is through words without deeds; but it is through deeds which He speaks to interpret, or putting it more biblically, through words which His deeds confirm and fulfill. The fact we must face is that if there is no verbal revelation, there is no revelation at all, not even in the life, death, and resurrection of Jesus of Nazareth.”</a:t>
            </a:r>
          </a:p>
        </p:txBody>
      </p:sp>
    </p:spTree>
    <p:extLst>
      <p:ext uri="{BB962C8B-B14F-4D97-AF65-F5344CB8AC3E}">
        <p14:creationId xmlns:p14="http://schemas.microsoft.com/office/powerpoint/2010/main" val="228083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1DACAF-821C-D94F-AB1B-3E95AAAB0D33}"/>
              </a:ext>
            </a:extLst>
          </p:cNvPr>
          <p:cNvSpPr>
            <a:spLocks noGrp="1"/>
          </p:cNvSpPr>
          <p:nvPr>
            <p:ph type="title"/>
          </p:nvPr>
        </p:nvSpPr>
        <p:spPr/>
        <p:txBody>
          <a:bodyPr/>
          <a:lstStyle/>
          <a:p>
            <a:r>
              <a:rPr lang="en-US" b="0" dirty="0">
                <a:latin typeface="Avenir Book" panose="02000503020000020003" pitchFamily="2" charset="0"/>
              </a:rPr>
              <a:t>Significance of Special Revelation</a:t>
            </a:r>
          </a:p>
        </p:txBody>
      </p:sp>
      <p:sp>
        <p:nvSpPr>
          <p:cNvPr id="9" name="Content Placeholder 8">
            <a:extLst>
              <a:ext uri="{FF2B5EF4-FFF2-40B4-BE49-F238E27FC236}">
                <a16:creationId xmlns:a16="http://schemas.microsoft.com/office/drawing/2014/main" id="{EEE26488-1F23-9645-AB20-BFCFF75FA060}"/>
              </a:ext>
            </a:extLst>
          </p:cNvPr>
          <p:cNvSpPr>
            <a:spLocks noGrp="1"/>
          </p:cNvSpPr>
          <p:nvPr>
            <p:ph idx="1"/>
          </p:nvPr>
        </p:nvSpPr>
        <p:spPr>
          <a:xfrm>
            <a:off x="376769" y="957793"/>
            <a:ext cx="7535331" cy="3636830"/>
          </a:xfrm>
        </p:spPr>
        <p:txBody>
          <a:bodyPr anchor="ctr"/>
          <a:lstStyle/>
          <a:p>
            <a:pPr>
              <a:buFont typeface="Arial" panose="020B0604020202020204" pitchFamily="34" charset="0"/>
              <a:buChar char="•"/>
            </a:pPr>
            <a:r>
              <a:rPr lang="en-US" sz="2000" dirty="0">
                <a:solidFill>
                  <a:schemeClr val="tx1"/>
                </a:solidFill>
                <a:latin typeface="Avenir Book" panose="02000503020000020003" pitchFamily="2" charset="0"/>
              </a:rPr>
              <a:t>The textual nature of Scripture is what allows believers to understand God’s own interpretation of Himself, His actions, and His world.</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For this reason, the authoritative source of theology comes from God’s special revelation in Scripture.</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Scripture gains trustworthiness and authority from its source.</a:t>
            </a:r>
          </a:p>
        </p:txBody>
      </p:sp>
    </p:spTree>
    <p:extLst>
      <p:ext uri="{BB962C8B-B14F-4D97-AF65-F5344CB8AC3E}">
        <p14:creationId xmlns:p14="http://schemas.microsoft.com/office/powerpoint/2010/main" val="4214925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1DACAF-821C-D94F-AB1B-3E95AAAB0D33}"/>
              </a:ext>
            </a:extLst>
          </p:cNvPr>
          <p:cNvSpPr>
            <a:spLocks noGrp="1"/>
          </p:cNvSpPr>
          <p:nvPr>
            <p:ph type="title"/>
          </p:nvPr>
        </p:nvSpPr>
        <p:spPr/>
        <p:txBody>
          <a:bodyPr/>
          <a:lstStyle/>
          <a:p>
            <a:r>
              <a:rPr lang="en-US" b="0" dirty="0">
                <a:latin typeface="Avenir Book" panose="02000503020000020003" pitchFamily="2" charset="0"/>
              </a:rPr>
              <a:t>Implications of Special Revelation</a:t>
            </a:r>
          </a:p>
        </p:txBody>
      </p:sp>
      <p:sp>
        <p:nvSpPr>
          <p:cNvPr id="9" name="Content Placeholder 8">
            <a:extLst>
              <a:ext uri="{FF2B5EF4-FFF2-40B4-BE49-F238E27FC236}">
                <a16:creationId xmlns:a16="http://schemas.microsoft.com/office/drawing/2014/main" id="{EEE26488-1F23-9645-AB20-BFCFF75FA060}"/>
              </a:ext>
            </a:extLst>
          </p:cNvPr>
          <p:cNvSpPr>
            <a:spLocks noGrp="1"/>
          </p:cNvSpPr>
          <p:nvPr>
            <p:ph idx="1"/>
          </p:nvPr>
        </p:nvSpPr>
        <p:spPr>
          <a:xfrm>
            <a:off x="376769" y="957793"/>
            <a:ext cx="7535331" cy="3636830"/>
          </a:xfrm>
        </p:spPr>
        <p:txBody>
          <a:bodyPr anchor="ctr"/>
          <a:lstStyle/>
          <a:p>
            <a:pPr>
              <a:buFont typeface="Arial" panose="020B0604020202020204" pitchFamily="34" charset="0"/>
              <a:buChar char="•"/>
            </a:pPr>
            <a:r>
              <a:rPr lang="en-US" sz="2000" dirty="0">
                <a:solidFill>
                  <a:schemeClr val="tx1"/>
                </a:solidFill>
                <a:latin typeface="Avenir Book" panose="02000503020000020003" pitchFamily="2" charset="0"/>
              </a:rPr>
              <a:t>Scripture, consequently, should be understood as:</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Authoritative in any area to which it speaks.</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Sufficient to do what it claims to do.</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Inerrant in all that it says, even beyond faith and practice.</a:t>
            </a:r>
          </a:p>
        </p:txBody>
      </p:sp>
    </p:spTree>
    <p:extLst>
      <p:ext uri="{BB962C8B-B14F-4D97-AF65-F5344CB8AC3E}">
        <p14:creationId xmlns:p14="http://schemas.microsoft.com/office/powerpoint/2010/main" val="929474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1DACAF-821C-D94F-AB1B-3E95AAAB0D33}"/>
              </a:ext>
            </a:extLst>
          </p:cNvPr>
          <p:cNvSpPr>
            <a:spLocks noGrp="1"/>
          </p:cNvSpPr>
          <p:nvPr>
            <p:ph type="title"/>
          </p:nvPr>
        </p:nvSpPr>
        <p:spPr/>
        <p:txBody>
          <a:bodyPr/>
          <a:lstStyle/>
          <a:p>
            <a:r>
              <a:rPr lang="en-US" b="0" dirty="0">
                <a:latin typeface="Avenir Book" panose="02000503020000020003" pitchFamily="2" charset="0"/>
              </a:rPr>
              <a:t>Significance of Special Revelation</a:t>
            </a:r>
          </a:p>
        </p:txBody>
      </p:sp>
      <p:sp>
        <p:nvSpPr>
          <p:cNvPr id="9" name="Content Placeholder 8">
            <a:extLst>
              <a:ext uri="{FF2B5EF4-FFF2-40B4-BE49-F238E27FC236}">
                <a16:creationId xmlns:a16="http://schemas.microsoft.com/office/drawing/2014/main" id="{EEE26488-1F23-9645-AB20-BFCFF75FA060}"/>
              </a:ext>
            </a:extLst>
          </p:cNvPr>
          <p:cNvSpPr>
            <a:spLocks noGrp="1"/>
          </p:cNvSpPr>
          <p:nvPr>
            <p:ph idx="1"/>
          </p:nvPr>
        </p:nvSpPr>
        <p:spPr>
          <a:xfrm>
            <a:off x="376769" y="1046693"/>
            <a:ext cx="8132231" cy="3636830"/>
          </a:xfrm>
        </p:spPr>
        <p:txBody>
          <a:bodyPr anchor="ctr"/>
          <a:lstStyle/>
          <a:p>
            <a:pPr>
              <a:buFont typeface="Arial" panose="020B0604020202020204" pitchFamily="34" charset="0"/>
              <a:buChar char="•"/>
            </a:pPr>
            <a:r>
              <a:rPr lang="en-US" sz="2000" dirty="0">
                <a:solidFill>
                  <a:schemeClr val="tx1"/>
                </a:solidFill>
                <a:latin typeface="Avenir Book" panose="02000503020000020003" pitchFamily="2" charset="0"/>
              </a:rPr>
              <a:t>Revelation allows one to know God, not just to know about God.</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Types of revelation:</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2">
              <a:buFont typeface="Arial" panose="020B0604020202020204" pitchFamily="34" charset="0"/>
              <a:buChar char="•"/>
            </a:pPr>
            <a:r>
              <a:rPr lang="en-US" sz="2000" dirty="0">
                <a:solidFill>
                  <a:schemeClr val="tx1"/>
                </a:solidFill>
                <a:latin typeface="Avenir Book" panose="02000503020000020003" pitchFamily="2" charset="0"/>
              </a:rPr>
              <a:t>Revelation of something - 3rd person impersonal knowledge.</a:t>
            </a:r>
          </a:p>
          <a:p>
            <a:pPr lvl="2">
              <a:buFont typeface="Arial" panose="020B0604020202020204" pitchFamily="34" charset="0"/>
              <a:buChar char="•"/>
            </a:pPr>
            <a:r>
              <a:rPr lang="en-US" sz="2000" dirty="0">
                <a:solidFill>
                  <a:schemeClr val="tx1"/>
                </a:solidFill>
                <a:latin typeface="Avenir Book" panose="02000503020000020003" pitchFamily="2" charset="0"/>
              </a:rPr>
              <a:t>Revelation of someone - 3rd person personal knowledge.</a:t>
            </a:r>
          </a:p>
          <a:p>
            <a:pPr lvl="2">
              <a:buFont typeface="Arial" panose="020B0604020202020204" pitchFamily="34" charset="0"/>
              <a:buChar char="•"/>
            </a:pPr>
            <a:r>
              <a:rPr lang="en-US" sz="2000" dirty="0">
                <a:solidFill>
                  <a:schemeClr val="tx1"/>
                </a:solidFill>
                <a:latin typeface="Avenir Book" panose="02000503020000020003" pitchFamily="2" charset="0"/>
              </a:rPr>
              <a:t>Revelation of you - 2nd person personal knowledge.</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This can only occur through special revelation.</a:t>
            </a:r>
          </a:p>
        </p:txBody>
      </p:sp>
    </p:spTree>
    <p:extLst>
      <p:ext uri="{BB962C8B-B14F-4D97-AF65-F5344CB8AC3E}">
        <p14:creationId xmlns:p14="http://schemas.microsoft.com/office/powerpoint/2010/main" val="2235912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1DACAF-821C-D94F-AB1B-3E95AAAB0D33}"/>
              </a:ext>
            </a:extLst>
          </p:cNvPr>
          <p:cNvSpPr>
            <a:spLocks noGrp="1"/>
          </p:cNvSpPr>
          <p:nvPr>
            <p:ph type="title"/>
          </p:nvPr>
        </p:nvSpPr>
        <p:spPr/>
        <p:txBody>
          <a:bodyPr/>
          <a:lstStyle/>
          <a:p>
            <a:r>
              <a:rPr lang="en-US" b="0" dirty="0">
                <a:latin typeface="Avenir Book" panose="02000503020000020003" pitchFamily="2" charset="0"/>
              </a:rPr>
              <a:t>Revelation and Scripture</a:t>
            </a:r>
          </a:p>
        </p:txBody>
      </p:sp>
      <p:sp>
        <p:nvSpPr>
          <p:cNvPr id="9" name="Content Placeholder 8">
            <a:extLst>
              <a:ext uri="{FF2B5EF4-FFF2-40B4-BE49-F238E27FC236}">
                <a16:creationId xmlns:a16="http://schemas.microsoft.com/office/drawing/2014/main" id="{EEE26488-1F23-9645-AB20-BFCFF75FA060}"/>
              </a:ext>
            </a:extLst>
          </p:cNvPr>
          <p:cNvSpPr>
            <a:spLocks noGrp="1"/>
          </p:cNvSpPr>
          <p:nvPr>
            <p:ph idx="1"/>
          </p:nvPr>
        </p:nvSpPr>
        <p:spPr>
          <a:xfrm>
            <a:off x="376769" y="957793"/>
            <a:ext cx="7421031" cy="3636830"/>
          </a:xfrm>
        </p:spPr>
        <p:txBody>
          <a:bodyPr anchor="ctr"/>
          <a:lstStyle/>
          <a:p>
            <a:r>
              <a:rPr lang="en-US" sz="2000" dirty="0">
                <a:solidFill>
                  <a:schemeClr val="tx1"/>
                </a:solidFill>
                <a:latin typeface="Avenir Book" panose="02000503020000020003" pitchFamily="2" charset="0"/>
              </a:rPr>
              <a:t>Revelation is a term that covers a large semantic range, including, but not exclusively: Showing (Gen 12:1); manifesting (Ez 20:41); making known (Rom 9:22-23); speaking (Matt 1:22); appearing (Acts 1:3).</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The core idea is that something that is hidden is made manifest.</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The agent is the one who causes the manifestation.</a:t>
            </a:r>
          </a:p>
        </p:txBody>
      </p:sp>
    </p:spTree>
    <p:extLst>
      <p:ext uri="{BB962C8B-B14F-4D97-AF65-F5344CB8AC3E}">
        <p14:creationId xmlns:p14="http://schemas.microsoft.com/office/powerpoint/2010/main" val="3998966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1DACAF-821C-D94F-AB1B-3E95AAAB0D33}"/>
              </a:ext>
            </a:extLst>
          </p:cNvPr>
          <p:cNvSpPr>
            <a:spLocks noGrp="1"/>
          </p:cNvSpPr>
          <p:nvPr>
            <p:ph type="title"/>
          </p:nvPr>
        </p:nvSpPr>
        <p:spPr/>
        <p:txBody>
          <a:bodyPr/>
          <a:lstStyle/>
          <a:p>
            <a:r>
              <a:rPr lang="en-US" b="0" dirty="0">
                <a:latin typeface="Avenir Book" panose="02000503020000020003" pitchFamily="2" charset="0"/>
              </a:rPr>
              <a:t>Significance of Special Revelation</a:t>
            </a:r>
          </a:p>
        </p:txBody>
      </p:sp>
      <p:sp>
        <p:nvSpPr>
          <p:cNvPr id="9" name="Content Placeholder 8">
            <a:extLst>
              <a:ext uri="{FF2B5EF4-FFF2-40B4-BE49-F238E27FC236}">
                <a16:creationId xmlns:a16="http://schemas.microsoft.com/office/drawing/2014/main" id="{EEE26488-1F23-9645-AB20-BFCFF75FA060}"/>
              </a:ext>
            </a:extLst>
          </p:cNvPr>
          <p:cNvSpPr>
            <a:spLocks noGrp="1"/>
          </p:cNvSpPr>
          <p:nvPr>
            <p:ph idx="1"/>
          </p:nvPr>
        </p:nvSpPr>
        <p:spPr>
          <a:xfrm>
            <a:off x="376769" y="1046693"/>
            <a:ext cx="7890931" cy="3636830"/>
          </a:xfrm>
        </p:spPr>
        <p:txBody>
          <a:bodyPr anchor="ctr"/>
          <a:lstStyle/>
          <a:p>
            <a:pPr>
              <a:buFont typeface="Arial" panose="020B0604020202020204" pitchFamily="34" charset="0"/>
              <a:buChar char="•"/>
            </a:pPr>
            <a:r>
              <a:rPr lang="en-US" sz="2000" dirty="0">
                <a:solidFill>
                  <a:schemeClr val="tx1"/>
                </a:solidFill>
                <a:latin typeface="Avenir Book" panose="02000503020000020003" pitchFamily="2" charset="0"/>
              </a:rPr>
              <a:t>Since God reveals not only who He is, but also how He relates to the world in His special revelation, Scripture becomes the foundational for the way in which Christians interpret the world.</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Scripture gives us limited knowledge of the world, but what knowledge it gives should </a:t>
            </a:r>
            <a:r>
              <a:rPr lang="en-US" sz="2000" u="sng" dirty="0">
                <a:solidFill>
                  <a:schemeClr val="tx1"/>
                </a:solidFill>
                <a:latin typeface="Avenir Book" panose="02000503020000020003" pitchFamily="2" charset="0"/>
              </a:rPr>
              <a:t>be recognized as true</a:t>
            </a:r>
            <a:r>
              <a:rPr lang="en-US" sz="2000" dirty="0">
                <a:solidFill>
                  <a:schemeClr val="tx1"/>
                </a:solidFill>
                <a:latin typeface="Avenir Book" panose="02000503020000020003" pitchFamily="2" charset="0"/>
              </a:rPr>
              <a:t>.</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Investigating the world </a:t>
            </a:r>
            <a:r>
              <a:rPr lang="en-US" sz="2000" u="sng" dirty="0">
                <a:solidFill>
                  <a:schemeClr val="tx1"/>
                </a:solidFill>
                <a:latin typeface="Avenir Book" panose="02000503020000020003" pitchFamily="2" charset="0"/>
              </a:rPr>
              <a:t>may lead to what is true</a:t>
            </a:r>
            <a:r>
              <a:rPr lang="en-US" sz="2000" dirty="0">
                <a:solidFill>
                  <a:schemeClr val="tx1"/>
                </a:solidFill>
                <a:latin typeface="Avenir Book" panose="02000503020000020003" pitchFamily="2" charset="0"/>
              </a:rPr>
              <a:t>, but the foundational truth of Scripture means that one must side with God’s Word where there is conflict.</a:t>
            </a:r>
          </a:p>
        </p:txBody>
      </p:sp>
    </p:spTree>
    <p:extLst>
      <p:ext uri="{BB962C8B-B14F-4D97-AF65-F5344CB8AC3E}">
        <p14:creationId xmlns:p14="http://schemas.microsoft.com/office/powerpoint/2010/main" val="1612125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1DACAF-821C-D94F-AB1B-3E95AAAB0D33}"/>
              </a:ext>
            </a:extLst>
          </p:cNvPr>
          <p:cNvSpPr>
            <a:spLocks noGrp="1"/>
          </p:cNvSpPr>
          <p:nvPr>
            <p:ph type="title"/>
          </p:nvPr>
        </p:nvSpPr>
        <p:spPr/>
        <p:txBody>
          <a:bodyPr/>
          <a:lstStyle/>
          <a:p>
            <a:r>
              <a:rPr lang="en-US" b="0" dirty="0">
                <a:latin typeface="Avenir Book" panose="02000503020000020003" pitchFamily="2" charset="0"/>
              </a:rPr>
              <a:t>How Revelation Affects Our Fields</a:t>
            </a:r>
          </a:p>
        </p:txBody>
      </p:sp>
      <p:sp>
        <p:nvSpPr>
          <p:cNvPr id="9" name="Content Placeholder 8">
            <a:extLst>
              <a:ext uri="{FF2B5EF4-FFF2-40B4-BE49-F238E27FC236}">
                <a16:creationId xmlns:a16="http://schemas.microsoft.com/office/drawing/2014/main" id="{EEE26488-1F23-9645-AB20-BFCFF75FA060}"/>
              </a:ext>
            </a:extLst>
          </p:cNvPr>
          <p:cNvSpPr>
            <a:spLocks noGrp="1"/>
          </p:cNvSpPr>
          <p:nvPr>
            <p:ph idx="1"/>
          </p:nvPr>
        </p:nvSpPr>
        <p:spPr>
          <a:xfrm>
            <a:off x="376769" y="1046693"/>
            <a:ext cx="7890931" cy="3636830"/>
          </a:xfrm>
        </p:spPr>
        <p:txBody>
          <a:bodyPr anchor="ctr"/>
          <a:lstStyle/>
          <a:p>
            <a:pPr marL="0" indent="0">
              <a:buNone/>
            </a:pPr>
            <a:r>
              <a:rPr lang="en-US" sz="2000" dirty="0">
                <a:solidFill>
                  <a:schemeClr val="tx1"/>
                </a:solidFill>
                <a:latin typeface="Avenir Book" panose="02000503020000020003" pitchFamily="2" charset="0"/>
              </a:rPr>
              <a:t>1.	Revelation as the basis for living as a Christian.</a:t>
            </a:r>
          </a:p>
          <a:p>
            <a:r>
              <a:rPr lang="en-US" sz="2000" dirty="0">
                <a:solidFill>
                  <a:schemeClr val="tx1"/>
                </a:solidFill>
                <a:latin typeface="Avenir Book" panose="02000503020000020003" pitchFamily="2" charset="0"/>
              </a:rPr>
              <a:t>Teleology – Scripture specifies our purpose.</a:t>
            </a:r>
          </a:p>
          <a:p>
            <a:r>
              <a:rPr lang="en-US" sz="2000" dirty="0">
                <a:solidFill>
                  <a:schemeClr val="tx1"/>
                </a:solidFill>
                <a:latin typeface="Avenir Book" panose="02000503020000020003" pitchFamily="2" charset="0"/>
              </a:rPr>
              <a:t>Values – Scripture supplies values that are important for how we evaluate the significance of ideas.</a:t>
            </a:r>
          </a:p>
          <a:p>
            <a:r>
              <a:rPr lang="en-US" sz="2000" dirty="0">
                <a:solidFill>
                  <a:schemeClr val="tx1"/>
                </a:solidFill>
                <a:latin typeface="Avenir Book" panose="02000503020000020003" pitchFamily="2" charset="0"/>
              </a:rPr>
              <a:t>Priorities – Scripture orders priorities so that we can properly steward our resources.</a:t>
            </a:r>
          </a:p>
          <a:p>
            <a:r>
              <a:rPr lang="en-US" sz="2000" dirty="0">
                <a:solidFill>
                  <a:schemeClr val="tx1"/>
                </a:solidFill>
                <a:latin typeface="Avenir Book" panose="02000503020000020003" pitchFamily="2" charset="0"/>
              </a:rPr>
              <a:t>Virtues – Scripture can show those characteristics that we should exhibit, which can affect one’s field.</a:t>
            </a:r>
          </a:p>
          <a:p>
            <a:r>
              <a:rPr lang="en-US" sz="2000" dirty="0">
                <a:solidFill>
                  <a:schemeClr val="tx1"/>
                </a:solidFill>
                <a:latin typeface="Avenir Book" panose="02000503020000020003" pitchFamily="2" charset="0"/>
              </a:rPr>
              <a:t>Institutions – Scripture can give impetus for institutions that affect the way in which we understand our fields.</a:t>
            </a:r>
          </a:p>
        </p:txBody>
      </p:sp>
    </p:spTree>
    <p:extLst>
      <p:ext uri="{BB962C8B-B14F-4D97-AF65-F5344CB8AC3E}">
        <p14:creationId xmlns:p14="http://schemas.microsoft.com/office/powerpoint/2010/main" val="3627401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1DACAF-821C-D94F-AB1B-3E95AAAB0D33}"/>
              </a:ext>
            </a:extLst>
          </p:cNvPr>
          <p:cNvSpPr>
            <a:spLocks noGrp="1"/>
          </p:cNvSpPr>
          <p:nvPr>
            <p:ph type="title"/>
          </p:nvPr>
        </p:nvSpPr>
        <p:spPr/>
        <p:txBody>
          <a:bodyPr/>
          <a:lstStyle/>
          <a:p>
            <a:r>
              <a:rPr lang="en-US" b="0" dirty="0">
                <a:latin typeface="Avenir Book" panose="02000503020000020003" pitchFamily="2" charset="0"/>
              </a:rPr>
              <a:t>How Revelation Affects Our Fields</a:t>
            </a:r>
          </a:p>
        </p:txBody>
      </p:sp>
      <p:sp>
        <p:nvSpPr>
          <p:cNvPr id="9" name="Content Placeholder 8">
            <a:extLst>
              <a:ext uri="{FF2B5EF4-FFF2-40B4-BE49-F238E27FC236}">
                <a16:creationId xmlns:a16="http://schemas.microsoft.com/office/drawing/2014/main" id="{EEE26488-1F23-9645-AB20-BFCFF75FA060}"/>
              </a:ext>
            </a:extLst>
          </p:cNvPr>
          <p:cNvSpPr>
            <a:spLocks noGrp="1"/>
          </p:cNvSpPr>
          <p:nvPr>
            <p:ph idx="1"/>
          </p:nvPr>
        </p:nvSpPr>
        <p:spPr>
          <a:xfrm>
            <a:off x="376769" y="1046693"/>
            <a:ext cx="7890931" cy="3636830"/>
          </a:xfrm>
        </p:spPr>
        <p:txBody>
          <a:bodyPr anchor="ctr"/>
          <a:lstStyle/>
          <a:p>
            <a:pPr marL="0" indent="0">
              <a:buNone/>
            </a:pPr>
            <a:r>
              <a:rPr lang="en-US" sz="2000" dirty="0">
                <a:solidFill>
                  <a:schemeClr val="tx1"/>
                </a:solidFill>
                <a:latin typeface="Avenir Book" panose="02000503020000020003" pitchFamily="2" charset="0"/>
              </a:rPr>
              <a:t>2.	Revelation as the basis for living as a thinker.</a:t>
            </a:r>
          </a:p>
          <a:p>
            <a:pPr>
              <a:buFont typeface="Arial" panose="020B0604020202020204" pitchFamily="34" charset="0"/>
              <a:buChar char="•"/>
            </a:pPr>
            <a:r>
              <a:rPr lang="en-US" sz="2000" dirty="0">
                <a:solidFill>
                  <a:schemeClr val="tx1"/>
                </a:solidFill>
                <a:latin typeface="Avenir Book" panose="02000503020000020003" pitchFamily="2" charset="0"/>
              </a:rPr>
              <a:t>Unity – Scripture accounts for the unity between truth, knowledge, experience, different fields, etc.</a:t>
            </a:r>
          </a:p>
          <a:p>
            <a:pPr>
              <a:buFont typeface="Arial" panose="020B0604020202020204" pitchFamily="34" charset="0"/>
              <a:buChar char="•"/>
            </a:pPr>
            <a:r>
              <a:rPr lang="en-US" sz="2000" dirty="0">
                <a:solidFill>
                  <a:schemeClr val="tx1"/>
                </a:solidFill>
                <a:latin typeface="Avenir Book" panose="02000503020000020003" pitchFamily="2" charset="0"/>
              </a:rPr>
              <a:t>Axioms – Scripture provides the foundation for beliefs that are not based on other beliefs.</a:t>
            </a:r>
          </a:p>
          <a:p>
            <a:pPr>
              <a:buFont typeface="Arial" panose="020B0604020202020204" pitchFamily="34" charset="0"/>
              <a:buChar char="•"/>
            </a:pPr>
            <a:r>
              <a:rPr lang="en-US" sz="2000" dirty="0">
                <a:solidFill>
                  <a:schemeClr val="tx1"/>
                </a:solidFill>
                <a:latin typeface="Avenir Book" panose="02000503020000020003" pitchFamily="2" charset="0"/>
              </a:rPr>
              <a:t>Interpretation – Scripture interprets the world in light of God.</a:t>
            </a:r>
          </a:p>
          <a:p>
            <a:pPr>
              <a:buFont typeface="Arial" panose="020B0604020202020204" pitchFamily="34" charset="0"/>
              <a:buChar char="•"/>
            </a:pPr>
            <a:r>
              <a:rPr lang="en-US" sz="2000" dirty="0">
                <a:solidFill>
                  <a:schemeClr val="tx1"/>
                </a:solidFill>
                <a:latin typeface="Avenir Book" panose="02000503020000020003" pitchFamily="2" charset="0"/>
              </a:rPr>
              <a:t>Categories – Scripture can afford the terminology/categories through which one is to think of the world.</a:t>
            </a:r>
          </a:p>
        </p:txBody>
      </p:sp>
    </p:spTree>
    <p:extLst>
      <p:ext uri="{BB962C8B-B14F-4D97-AF65-F5344CB8AC3E}">
        <p14:creationId xmlns:p14="http://schemas.microsoft.com/office/powerpoint/2010/main" val="68293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1DACAF-821C-D94F-AB1B-3E95AAAB0D33}"/>
              </a:ext>
            </a:extLst>
          </p:cNvPr>
          <p:cNvSpPr>
            <a:spLocks noGrp="1"/>
          </p:cNvSpPr>
          <p:nvPr>
            <p:ph type="title"/>
          </p:nvPr>
        </p:nvSpPr>
        <p:spPr/>
        <p:txBody>
          <a:bodyPr/>
          <a:lstStyle/>
          <a:p>
            <a:r>
              <a:rPr lang="en-US" b="0" dirty="0">
                <a:latin typeface="Avenir Book" panose="02000503020000020003" pitchFamily="2" charset="0"/>
              </a:rPr>
              <a:t>How Revelation Affects Our Fields</a:t>
            </a:r>
          </a:p>
        </p:txBody>
      </p:sp>
      <p:sp>
        <p:nvSpPr>
          <p:cNvPr id="9" name="Content Placeholder 8">
            <a:extLst>
              <a:ext uri="{FF2B5EF4-FFF2-40B4-BE49-F238E27FC236}">
                <a16:creationId xmlns:a16="http://schemas.microsoft.com/office/drawing/2014/main" id="{EEE26488-1F23-9645-AB20-BFCFF75FA060}"/>
              </a:ext>
            </a:extLst>
          </p:cNvPr>
          <p:cNvSpPr>
            <a:spLocks noGrp="1"/>
          </p:cNvSpPr>
          <p:nvPr>
            <p:ph idx="1"/>
          </p:nvPr>
        </p:nvSpPr>
        <p:spPr>
          <a:xfrm>
            <a:off x="376769" y="1046693"/>
            <a:ext cx="7890931" cy="3636830"/>
          </a:xfrm>
        </p:spPr>
        <p:txBody>
          <a:bodyPr anchor="ctr"/>
          <a:lstStyle/>
          <a:p>
            <a:pPr marL="0" indent="0">
              <a:buNone/>
            </a:pPr>
            <a:r>
              <a:rPr lang="en-US" sz="2000" dirty="0">
                <a:solidFill>
                  <a:schemeClr val="tx1"/>
                </a:solidFill>
                <a:latin typeface="Avenir Book" panose="02000503020000020003" pitchFamily="2" charset="0"/>
              </a:rPr>
              <a:t>3.	Revelation as the basis for living as a scholar.</a:t>
            </a:r>
          </a:p>
          <a:p>
            <a:pPr>
              <a:buFont typeface="Arial" panose="020B0604020202020204" pitchFamily="34" charset="0"/>
              <a:buChar char="•"/>
            </a:pPr>
            <a:r>
              <a:rPr lang="en-US" sz="2000" dirty="0">
                <a:solidFill>
                  <a:schemeClr val="tx1"/>
                </a:solidFill>
                <a:latin typeface="Avenir Book" panose="02000503020000020003" pitchFamily="2" charset="0"/>
              </a:rPr>
              <a:t>Criticism – Scripture conflicts with worldly knowledge.</a:t>
            </a:r>
          </a:p>
          <a:p>
            <a:pPr>
              <a:buFont typeface="Arial" panose="020B0604020202020204" pitchFamily="34" charset="0"/>
              <a:buChar char="•"/>
            </a:pPr>
            <a:r>
              <a:rPr lang="en-US" sz="2000" dirty="0">
                <a:solidFill>
                  <a:schemeClr val="tx1"/>
                </a:solidFill>
                <a:latin typeface="Avenir Book" panose="02000503020000020003" pitchFamily="2" charset="0"/>
              </a:rPr>
              <a:t>Content – Scripture makes claims that would be included in      non-theological fields of study.</a:t>
            </a:r>
          </a:p>
          <a:p>
            <a:pPr>
              <a:buFont typeface="Arial" panose="020B0604020202020204" pitchFamily="34" charset="0"/>
              <a:buChar char="•"/>
            </a:pPr>
            <a:r>
              <a:rPr lang="en-US" sz="2000" dirty="0">
                <a:solidFill>
                  <a:schemeClr val="tx1"/>
                </a:solidFill>
                <a:latin typeface="Avenir Book" panose="02000503020000020003" pitchFamily="2" charset="0"/>
              </a:rPr>
              <a:t>Supplementation – Scripture supplements a field with additional knowledge.</a:t>
            </a:r>
          </a:p>
          <a:p>
            <a:pPr>
              <a:buFont typeface="Arial" panose="020B0604020202020204" pitchFamily="34" charset="0"/>
              <a:buChar char="•"/>
            </a:pPr>
            <a:r>
              <a:rPr lang="en-US" sz="2000" dirty="0">
                <a:solidFill>
                  <a:schemeClr val="tx1"/>
                </a:solidFill>
                <a:latin typeface="Avenir Book" panose="02000503020000020003" pitchFamily="2" charset="0"/>
              </a:rPr>
              <a:t>Possibilities – Scripture can begin to define what is possible for humans and their scholarly fields.</a:t>
            </a:r>
          </a:p>
        </p:txBody>
      </p:sp>
    </p:spTree>
    <p:extLst>
      <p:ext uri="{BB962C8B-B14F-4D97-AF65-F5344CB8AC3E}">
        <p14:creationId xmlns:p14="http://schemas.microsoft.com/office/powerpoint/2010/main" val="124672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1DACAF-821C-D94F-AB1B-3E95AAAB0D33}"/>
              </a:ext>
            </a:extLst>
          </p:cNvPr>
          <p:cNvSpPr>
            <a:spLocks noGrp="1"/>
          </p:cNvSpPr>
          <p:nvPr>
            <p:ph type="title"/>
          </p:nvPr>
        </p:nvSpPr>
        <p:spPr/>
        <p:txBody>
          <a:bodyPr/>
          <a:lstStyle/>
          <a:p>
            <a:r>
              <a:rPr lang="en-US" b="0" dirty="0">
                <a:latin typeface="Avenir Book" panose="02000503020000020003" pitchFamily="2" charset="0"/>
              </a:rPr>
              <a:t>Why Non-theological Fields Matter</a:t>
            </a:r>
          </a:p>
        </p:txBody>
      </p:sp>
      <p:sp>
        <p:nvSpPr>
          <p:cNvPr id="9" name="Content Placeholder 8">
            <a:extLst>
              <a:ext uri="{FF2B5EF4-FFF2-40B4-BE49-F238E27FC236}">
                <a16:creationId xmlns:a16="http://schemas.microsoft.com/office/drawing/2014/main" id="{EEE26488-1F23-9645-AB20-BFCFF75FA060}"/>
              </a:ext>
            </a:extLst>
          </p:cNvPr>
          <p:cNvSpPr>
            <a:spLocks noGrp="1"/>
          </p:cNvSpPr>
          <p:nvPr>
            <p:ph idx="1"/>
          </p:nvPr>
        </p:nvSpPr>
        <p:spPr>
          <a:xfrm>
            <a:off x="376769" y="1046693"/>
            <a:ext cx="7890931" cy="3636830"/>
          </a:xfrm>
        </p:spPr>
        <p:txBody>
          <a:bodyPr anchor="ctr"/>
          <a:lstStyle/>
          <a:p>
            <a:r>
              <a:rPr lang="en-US" sz="2000" dirty="0">
                <a:solidFill>
                  <a:schemeClr val="tx1"/>
                </a:solidFill>
                <a:latin typeface="Avenir Book" panose="02000503020000020003" pitchFamily="2" charset="0"/>
              </a:rPr>
              <a:t>Worldly knowledge – We use non-theological fields to understand the world in which we are to live.</a:t>
            </a:r>
          </a:p>
          <a:p>
            <a:pPr>
              <a:buFont typeface="Arial" panose="020B0604020202020204" pitchFamily="34" charset="0"/>
              <a:buChar char="•"/>
            </a:pPr>
            <a:r>
              <a:rPr lang="en-US" sz="2000" dirty="0">
                <a:solidFill>
                  <a:schemeClr val="tx1"/>
                </a:solidFill>
                <a:latin typeface="Avenir Book" panose="02000503020000020003" pitchFamily="2" charset="0"/>
              </a:rPr>
              <a:t>Instrumentality – We use non-theological fields when living.</a:t>
            </a:r>
          </a:p>
          <a:p>
            <a:pPr>
              <a:buFont typeface="Arial" panose="020B0604020202020204" pitchFamily="34" charset="0"/>
              <a:buChar char="•"/>
            </a:pPr>
            <a:r>
              <a:rPr lang="en-US" sz="2000" dirty="0">
                <a:solidFill>
                  <a:schemeClr val="tx1"/>
                </a:solidFill>
                <a:latin typeface="Avenir Book" panose="02000503020000020003" pitchFamily="2" charset="0"/>
              </a:rPr>
              <a:t>Clarification – We use non-theological fields to clarify opposing and supporting perspectives.</a:t>
            </a:r>
          </a:p>
          <a:p>
            <a:pPr>
              <a:buFont typeface="Arial" panose="020B0604020202020204" pitchFamily="34" charset="0"/>
              <a:buChar char="•"/>
            </a:pPr>
            <a:r>
              <a:rPr lang="en-US" sz="2000" dirty="0">
                <a:solidFill>
                  <a:schemeClr val="tx1"/>
                </a:solidFill>
                <a:latin typeface="Avenir Book" panose="02000503020000020003" pitchFamily="2" charset="0"/>
              </a:rPr>
              <a:t>Polemics – We use non-theological fields in arguing for and against certain beliefs and perspectives.</a:t>
            </a:r>
          </a:p>
          <a:p>
            <a:pPr>
              <a:buFont typeface="Arial" panose="020B0604020202020204" pitchFamily="34" charset="0"/>
              <a:buChar char="•"/>
            </a:pPr>
            <a:r>
              <a:rPr lang="en-US" sz="2000" dirty="0">
                <a:solidFill>
                  <a:schemeClr val="tx1"/>
                </a:solidFill>
                <a:latin typeface="Avenir Book" panose="02000503020000020003" pitchFamily="2" charset="0"/>
              </a:rPr>
              <a:t>Illustration – We use non-theological fields to illustrate God’s activity.</a:t>
            </a:r>
          </a:p>
          <a:p>
            <a:pPr>
              <a:buFont typeface="Arial" panose="020B0604020202020204" pitchFamily="34" charset="0"/>
              <a:buChar char="•"/>
            </a:pPr>
            <a:r>
              <a:rPr lang="en-US" sz="2000" dirty="0">
                <a:solidFill>
                  <a:schemeClr val="tx1"/>
                </a:solidFill>
                <a:latin typeface="Avenir Book" panose="02000503020000020003" pitchFamily="2" charset="0"/>
              </a:rPr>
              <a:t>Reinterpretation – We use non-theological fields to provide content which God can reinterpret in light of His work.</a:t>
            </a:r>
          </a:p>
        </p:txBody>
      </p:sp>
    </p:spTree>
    <p:extLst>
      <p:ext uri="{BB962C8B-B14F-4D97-AF65-F5344CB8AC3E}">
        <p14:creationId xmlns:p14="http://schemas.microsoft.com/office/powerpoint/2010/main" val="3253247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1DACAF-821C-D94F-AB1B-3E95AAAB0D33}"/>
              </a:ext>
            </a:extLst>
          </p:cNvPr>
          <p:cNvSpPr>
            <a:spLocks noGrp="1"/>
          </p:cNvSpPr>
          <p:nvPr>
            <p:ph type="title"/>
          </p:nvPr>
        </p:nvSpPr>
        <p:spPr/>
        <p:txBody>
          <a:bodyPr/>
          <a:lstStyle/>
          <a:p>
            <a:r>
              <a:rPr lang="en-US" b="0" dirty="0">
                <a:latin typeface="Avenir Book" panose="02000503020000020003" pitchFamily="2" charset="0"/>
              </a:rPr>
              <a:t>Summary</a:t>
            </a:r>
          </a:p>
        </p:txBody>
      </p:sp>
      <p:sp>
        <p:nvSpPr>
          <p:cNvPr id="9" name="Content Placeholder 8">
            <a:extLst>
              <a:ext uri="{FF2B5EF4-FFF2-40B4-BE49-F238E27FC236}">
                <a16:creationId xmlns:a16="http://schemas.microsoft.com/office/drawing/2014/main" id="{EEE26488-1F23-9645-AB20-BFCFF75FA060}"/>
              </a:ext>
            </a:extLst>
          </p:cNvPr>
          <p:cNvSpPr>
            <a:spLocks noGrp="1"/>
          </p:cNvSpPr>
          <p:nvPr>
            <p:ph idx="1"/>
          </p:nvPr>
        </p:nvSpPr>
        <p:spPr>
          <a:xfrm>
            <a:off x="376769" y="957793"/>
            <a:ext cx="7535331" cy="3636830"/>
          </a:xfrm>
        </p:spPr>
        <p:txBody>
          <a:bodyPr anchor="ctr"/>
          <a:lstStyle/>
          <a:p>
            <a:pPr>
              <a:buFont typeface="Arial" panose="020B0604020202020204" pitchFamily="34" charset="0"/>
              <a:buChar char="•"/>
            </a:pPr>
            <a:r>
              <a:rPr lang="en-US" sz="2000" dirty="0">
                <a:solidFill>
                  <a:schemeClr val="tx1"/>
                </a:solidFill>
                <a:latin typeface="Avenir Book" panose="02000503020000020003" pitchFamily="2" charset="0"/>
              </a:rPr>
              <a:t>Since God is not known like other things, He must be known through his revelation.</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a:buFont typeface="Arial" panose="020B0604020202020204" pitchFamily="34" charset="0"/>
              <a:buChar char="•"/>
            </a:pPr>
            <a:r>
              <a:rPr lang="en-US" sz="2000" dirty="0">
                <a:solidFill>
                  <a:schemeClr val="tx1"/>
                </a:solidFill>
                <a:latin typeface="Avenir Book" panose="02000503020000020003" pitchFamily="2" charset="0"/>
              </a:rPr>
              <a:t>Special revelation is foundational to knowing God, since only God is qualified to reveal God.</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a:buFont typeface="Arial" panose="020B0604020202020204" pitchFamily="34" charset="0"/>
              <a:buChar char="•"/>
            </a:pPr>
            <a:r>
              <a:rPr lang="en-US" sz="2000" dirty="0">
                <a:solidFill>
                  <a:schemeClr val="tx1"/>
                </a:solidFill>
                <a:latin typeface="Avenir Book" panose="02000503020000020003" pitchFamily="2" charset="0"/>
              </a:rPr>
              <a:t>Revelation is gracious, since God is the agent and we do not deserve it.</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a:buFont typeface="Arial" panose="020B0604020202020204" pitchFamily="34" charset="0"/>
              <a:buChar char="•"/>
            </a:pPr>
            <a:r>
              <a:rPr lang="en-US" sz="2000" dirty="0">
                <a:solidFill>
                  <a:schemeClr val="tx1"/>
                </a:solidFill>
                <a:latin typeface="Avenir Book" panose="02000503020000020003" pitchFamily="2" charset="0"/>
              </a:rPr>
              <a:t>Scripture becomes essential both for how one understands God and for how one interprets the world.</a:t>
            </a:r>
          </a:p>
        </p:txBody>
      </p:sp>
    </p:spTree>
    <p:extLst>
      <p:ext uri="{BB962C8B-B14F-4D97-AF65-F5344CB8AC3E}">
        <p14:creationId xmlns:p14="http://schemas.microsoft.com/office/powerpoint/2010/main" val="2939271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1DACAF-821C-D94F-AB1B-3E95AAAB0D33}"/>
              </a:ext>
            </a:extLst>
          </p:cNvPr>
          <p:cNvSpPr>
            <a:spLocks noGrp="1"/>
          </p:cNvSpPr>
          <p:nvPr>
            <p:ph type="title"/>
          </p:nvPr>
        </p:nvSpPr>
        <p:spPr/>
        <p:txBody>
          <a:bodyPr/>
          <a:lstStyle/>
          <a:p>
            <a:r>
              <a:rPr lang="en-US" b="0" dirty="0">
                <a:latin typeface="Avenir Book" panose="02000503020000020003" pitchFamily="2" charset="0"/>
              </a:rPr>
              <a:t>Distinctions in Revelation</a:t>
            </a:r>
          </a:p>
        </p:txBody>
      </p:sp>
      <p:sp>
        <p:nvSpPr>
          <p:cNvPr id="9" name="Content Placeholder 8">
            <a:extLst>
              <a:ext uri="{FF2B5EF4-FFF2-40B4-BE49-F238E27FC236}">
                <a16:creationId xmlns:a16="http://schemas.microsoft.com/office/drawing/2014/main" id="{EEE26488-1F23-9645-AB20-BFCFF75FA060}"/>
              </a:ext>
            </a:extLst>
          </p:cNvPr>
          <p:cNvSpPr>
            <a:spLocks noGrp="1"/>
          </p:cNvSpPr>
          <p:nvPr>
            <p:ph idx="1"/>
          </p:nvPr>
        </p:nvSpPr>
        <p:spPr/>
        <p:txBody>
          <a:bodyPr anchor="ctr"/>
          <a:lstStyle/>
          <a:p>
            <a:r>
              <a:rPr lang="en-US" sz="2000" dirty="0">
                <a:solidFill>
                  <a:schemeClr val="tx1"/>
                </a:solidFill>
                <a:latin typeface="Avenir Book" panose="02000503020000020003" pitchFamily="2" charset="0"/>
              </a:rPr>
              <a:t>General revelation - God’s disclosure of limited truths concerning Himself through creation and conscience, which is, in principle, available to all people at all times.</a:t>
            </a:r>
            <a:br>
              <a:rPr lang="en-US" sz="2000" dirty="0">
                <a:solidFill>
                  <a:schemeClr val="tx1"/>
                </a:solidFill>
                <a:latin typeface="Avenir Book" panose="02000503020000020003" pitchFamily="2" charset="0"/>
              </a:rPr>
            </a:br>
            <a:r>
              <a:rPr lang="en-US" sz="2000" dirty="0">
                <a:solidFill>
                  <a:schemeClr val="tx1"/>
                </a:solidFill>
                <a:latin typeface="Avenir Book" panose="02000503020000020003" pitchFamily="2" charset="0"/>
              </a:rPr>
              <a:t> </a:t>
            </a:r>
          </a:p>
          <a:p>
            <a:r>
              <a:rPr lang="en-US" sz="2000" dirty="0">
                <a:solidFill>
                  <a:schemeClr val="tx1"/>
                </a:solidFill>
                <a:latin typeface="Avenir Book" panose="02000503020000020003" pitchFamily="2" charset="0"/>
              </a:rPr>
              <a:t>Special revelation - God’s disclosure of Himself or truths concerning Himself through special acts, such as the incarnation and Scripture, which is available to a limited number of people in particular historical situations.</a:t>
            </a:r>
          </a:p>
        </p:txBody>
      </p:sp>
    </p:spTree>
    <p:extLst>
      <p:ext uri="{BB962C8B-B14F-4D97-AF65-F5344CB8AC3E}">
        <p14:creationId xmlns:p14="http://schemas.microsoft.com/office/powerpoint/2010/main" val="2018766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1DACAF-821C-D94F-AB1B-3E95AAAB0D33}"/>
              </a:ext>
            </a:extLst>
          </p:cNvPr>
          <p:cNvSpPr>
            <a:spLocks noGrp="1"/>
          </p:cNvSpPr>
          <p:nvPr>
            <p:ph type="title"/>
          </p:nvPr>
        </p:nvSpPr>
        <p:spPr/>
        <p:txBody>
          <a:bodyPr/>
          <a:lstStyle/>
          <a:p>
            <a:r>
              <a:rPr lang="en-US" b="0" dirty="0">
                <a:latin typeface="Avenir Book" panose="02000503020000020003" pitchFamily="2" charset="0"/>
              </a:rPr>
              <a:t>Central Aspects of Revelation</a:t>
            </a:r>
          </a:p>
        </p:txBody>
      </p:sp>
      <p:sp>
        <p:nvSpPr>
          <p:cNvPr id="9" name="Content Placeholder 8">
            <a:extLst>
              <a:ext uri="{FF2B5EF4-FFF2-40B4-BE49-F238E27FC236}">
                <a16:creationId xmlns:a16="http://schemas.microsoft.com/office/drawing/2014/main" id="{EEE26488-1F23-9645-AB20-BFCFF75FA060}"/>
              </a:ext>
            </a:extLst>
          </p:cNvPr>
          <p:cNvSpPr>
            <a:spLocks noGrp="1"/>
          </p:cNvSpPr>
          <p:nvPr>
            <p:ph idx="1"/>
          </p:nvPr>
        </p:nvSpPr>
        <p:spPr/>
        <p:txBody>
          <a:bodyPr anchor="ctr"/>
          <a:lstStyle/>
          <a:p>
            <a:r>
              <a:rPr lang="en-US" sz="2000" dirty="0">
                <a:solidFill>
                  <a:schemeClr val="tx1"/>
                </a:solidFill>
                <a:latin typeface="Avenir Book" panose="02000503020000020003" pitchFamily="2" charset="0"/>
              </a:rPr>
              <a:t>Revelation is a theological term that recognizes:</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God is not known like other things.</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God is gracious in being known.</a:t>
            </a:r>
          </a:p>
        </p:txBody>
      </p:sp>
    </p:spTree>
    <p:extLst>
      <p:ext uri="{BB962C8B-B14F-4D97-AF65-F5344CB8AC3E}">
        <p14:creationId xmlns:p14="http://schemas.microsoft.com/office/powerpoint/2010/main" val="3311929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1DACAF-821C-D94F-AB1B-3E95AAAB0D33}"/>
              </a:ext>
            </a:extLst>
          </p:cNvPr>
          <p:cNvSpPr>
            <a:spLocks noGrp="1"/>
          </p:cNvSpPr>
          <p:nvPr>
            <p:ph type="title"/>
          </p:nvPr>
        </p:nvSpPr>
        <p:spPr/>
        <p:txBody>
          <a:bodyPr/>
          <a:lstStyle/>
          <a:p>
            <a:r>
              <a:rPr lang="en-US" b="0" dirty="0">
                <a:latin typeface="Avenir Book" panose="02000503020000020003" pitchFamily="2" charset="0"/>
              </a:rPr>
              <a:t>God Is Not Known Like Other Things</a:t>
            </a:r>
          </a:p>
        </p:txBody>
      </p:sp>
      <p:sp>
        <p:nvSpPr>
          <p:cNvPr id="9" name="Content Placeholder 8">
            <a:extLst>
              <a:ext uri="{FF2B5EF4-FFF2-40B4-BE49-F238E27FC236}">
                <a16:creationId xmlns:a16="http://schemas.microsoft.com/office/drawing/2014/main" id="{EEE26488-1F23-9645-AB20-BFCFF75FA060}"/>
              </a:ext>
            </a:extLst>
          </p:cNvPr>
          <p:cNvSpPr>
            <a:spLocks noGrp="1"/>
          </p:cNvSpPr>
          <p:nvPr>
            <p:ph idx="1"/>
          </p:nvPr>
        </p:nvSpPr>
        <p:spPr>
          <a:xfrm>
            <a:off x="376769" y="957793"/>
            <a:ext cx="7796387" cy="3636830"/>
          </a:xfrm>
        </p:spPr>
        <p:txBody>
          <a:bodyPr anchor="ctr"/>
          <a:lstStyle/>
          <a:p>
            <a:pPr>
              <a:buFont typeface="Arial" panose="020B0604020202020204" pitchFamily="34" charset="0"/>
              <a:buChar char="•"/>
            </a:pPr>
            <a:r>
              <a:rPr lang="en-US" sz="2000" dirty="0">
                <a:solidFill>
                  <a:schemeClr val="tx1"/>
                </a:solidFill>
                <a:latin typeface="Avenir Book" panose="02000503020000020003" pitchFamily="2" charset="0"/>
              </a:rPr>
              <a:t>What is the doxastic practice that is fitting for God?</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God is not physical like we are (John 4:24).</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God is not historical like we are (Ps 102:25-27; 2 Pe 3:8).</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God is not present like we are (1 Ki 8:27-29; Ps 139:7-12).</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God is not similar to other things (Ex 15:11-12).</a:t>
            </a:r>
          </a:p>
        </p:txBody>
      </p:sp>
    </p:spTree>
    <p:extLst>
      <p:ext uri="{BB962C8B-B14F-4D97-AF65-F5344CB8AC3E}">
        <p14:creationId xmlns:p14="http://schemas.microsoft.com/office/powerpoint/2010/main" val="1650222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1DACAF-821C-D94F-AB1B-3E95AAAB0D33}"/>
              </a:ext>
            </a:extLst>
          </p:cNvPr>
          <p:cNvSpPr>
            <a:spLocks noGrp="1"/>
          </p:cNvSpPr>
          <p:nvPr>
            <p:ph type="title"/>
          </p:nvPr>
        </p:nvSpPr>
        <p:spPr/>
        <p:txBody>
          <a:bodyPr/>
          <a:lstStyle/>
          <a:p>
            <a:r>
              <a:rPr lang="en-US" b="0" dirty="0">
                <a:latin typeface="Avenir Book" panose="02000503020000020003" pitchFamily="2" charset="0"/>
              </a:rPr>
              <a:t>God Is Not Known Like Other Things</a:t>
            </a:r>
          </a:p>
        </p:txBody>
      </p:sp>
      <p:sp>
        <p:nvSpPr>
          <p:cNvPr id="9" name="Content Placeholder 8">
            <a:extLst>
              <a:ext uri="{FF2B5EF4-FFF2-40B4-BE49-F238E27FC236}">
                <a16:creationId xmlns:a16="http://schemas.microsoft.com/office/drawing/2014/main" id="{EEE26488-1F23-9645-AB20-BFCFF75FA060}"/>
              </a:ext>
            </a:extLst>
          </p:cNvPr>
          <p:cNvSpPr>
            <a:spLocks noGrp="1"/>
          </p:cNvSpPr>
          <p:nvPr>
            <p:ph idx="1"/>
          </p:nvPr>
        </p:nvSpPr>
        <p:spPr>
          <a:xfrm>
            <a:off x="376769" y="957793"/>
            <a:ext cx="7796387" cy="3636830"/>
          </a:xfrm>
        </p:spPr>
        <p:txBody>
          <a:bodyPr anchor="ctr"/>
          <a:lstStyle/>
          <a:p>
            <a:pPr>
              <a:buFont typeface="Arial" panose="020B0604020202020204" pitchFamily="34" charset="0"/>
              <a:buChar char="•"/>
            </a:pPr>
            <a:r>
              <a:rPr lang="en-US" sz="2000" dirty="0">
                <a:solidFill>
                  <a:schemeClr val="tx1"/>
                </a:solidFill>
                <a:latin typeface="Avenir Book" panose="02000503020000020003" pitchFamily="2" charset="0"/>
              </a:rPr>
              <a:t>God is hidden to our unaided faculties.</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Job 11:7-8 - “Can you find out the deep things of God? Can you find out the limit of the Almighty? 8 It is higher than heaven—what can you do? Deeper than </a:t>
            </a:r>
            <a:r>
              <a:rPr lang="en-US" sz="2000" i="1" dirty="0">
                <a:solidFill>
                  <a:schemeClr val="tx1"/>
                </a:solidFill>
                <a:latin typeface="Avenir Book" panose="02000503020000020003" pitchFamily="2" charset="0"/>
              </a:rPr>
              <a:t>Sheol</a:t>
            </a:r>
            <a:r>
              <a:rPr lang="en-US" sz="2000" dirty="0">
                <a:solidFill>
                  <a:schemeClr val="tx1"/>
                </a:solidFill>
                <a:latin typeface="Avenir Book" panose="02000503020000020003" pitchFamily="2" charset="0"/>
              </a:rPr>
              <a:t>—what can you know?”</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Rom 11:33 - “33 Oh, the depth of the riches and wisdom and knowledge of God! How unsearchable are his judgments and how inscrutable his ways!”</a:t>
            </a:r>
          </a:p>
        </p:txBody>
      </p:sp>
    </p:spTree>
    <p:extLst>
      <p:ext uri="{BB962C8B-B14F-4D97-AF65-F5344CB8AC3E}">
        <p14:creationId xmlns:p14="http://schemas.microsoft.com/office/powerpoint/2010/main" val="3091703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1DACAF-821C-D94F-AB1B-3E95AAAB0D33}"/>
              </a:ext>
            </a:extLst>
          </p:cNvPr>
          <p:cNvSpPr>
            <a:spLocks noGrp="1"/>
          </p:cNvSpPr>
          <p:nvPr>
            <p:ph type="title"/>
          </p:nvPr>
        </p:nvSpPr>
        <p:spPr/>
        <p:txBody>
          <a:bodyPr/>
          <a:lstStyle/>
          <a:p>
            <a:r>
              <a:rPr lang="en-US" b="0" dirty="0">
                <a:latin typeface="Avenir Book" panose="02000503020000020003" pitchFamily="2" charset="0"/>
              </a:rPr>
              <a:t>God Is Not Known Like Other Things</a:t>
            </a:r>
          </a:p>
        </p:txBody>
      </p:sp>
      <p:sp>
        <p:nvSpPr>
          <p:cNvPr id="9" name="Content Placeholder 8">
            <a:extLst>
              <a:ext uri="{FF2B5EF4-FFF2-40B4-BE49-F238E27FC236}">
                <a16:creationId xmlns:a16="http://schemas.microsoft.com/office/drawing/2014/main" id="{EEE26488-1F23-9645-AB20-BFCFF75FA060}"/>
              </a:ext>
            </a:extLst>
          </p:cNvPr>
          <p:cNvSpPr>
            <a:spLocks noGrp="1"/>
          </p:cNvSpPr>
          <p:nvPr>
            <p:ph idx="1"/>
          </p:nvPr>
        </p:nvSpPr>
        <p:spPr>
          <a:xfrm>
            <a:off x="376769" y="957793"/>
            <a:ext cx="7796387" cy="3636830"/>
          </a:xfrm>
        </p:spPr>
        <p:txBody>
          <a:bodyPr anchor="ctr"/>
          <a:lstStyle/>
          <a:p>
            <a:pPr>
              <a:buFont typeface="Arial" panose="020B0604020202020204" pitchFamily="34" charset="0"/>
              <a:buChar char="•"/>
            </a:pPr>
            <a:r>
              <a:rPr lang="en-US" sz="2000" dirty="0">
                <a:solidFill>
                  <a:schemeClr val="tx1"/>
                </a:solidFill>
                <a:latin typeface="Avenir Book" panose="02000503020000020003" pitchFamily="2" charset="0"/>
              </a:rPr>
              <a:t>God is knowable and meant to be known.</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John 17:3 - “And this is eternal life, that they know you the only true God, and Jesus Christ whom you have sent.”</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1 John 5:20 - “20 And we know that the Son of God has come and has given us understanding, so that we may know him who is true; and we are in him who is true, in his Son Jesus Christ. He is the true God and eternal life.”</a:t>
            </a:r>
          </a:p>
        </p:txBody>
      </p:sp>
    </p:spTree>
    <p:extLst>
      <p:ext uri="{BB962C8B-B14F-4D97-AF65-F5344CB8AC3E}">
        <p14:creationId xmlns:p14="http://schemas.microsoft.com/office/powerpoint/2010/main" val="1323323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1DACAF-821C-D94F-AB1B-3E95AAAB0D33}"/>
              </a:ext>
            </a:extLst>
          </p:cNvPr>
          <p:cNvSpPr>
            <a:spLocks noGrp="1"/>
          </p:cNvSpPr>
          <p:nvPr>
            <p:ph type="title"/>
          </p:nvPr>
        </p:nvSpPr>
        <p:spPr/>
        <p:txBody>
          <a:bodyPr/>
          <a:lstStyle/>
          <a:p>
            <a:r>
              <a:rPr lang="en-US" b="0" dirty="0">
                <a:latin typeface="Avenir Book" panose="02000503020000020003" pitchFamily="2" charset="0"/>
              </a:rPr>
              <a:t>God Is Not Known Like Other Things</a:t>
            </a:r>
          </a:p>
        </p:txBody>
      </p:sp>
      <p:sp>
        <p:nvSpPr>
          <p:cNvPr id="9" name="Content Placeholder 8">
            <a:extLst>
              <a:ext uri="{FF2B5EF4-FFF2-40B4-BE49-F238E27FC236}">
                <a16:creationId xmlns:a16="http://schemas.microsoft.com/office/drawing/2014/main" id="{EEE26488-1F23-9645-AB20-BFCFF75FA060}"/>
              </a:ext>
            </a:extLst>
          </p:cNvPr>
          <p:cNvSpPr>
            <a:spLocks noGrp="1"/>
          </p:cNvSpPr>
          <p:nvPr>
            <p:ph idx="1"/>
          </p:nvPr>
        </p:nvSpPr>
        <p:spPr>
          <a:xfrm>
            <a:off x="376769" y="957793"/>
            <a:ext cx="7796387" cy="3636830"/>
          </a:xfrm>
        </p:spPr>
        <p:txBody>
          <a:bodyPr anchor="ctr"/>
          <a:lstStyle/>
          <a:p>
            <a:pPr marL="457200" indent="-457200">
              <a:buFont typeface="+mj-lt"/>
              <a:buAutoNum type="arabicPeriod"/>
            </a:pPr>
            <a:r>
              <a:rPr lang="en-US" sz="2000" dirty="0">
                <a:solidFill>
                  <a:schemeClr val="tx1"/>
                </a:solidFill>
                <a:latin typeface="Avenir Book" panose="02000503020000020003" pitchFamily="2" charset="0"/>
              </a:rPr>
              <a:t>God is hidden to our unaided faculties.</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marL="457200" indent="-457200">
              <a:buFont typeface="+mj-lt"/>
              <a:buAutoNum type="arabicPeriod"/>
            </a:pPr>
            <a:r>
              <a:rPr lang="en-US" sz="2000" dirty="0">
                <a:solidFill>
                  <a:schemeClr val="tx1"/>
                </a:solidFill>
                <a:latin typeface="Avenir Book" panose="02000503020000020003" pitchFamily="2" charset="0"/>
              </a:rPr>
              <a:t>God is knowable and to be known.</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marL="0" indent="0">
              <a:buNone/>
            </a:pPr>
            <a:r>
              <a:rPr lang="en-US" sz="2000" dirty="0">
                <a:solidFill>
                  <a:schemeClr val="tx1"/>
                </a:solidFill>
                <a:latin typeface="Avenir Book" panose="02000503020000020003" pitchFamily="2" charset="0"/>
              </a:rPr>
              <a:t>∴   	Only God is qualified to reveal Himself.</a:t>
            </a:r>
          </a:p>
        </p:txBody>
      </p:sp>
    </p:spTree>
    <p:extLst>
      <p:ext uri="{BB962C8B-B14F-4D97-AF65-F5344CB8AC3E}">
        <p14:creationId xmlns:p14="http://schemas.microsoft.com/office/powerpoint/2010/main" val="2755684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1DACAF-821C-D94F-AB1B-3E95AAAB0D33}"/>
              </a:ext>
            </a:extLst>
          </p:cNvPr>
          <p:cNvSpPr>
            <a:spLocks noGrp="1"/>
          </p:cNvSpPr>
          <p:nvPr>
            <p:ph type="title"/>
          </p:nvPr>
        </p:nvSpPr>
        <p:spPr/>
        <p:txBody>
          <a:bodyPr/>
          <a:lstStyle/>
          <a:p>
            <a:r>
              <a:rPr lang="en-US" b="0" dirty="0">
                <a:latin typeface="Avenir Book" panose="02000503020000020003" pitchFamily="2" charset="0"/>
              </a:rPr>
              <a:t>God Is Gracious in Being Known</a:t>
            </a:r>
          </a:p>
        </p:txBody>
      </p:sp>
      <p:sp>
        <p:nvSpPr>
          <p:cNvPr id="9" name="Content Placeholder 8">
            <a:extLst>
              <a:ext uri="{FF2B5EF4-FFF2-40B4-BE49-F238E27FC236}">
                <a16:creationId xmlns:a16="http://schemas.microsoft.com/office/drawing/2014/main" id="{EEE26488-1F23-9645-AB20-BFCFF75FA060}"/>
              </a:ext>
            </a:extLst>
          </p:cNvPr>
          <p:cNvSpPr>
            <a:spLocks noGrp="1"/>
          </p:cNvSpPr>
          <p:nvPr>
            <p:ph idx="1"/>
          </p:nvPr>
        </p:nvSpPr>
        <p:spPr>
          <a:xfrm>
            <a:off x="376769" y="957793"/>
            <a:ext cx="7796387" cy="3636830"/>
          </a:xfrm>
        </p:spPr>
        <p:txBody>
          <a:bodyPr anchor="ctr"/>
          <a:lstStyle/>
          <a:p>
            <a:pPr>
              <a:buFont typeface="Arial" panose="020B0604020202020204" pitchFamily="34" charset="0"/>
              <a:buChar char="•"/>
            </a:pPr>
            <a:r>
              <a:rPr lang="en-US" sz="2000" dirty="0">
                <a:solidFill>
                  <a:schemeClr val="tx1"/>
                </a:solidFill>
                <a:latin typeface="Avenir Book" panose="02000503020000020003" pitchFamily="2" charset="0"/>
              </a:rPr>
              <a:t>Whereas the agent in seeking, solving, or proving God is the human, the agent in revelation is God. Since revelation is God’s work:</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He alone is to receive credit for it.</a:t>
            </a:r>
            <a:br>
              <a:rPr lang="en-US" sz="2000" dirty="0">
                <a:solidFill>
                  <a:schemeClr val="tx1"/>
                </a:solidFill>
                <a:latin typeface="Avenir Book" panose="02000503020000020003" pitchFamily="2" charset="0"/>
              </a:rPr>
            </a:br>
            <a:endParaRPr lang="en-US" sz="2000" dirty="0">
              <a:solidFill>
                <a:schemeClr val="tx1"/>
              </a:solidFill>
              <a:latin typeface="Avenir Book" panose="02000503020000020003" pitchFamily="2" charset="0"/>
            </a:endParaRPr>
          </a:p>
          <a:p>
            <a:pPr lvl="1">
              <a:buFont typeface="Arial" panose="020B0604020202020204" pitchFamily="34" charset="0"/>
              <a:buChar char="•"/>
            </a:pPr>
            <a:r>
              <a:rPr lang="en-US" sz="2000" dirty="0">
                <a:solidFill>
                  <a:schemeClr val="tx1"/>
                </a:solidFill>
                <a:latin typeface="Avenir Book" panose="02000503020000020003" pitchFamily="2" charset="0"/>
              </a:rPr>
              <a:t>God is gracious in providing it for us.</a:t>
            </a:r>
          </a:p>
        </p:txBody>
      </p:sp>
    </p:spTree>
    <p:extLst>
      <p:ext uri="{BB962C8B-B14F-4D97-AF65-F5344CB8AC3E}">
        <p14:creationId xmlns:p14="http://schemas.microsoft.com/office/powerpoint/2010/main" val="3682180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13497</TotalTime>
  <Words>887</Words>
  <Application>Microsoft Office PowerPoint</Application>
  <PresentationFormat>On-screen Show (16:9)</PresentationFormat>
  <Paragraphs>115</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Avenir Book</vt:lpstr>
      <vt:lpstr>Calibri</vt:lpstr>
      <vt:lpstr>Myriad Pro</vt:lpstr>
      <vt:lpstr>Wingdings</vt:lpstr>
      <vt:lpstr>Office Theme</vt:lpstr>
      <vt:lpstr>Revelation</vt:lpstr>
      <vt:lpstr>Revelation and Scripture</vt:lpstr>
      <vt:lpstr>Distinctions in Revelation</vt:lpstr>
      <vt:lpstr>Central Aspects of Revelation</vt:lpstr>
      <vt:lpstr>God Is Not Known Like Other Things</vt:lpstr>
      <vt:lpstr>God Is Not Known Like Other Things</vt:lpstr>
      <vt:lpstr>God Is Not Known Like Other Things</vt:lpstr>
      <vt:lpstr>God Is Not Known Like Other Things</vt:lpstr>
      <vt:lpstr>God Is Gracious in Being Known</vt:lpstr>
      <vt:lpstr>PowerPoint Presentation</vt:lpstr>
      <vt:lpstr>God Is Gracious in Being Known</vt:lpstr>
      <vt:lpstr>God Is Gracious in Being Known</vt:lpstr>
      <vt:lpstr>Categories Of Revelation</vt:lpstr>
      <vt:lpstr>PowerPoint Presentation</vt:lpstr>
      <vt:lpstr>Significance of Special Revelation</vt:lpstr>
      <vt:lpstr>PowerPoint Presentation</vt:lpstr>
      <vt:lpstr>Significance of Special Revelation</vt:lpstr>
      <vt:lpstr>Implications of Special Revelation</vt:lpstr>
      <vt:lpstr>Significance of Special Revelation</vt:lpstr>
      <vt:lpstr>Significance of Special Revelation</vt:lpstr>
      <vt:lpstr>How Revelation Affects Our Fields</vt:lpstr>
      <vt:lpstr>How Revelation Affects Our Fields</vt:lpstr>
      <vt:lpstr>How Revelation Affects Our Fields</vt:lpstr>
      <vt:lpstr>Why Non-theological Fields Matter</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dc:creator>
  <cp:lastModifiedBy>Denise Tye</cp:lastModifiedBy>
  <cp:revision>110</cp:revision>
  <dcterms:created xsi:type="dcterms:W3CDTF">2013-09-11T17:50:51Z</dcterms:created>
  <dcterms:modified xsi:type="dcterms:W3CDTF">2019-09-25T19:22:07Z</dcterms:modified>
</cp:coreProperties>
</file>