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3"/>
  </p:notesMasterIdLst>
  <p:handoutMasterIdLst>
    <p:handoutMasterId r:id="rId14"/>
  </p:handoutMasterIdLst>
  <p:sldIdLst>
    <p:sldId id="1689" r:id="rId2"/>
    <p:sldId id="1671" r:id="rId3"/>
    <p:sldId id="1691" r:id="rId4"/>
    <p:sldId id="1692" r:id="rId5"/>
    <p:sldId id="1693" r:id="rId6"/>
    <p:sldId id="1694" r:id="rId7"/>
    <p:sldId id="1695" r:id="rId8"/>
    <p:sldId id="1690" r:id="rId9"/>
    <p:sldId id="1697" r:id="rId10"/>
    <p:sldId id="1650" r:id="rId11"/>
    <p:sldId id="1666" r:id="rId12"/>
  </p:sldIdLst>
  <p:sldSz cx="10160000" cy="5715000"/>
  <p:notesSz cx="7010400" cy="9296400"/>
  <p:defaultTextStyle>
    <a:defPPr>
      <a:defRPr lang="en-US"/>
    </a:defPPr>
    <a:lvl1pPr marL="0" algn="l" defTabSz="4571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4571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5" algn="l" defTabSz="4571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4571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8" algn="l" defTabSz="4571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4571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63" algn="l" defTabSz="4571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4571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7" algn="l" defTabSz="4571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200" userDrawn="1">
          <p15:clr>
            <a:srgbClr val="A4A3A4"/>
          </p15:clr>
        </p15:guide>
        <p15:guide id="3" orient="horz" pos="180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ach" initials="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4181"/>
    <a:srgbClr val="0D0B61"/>
    <a:srgbClr val="1C277A"/>
    <a:srgbClr val="2535A1"/>
    <a:srgbClr val="090B45"/>
    <a:srgbClr val="3A68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35" autoAdjust="0"/>
    <p:restoredTop sz="74900" autoAdjust="0"/>
  </p:normalViewPr>
  <p:slideViewPr>
    <p:cSldViewPr snapToGrid="0" snapToObjects="1">
      <p:cViewPr varScale="1">
        <p:scale>
          <a:sx n="137" d="100"/>
          <a:sy n="137" d="100"/>
        </p:scale>
        <p:origin x="450" y="120"/>
      </p:cViewPr>
      <p:guideLst>
        <p:guide orient="horz" pos="2160"/>
        <p:guide pos="3200"/>
        <p:guide orient="horz" pos="18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36FE2C6-56F1-44E4-9BF8-F41FDE72E127}" type="datetimeFigureOut">
              <a:rPr lang="en-US" smtClean="0"/>
              <a:t>2/28/2020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BE1C6FC-0531-4F5D-8A5E-00E160B025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4752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61AFCCB-A43B-504A-A92E-D4CDCF1B8893}" type="datetimeFigureOut">
              <a:rPr lang="en-US" smtClean="0"/>
              <a:t>2/28/2020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46D11B1-33A1-ED45-90DD-B88B186334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273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1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4571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5" algn="l" defTabSz="4571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4571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8" algn="l" defTabSz="4571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4571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3" algn="l" defTabSz="4571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4571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7" algn="l" defTabSz="4571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Illustration: here is the church, there is the steeple, open it up and there are the people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207D4-B2CA-4E3E-A770-F93EEACB20A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859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207D4-B2CA-4E3E-A770-F93EEACB20A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3051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207D4-B2CA-4E3E-A770-F93EEACB20A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4031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Focus on assembly and implications for the multisite and the multiple services that some churches find necessary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207D4-B2CA-4E3E-A770-F93EEACB20A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5419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Focus on local 90%: general use of family…universal church never meets.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207D4-B2CA-4E3E-A770-F93EEACB20A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2744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Corporate images. The NT knows nothing of individual Christianity…the consumer driven approach is not mentioned.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207D4-B2CA-4E3E-A770-F93EEACB20A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9648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Dever</a:t>
            </a:r>
            <a:r>
              <a:rPr lang="en-US" dirty="0"/>
              <a:t> has identified 9 Marks of a healthy church. Feel free to dig deeper there. Cultural Christianity is bad…some of our students may be unsaved.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207D4-B2CA-4E3E-A770-F93EEACB20A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0600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Meaningful membership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207D4-B2CA-4E3E-A770-F93EEACB20A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496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207D4-B2CA-4E3E-A770-F93EEACB20AC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4826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Healthy churches: discipline, for believers, expositional preaching, congregational, pastors (plurality), deacons (deaconess), ordinances (</a:t>
            </a:r>
            <a:r>
              <a:rPr lang="en-US" dirty="0" err="1"/>
              <a:t>footwashing</a:t>
            </a:r>
            <a:r>
              <a:rPr lang="en-US" dirty="0"/>
              <a:t>), toddler baptism, University does not practice the ordinances.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207D4-B2CA-4E3E-A770-F93EEACB20A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012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0000" y="935302"/>
            <a:ext cx="7620000" cy="1989667"/>
          </a:xfrm>
        </p:spPr>
        <p:txBody>
          <a:bodyPr anchor="b"/>
          <a:lstStyle>
            <a:lvl1pPr algn="ctr">
              <a:defRPr sz="5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0000" y="3001698"/>
            <a:ext cx="7620000" cy="1379802"/>
          </a:xfrm>
        </p:spPr>
        <p:txBody>
          <a:bodyPr/>
          <a:lstStyle>
            <a:lvl1pPr marL="0" indent="0" algn="ctr">
              <a:buNone/>
              <a:defRPr sz="2000"/>
            </a:lvl1pPr>
            <a:lvl2pPr marL="380985" indent="0" algn="ctr">
              <a:buNone/>
              <a:defRPr sz="1667"/>
            </a:lvl2pPr>
            <a:lvl3pPr marL="761970" indent="0" algn="ctr">
              <a:buNone/>
              <a:defRPr sz="1500"/>
            </a:lvl3pPr>
            <a:lvl4pPr marL="1142954" indent="0" algn="ctr">
              <a:buNone/>
              <a:defRPr sz="1333"/>
            </a:lvl4pPr>
            <a:lvl5pPr marL="1523939" indent="0" algn="ctr">
              <a:buNone/>
              <a:defRPr sz="1333"/>
            </a:lvl5pPr>
            <a:lvl6pPr marL="1904924" indent="0" algn="ctr">
              <a:buNone/>
              <a:defRPr sz="1333"/>
            </a:lvl6pPr>
            <a:lvl7pPr marL="2285909" indent="0" algn="ctr">
              <a:buNone/>
              <a:defRPr sz="1333"/>
            </a:lvl7pPr>
            <a:lvl8pPr marL="2666893" indent="0" algn="ctr">
              <a:buNone/>
              <a:defRPr sz="1333"/>
            </a:lvl8pPr>
            <a:lvl9pPr marL="3047878" indent="0" algn="ctr">
              <a:buNone/>
              <a:defRPr sz="1333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35DC0-A326-9546-9ABE-5E6090F5A531}" type="datetimeFigureOut">
              <a:rPr lang="en-US" smtClean="0"/>
              <a:t>2/28/2020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B29CA-56F0-894D-A42E-86F697DF1A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375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35DC0-A326-9546-9ABE-5E6090F5A531}" type="datetimeFigureOut">
              <a:rPr lang="en-US" smtClean="0"/>
              <a:t>2/28/2020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B29CA-56F0-894D-A42E-86F697DF1A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359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70750" y="304271"/>
            <a:ext cx="2190750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8500" y="304271"/>
            <a:ext cx="6445250" cy="48431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35DC0-A326-9546-9ABE-5E6090F5A531}" type="datetimeFigureOut">
              <a:rPr lang="en-US" smtClean="0"/>
              <a:t>2/28/2020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B29CA-56F0-894D-A42E-86F697DF1A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808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35DC0-A326-9546-9ABE-5E6090F5A531}" type="datetimeFigureOut">
              <a:rPr lang="en-US" smtClean="0"/>
              <a:t>2/28/2020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B29CA-56F0-894D-A42E-86F697DF1A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058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208" y="1424782"/>
            <a:ext cx="8763000" cy="2377281"/>
          </a:xfrm>
        </p:spPr>
        <p:txBody>
          <a:bodyPr anchor="b"/>
          <a:lstStyle>
            <a:lvl1pPr>
              <a:defRPr sz="5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208" y="3824553"/>
            <a:ext cx="8763000" cy="1250156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380985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2pPr>
            <a:lvl3pPr marL="7619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142954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4pPr>
            <a:lvl5pPr marL="1523939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5pPr>
            <a:lvl6pPr marL="1904924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6pPr>
            <a:lvl7pPr marL="2285909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7pPr>
            <a:lvl8pPr marL="2666893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8pPr>
            <a:lvl9pPr marL="3047878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35DC0-A326-9546-9ABE-5E6090F5A531}" type="datetimeFigureOut">
              <a:rPr lang="en-US" smtClean="0"/>
              <a:t>2/28/2020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B29CA-56F0-894D-A42E-86F697DF1A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036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521354"/>
            <a:ext cx="43180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1521354"/>
            <a:ext cx="43180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35DC0-A326-9546-9ABE-5E6090F5A531}" type="datetimeFigureOut">
              <a:rPr lang="en-US" smtClean="0"/>
              <a:t>2/28/2020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B29CA-56F0-894D-A42E-86F697DF1A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772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3" y="304271"/>
            <a:ext cx="8763000" cy="11046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824" y="1400969"/>
            <a:ext cx="4298156" cy="686593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9824" y="2087563"/>
            <a:ext cx="4298156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3500" y="1400969"/>
            <a:ext cx="4319323" cy="686593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3500" y="2087563"/>
            <a:ext cx="4319323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35DC0-A326-9546-9ABE-5E6090F5A531}" type="datetimeFigureOut">
              <a:rPr lang="en-US" smtClean="0"/>
              <a:t>2/28/2020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B29CA-56F0-894D-A42E-86F697DF1A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416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35DC0-A326-9546-9ABE-5E6090F5A531}" type="datetimeFigureOut">
              <a:rPr lang="en-US" smtClean="0"/>
              <a:t>2/28/2020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B29CA-56F0-894D-A42E-86F697DF1A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101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35DC0-A326-9546-9ABE-5E6090F5A531}" type="datetimeFigureOut">
              <a:rPr lang="en-US" smtClean="0"/>
              <a:t>2/28/2020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B29CA-56F0-894D-A42E-86F697DF1A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421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4" y="381000"/>
            <a:ext cx="3276864" cy="1333500"/>
          </a:xfrm>
        </p:spPr>
        <p:txBody>
          <a:bodyPr anchor="b"/>
          <a:lstStyle>
            <a:lvl1pPr>
              <a:defRPr sz="266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9323" y="822855"/>
            <a:ext cx="5143500" cy="4061354"/>
          </a:xfrm>
        </p:spPr>
        <p:txBody>
          <a:bodyPr/>
          <a:lstStyle>
            <a:lvl1pPr>
              <a:defRPr sz="2667"/>
            </a:lvl1pPr>
            <a:lvl2pPr>
              <a:defRPr sz="2333"/>
            </a:lvl2pPr>
            <a:lvl3pPr>
              <a:defRPr sz="2000"/>
            </a:lvl3pPr>
            <a:lvl4pPr>
              <a:defRPr sz="1667"/>
            </a:lvl4pPr>
            <a:lvl5pPr>
              <a:defRPr sz="1667"/>
            </a:lvl5pPr>
            <a:lvl6pPr>
              <a:defRPr sz="1667"/>
            </a:lvl6pPr>
            <a:lvl7pPr>
              <a:defRPr sz="1667"/>
            </a:lvl7pPr>
            <a:lvl8pPr>
              <a:defRPr sz="1667"/>
            </a:lvl8pPr>
            <a:lvl9pPr>
              <a:defRPr sz="1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824" y="1714500"/>
            <a:ext cx="3276864" cy="3176323"/>
          </a:xfrm>
        </p:spPr>
        <p:txBody>
          <a:bodyPr/>
          <a:lstStyle>
            <a:lvl1pPr marL="0" indent="0">
              <a:buNone/>
              <a:defRPr sz="1333"/>
            </a:lvl1pPr>
            <a:lvl2pPr marL="380985" indent="0">
              <a:buNone/>
              <a:defRPr sz="1167"/>
            </a:lvl2pPr>
            <a:lvl3pPr marL="761970" indent="0">
              <a:buNone/>
              <a:defRPr sz="1000"/>
            </a:lvl3pPr>
            <a:lvl4pPr marL="1142954" indent="0">
              <a:buNone/>
              <a:defRPr sz="833"/>
            </a:lvl4pPr>
            <a:lvl5pPr marL="1523939" indent="0">
              <a:buNone/>
              <a:defRPr sz="833"/>
            </a:lvl5pPr>
            <a:lvl6pPr marL="1904924" indent="0">
              <a:buNone/>
              <a:defRPr sz="833"/>
            </a:lvl6pPr>
            <a:lvl7pPr marL="2285909" indent="0">
              <a:buNone/>
              <a:defRPr sz="833"/>
            </a:lvl7pPr>
            <a:lvl8pPr marL="2666893" indent="0">
              <a:buNone/>
              <a:defRPr sz="833"/>
            </a:lvl8pPr>
            <a:lvl9pPr marL="3047878" indent="0">
              <a:buNone/>
              <a:defRPr sz="8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35DC0-A326-9546-9ABE-5E6090F5A531}" type="datetimeFigureOut">
              <a:rPr lang="en-US" smtClean="0"/>
              <a:t>2/28/2020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B29CA-56F0-894D-A42E-86F697DF1A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665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4" y="381000"/>
            <a:ext cx="3276864" cy="1333500"/>
          </a:xfrm>
        </p:spPr>
        <p:txBody>
          <a:bodyPr anchor="b"/>
          <a:lstStyle>
            <a:lvl1pPr>
              <a:defRPr sz="266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19323" y="822855"/>
            <a:ext cx="5143500" cy="4061354"/>
          </a:xfrm>
        </p:spPr>
        <p:txBody>
          <a:bodyPr/>
          <a:lstStyle>
            <a:lvl1pPr marL="0" indent="0">
              <a:buNone/>
              <a:defRPr sz="2667"/>
            </a:lvl1pPr>
            <a:lvl2pPr marL="380985" indent="0">
              <a:buNone/>
              <a:defRPr sz="2333"/>
            </a:lvl2pPr>
            <a:lvl3pPr marL="761970" indent="0">
              <a:buNone/>
              <a:defRPr sz="2000"/>
            </a:lvl3pPr>
            <a:lvl4pPr marL="1142954" indent="0">
              <a:buNone/>
              <a:defRPr sz="1667"/>
            </a:lvl4pPr>
            <a:lvl5pPr marL="1523939" indent="0">
              <a:buNone/>
              <a:defRPr sz="1667"/>
            </a:lvl5pPr>
            <a:lvl6pPr marL="1904924" indent="0">
              <a:buNone/>
              <a:defRPr sz="1667"/>
            </a:lvl6pPr>
            <a:lvl7pPr marL="2285909" indent="0">
              <a:buNone/>
              <a:defRPr sz="1667"/>
            </a:lvl7pPr>
            <a:lvl8pPr marL="2666893" indent="0">
              <a:buNone/>
              <a:defRPr sz="1667"/>
            </a:lvl8pPr>
            <a:lvl9pPr marL="3047878" indent="0">
              <a:buNone/>
              <a:defRPr sz="1667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824" y="1714500"/>
            <a:ext cx="3276864" cy="3176323"/>
          </a:xfrm>
        </p:spPr>
        <p:txBody>
          <a:bodyPr/>
          <a:lstStyle>
            <a:lvl1pPr marL="0" indent="0">
              <a:buNone/>
              <a:defRPr sz="1333"/>
            </a:lvl1pPr>
            <a:lvl2pPr marL="380985" indent="0">
              <a:buNone/>
              <a:defRPr sz="1167"/>
            </a:lvl2pPr>
            <a:lvl3pPr marL="761970" indent="0">
              <a:buNone/>
              <a:defRPr sz="1000"/>
            </a:lvl3pPr>
            <a:lvl4pPr marL="1142954" indent="0">
              <a:buNone/>
              <a:defRPr sz="833"/>
            </a:lvl4pPr>
            <a:lvl5pPr marL="1523939" indent="0">
              <a:buNone/>
              <a:defRPr sz="833"/>
            </a:lvl5pPr>
            <a:lvl6pPr marL="1904924" indent="0">
              <a:buNone/>
              <a:defRPr sz="833"/>
            </a:lvl6pPr>
            <a:lvl7pPr marL="2285909" indent="0">
              <a:buNone/>
              <a:defRPr sz="833"/>
            </a:lvl7pPr>
            <a:lvl8pPr marL="2666893" indent="0">
              <a:buNone/>
              <a:defRPr sz="833"/>
            </a:lvl8pPr>
            <a:lvl9pPr marL="3047878" indent="0">
              <a:buNone/>
              <a:defRPr sz="8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35DC0-A326-9546-9ABE-5E6090F5A531}" type="datetimeFigureOut">
              <a:rPr lang="en-US" smtClean="0"/>
              <a:t>2/28/2020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B29CA-56F0-894D-A42E-86F697DF1A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581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8500" y="304271"/>
            <a:ext cx="87630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8500" y="1521354"/>
            <a:ext cx="87630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8500" y="5296959"/>
            <a:ext cx="22860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35DC0-A326-9546-9ABE-5E6090F5A531}" type="datetimeFigureOut">
              <a:rPr lang="en-US" smtClean="0"/>
              <a:t>2/28/2020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65500" y="5296959"/>
            <a:ext cx="34290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75500" y="5296959"/>
            <a:ext cx="22860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B29CA-56F0-894D-A42E-86F697DF1A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922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8" descr="Image result for goal"/>
          <p:cNvSpPr>
            <a:spLocks noChangeAspect="1" noChangeArrowheads="1"/>
          </p:cNvSpPr>
          <p:nvPr/>
        </p:nvSpPr>
        <p:spPr bwMode="auto">
          <a:xfrm>
            <a:off x="172861" y="-160514"/>
            <a:ext cx="338667" cy="338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endParaRPr lang="en-US" sz="2000" dirty="0"/>
          </a:p>
        </p:txBody>
      </p:sp>
      <p:pic>
        <p:nvPicPr>
          <p:cNvPr id="6" name="Content Placeholder 3">
            <a:extLst>
              <a:ext uri="{FF2B5EF4-FFF2-40B4-BE49-F238E27FC236}">
                <a16:creationId xmlns:a16="http://schemas.microsoft.com/office/drawing/2014/main" id="{B2227E95-D462-5746-94A7-68787EEB7F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41771" y="4396764"/>
            <a:ext cx="1270000" cy="1058333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1444C10C-472D-1241-BEC8-F14C8A037E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820"/>
            <a:ext cx="8589963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3">
            <a:extLst>
              <a:ext uri="{FF2B5EF4-FFF2-40B4-BE49-F238E27FC236}">
                <a16:creationId xmlns:a16="http://schemas.microsoft.com/office/drawing/2014/main" id="{F1F63841-902C-4341-B28F-BE62C9DA41EB}"/>
              </a:ext>
            </a:extLst>
          </p:cNvPr>
          <p:cNvSpPr txBox="1">
            <a:spLocks/>
          </p:cNvSpPr>
          <p:nvPr/>
        </p:nvSpPr>
        <p:spPr>
          <a:xfrm>
            <a:off x="342194" y="178154"/>
            <a:ext cx="7420531" cy="652263"/>
          </a:xfrm>
          <a:prstGeom prst="rect">
            <a:avLst/>
          </a:prstGeom>
        </p:spPr>
        <p:txBody>
          <a:bodyPr vert="horz" lIns="101600" tIns="50800" rIns="101600" bIns="50800" rtlCol="0" anchor="b">
            <a:normAutofit fontScale="85000" lnSpcReduction="10000"/>
          </a:bodyPr>
          <a:lstStyle/>
          <a:p>
            <a:pPr algn="ctr" defTabSz="507955">
              <a:spcBef>
                <a:spcPct val="0"/>
              </a:spcBef>
              <a:defRPr/>
            </a:pPr>
            <a:r>
              <a:rPr lang="en-US" sz="3667" b="1" dirty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  <a:ea typeface="+mj-ea"/>
                <a:cs typeface="Arial Bold"/>
              </a:rPr>
              <a:t>Ecclesiology: The Doctrine of the Church</a:t>
            </a:r>
          </a:p>
        </p:txBody>
      </p:sp>
    </p:spTree>
    <p:extLst>
      <p:ext uri="{BB962C8B-B14F-4D97-AF65-F5344CB8AC3E}">
        <p14:creationId xmlns:p14="http://schemas.microsoft.com/office/powerpoint/2010/main" val="31748855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8" descr="Image result for goal"/>
          <p:cNvSpPr>
            <a:spLocks noChangeAspect="1" noChangeArrowheads="1"/>
          </p:cNvSpPr>
          <p:nvPr/>
        </p:nvSpPr>
        <p:spPr bwMode="auto">
          <a:xfrm>
            <a:off x="172861" y="-160514"/>
            <a:ext cx="338667" cy="338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endParaRPr lang="en-US" sz="2000" dirty="0"/>
          </a:p>
        </p:txBody>
      </p:sp>
      <p:pic>
        <p:nvPicPr>
          <p:cNvPr id="6" name="Content Placeholder 3">
            <a:extLst>
              <a:ext uri="{FF2B5EF4-FFF2-40B4-BE49-F238E27FC236}">
                <a16:creationId xmlns:a16="http://schemas.microsoft.com/office/drawing/2014/main" id="{B2227E95-D462-5746-94A7-68787EEB7F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41771" y="4396764"/>
            <a:ext cx="1270000" cy="105833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B69DD48-5F6A-1548-BD6A-787116CFB755}"/>
              </a:ext>
            </a:extLst>
          </p:cNvPr>
          <p:cNvSpPr txBox="1"/>
          <p:nvPr/>
        </p:nvSpPr>
        <p:spPr>
          <a:xfrm>
            <a:off x="511528" y="1277149"/>
            <a:ext cx="903051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200" dirty="0">
                <a:solidFill>
                  <a:srgbClr val="0D0B61"/>
                </a:solidFill>
                <a:latin typeface="Minion Pro" panose="02040503050201020203" pitchFamily="18" charset="0"/>
              </a:rPr>
              <a:t>The University serves the church. We are not the church, and we do not lord over the church.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>
                <a:solidFill>
                  <a:srgbClr val="0D0B61"/>
                </a:solidFill>
                <a:latin typeface="Minion Pro" panose="02040503050201020203" pitchFamily="18" charset="0"/>
              </a:rPr>
              <a:t>If our graduates do not love the church, then we are doing something very wrong. 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>
                <a:solidFill>
                  <a:srgbClr val="0D0B61"/>
                </a:solidFill>
                <a:latin typeface="Minion Pro" panose="02040503050201020203" pitchFamily="18" charset="0"/>
              </a:rPr>
              <a:t>Church membership has implications for hiring.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>
                <a:solidFill>
                  <a:srgbClr val="0D0B61"/>
                </a:solidFill>
                <a:latin typeface="Minion Pro" panose="02040503050201020203" pitchFamily="18" charset="0"/>
              </a:rPr>
              <a:t>Local church doctrinal commitments have implications for us.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>
                <a:solidFill>
                  <a:srgbClr val="0D0B61"/>
                </a:solidFill>
                <a:latin typeface="Minion Pro" panose="02040503050201020203" pitchFamily="18" charset="0"/>
              </a:rPr>
              <a:t>We must love the church in order to teach our students to do so. We expect attendance at a minimum of 90% of the time.  </a:t>
            </a: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F1F63841-902C-4341-B28F-BE62C9DA41EB}"/>
              </a:ext>
            </a:extLst>
          </p:cNvPr>
          <p:cNvSpPr txBox="1">
            <a:spLocks/>
          </p:cNvSpPr>
          <p:nvPr/>
        </p:nvSpPr>
        <p:spPr>
          <a:xfrm>
            <a:off x="1788941" y="178154"/>
            <a:ext cx="6475683" cy="652263"/>
          </a:xfrm>
          <a:prstGeom prst="rect">
            <a:avLst/>
          </a:prstGeom>
        </p:spPr>
        <p:txBody>
          <a:bodyPr vert="horz" lIns="101600" tIns="50800" rIns="101600" bIns="50800" rtlCol="0" anchor="b">
            <a:normAutofit lnSpcReduction="10000"/>
          </a:bodyPr>
          <a:lstStyle/>
          <a:p>
            <a:pPr algn="ctr" defTabSz="507955">
              <a:spcBef>
                <a:spcPct val="0"/>
              </a:spcBef>
              <a:defRPr/>
            </a:pPr>
            <a:r>
              <a:rPr lang="en-US" sz="3667" b="1" dirty="0">
                <a:solidFill>
                  <a:srgbClr val="0D0B61"/>
                </a:solidFill>
                <a:latin typeface="Minion Pro" pitchFamily="18" charset="0"/>
                <a:ea typeface="+mj-ea"/>
                <a:cs typeface="Arial Bold"/>
              </a:rPr>
              <a:t>Practical Application </a:t>
            </a:r>
          </a:p>
        </p:txBody>
      </p:sp>
    </p:spTree>
    <p:extLst>
      <p:ext uri="{BB962C8B-B14F-4D97-AF65-F5344CB8AC3E}">
        <p14:creationId xmlns:p14="http://schemas.microsoft.com/office/powerpoint/2010/main" val="28930829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DFBF22D-3EC4-EB4A-9FDC-B524C6154E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160000" cy="5715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878DD58-807A-3D4E-AD81-ACA4BC3390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2384" y="1103357"/>
            <a:ext cx="4837210" cy="3014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181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8" descr="Image result for goal"/>
          <p:cNvSpPr>
            <a:spLocks noChangeAspect="1" noChangeArrowheads="1"/>
          </p:cNvSpPr>
          <p:nvPr/>
        </p:nvSpPr>
        <p:spPr bwMode="auto">
          <a:xfrm>
            <a:off x="172861" y="-160514"/>
            <a:ext cx="338667" cy="338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endParaRPr lang="en-US" sz="2000" dirty="0"/>
          </a:p>
        </p:txBody>
      </p:sp>
      <p:pic>
        <p:nvPicPr>
          <p:cNvPr id="6" name="Content Placeholder 3">
            <a:extLst>
              <a:ext uri="{FF2B5EF4-FFF2-40B4-BE49-F238E27FC236}">
                <a16:creationId xmlns:a16="http://schemas.microsoft.com/office/drawing/2014/main" id="{B2227E95-D462-5746-94A7-68787EEB7F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41771" y="4396764"/>
            <a:ext cx="1270000" cy="105833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B69DD48-5F6A-1548-BD6A-787116CFB755}"/>
              </a:ext>
            </a:extLst>
          </p:cNvPr>
          <p:cNvSpPr txBox="1"/>
          <p:nvPr/>
        </p:nvSpPr>
        <p:spPr>
          <a:xfrm>
            <a:off x="511528" y="1257749"/>
            <a:ext cx="850008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>
                <a:solidFill>
                  <a:srgbClr val="264181"/>
                </a:solidFill>
              </a:rPr>
              <a:t>Ekklesia</a:t>
            </a:r>
            <a:r>
              <a:rPr lang="en-US" sz="2400" i="1" dirty="0">
                <a:solidFill>
                  <a:srgbClr val="264181"/>
                </a:solidFill>
              </a:rPr>
              <a:t>:  </a:t>
            </a:r>
            <a:r>
              <a:rPr lang="en-US" sz="2400" i="1" dirty="0" err="1">
                <a:solidFill>
                  <a:srgbClr val="264181"/>
                </a:solidFill>
              </a:rPr>
              <a:t>ek</a:t>
            </a:r>
            <a:r>
              <a:rPr lang="en-US" sz="2400" dirty="0">
                <a:solidFill>
                  <a:srgbClr val="264181"/>
                </a:solidFill>
              </a:rPr>
              <a:t> meaning “out” and </a:t>
            </a:r>
            <a:r>
              <a:rPr lang="en-US" sz="2400" i="1" dirty="0" err="1">
                <a:solidFill>
                  <a:srgbClr val="264181"/>
                </a:solidFill>
              </a:rPr>
              <a:t>kaleo</a:t>
            </a:r>
            <a:r>
              <a:rPr lang="en-US" sz="2400" dirty="0">
                <a:solidFill>
                  <a:srgbClr val="264181"/>
                </a:solidFill>
              </a:rPr>
              <a:t> meaning “called.” The called out ones.</a:t>
            </a:r>
          </a:p>
          <a:p>
            <a:endParaRPr lang="en-US" sz="2400" dirty="0">
              <a:solidFill>
                <a:srgbClr val="264181"/>
              </a:solidFill>
            </a:endParaRPr>
          </a:p>
          <a:p>
            <a:r>
              <a:rPr lang="en-US" sz="2400" dirty="0">
                <a:solidFill>
                  <a:srgbClr val="264181"/>
                </a:solidFill>
              </a:rPr>
              <a:t>Originally used in Greek city-states meaning “assemblies of citizens called out to conduct the business of the city.” </a:t>
            </a:r>
          </a:p>
          <a:p>
            <a:endParaRPr lang="en-US" sz="2400" dirty="0">
              <a:solidFill>
                <a:srgbClr val="264181"/>
              </a:solidFill>
            </a:endParaRPr>
          </a:p>
          <a:p>
            <a:r>
              <a:rPr lang="en-US" sz="2400" dirty="0">
                <a:solidFill>
                  <a:srgbClr val="264181"/>
                </a:solidFill>
                <a:ea typeface="Calibri" panose="020F0502020204030204" pitchFamily="34" charset="0"/>
              </a:rPr>
              <a:t>In the New Testament, the two English translations are 1) “assembly” and 2) “church.”</a:t>
            </a:r>
            <a:endParaRPr lang="en-US" sz="2400" dirty="0">
              <a:solidFill>
                <a:srgbClr val="264181"/>
              </a:solidFill>
            </a:endParaRP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F1F63841-902C-4341-B28F-BE62C9DA41EB}"/>
              </a:ext>
            </a:extLst>
          </p:cNvPr>
          <p:cNvSpPr txBox="1">
            <a:spLocks/>
          </p:cNvSpPr>
          <p:nvPr/>
        </p:nvSpPr>
        <p:spPr>
          <a:xfrm>
            <a:off x="1619103" y="142159"/>
            <a:ext cx="6475683" cy="652263"/>
          </a:xfrm>
          <a:prstGeom prst="rect">
            <a:avLst/>
          </a:prstGeom>
        </p:spPr>
        <p:txBody>
          <a:bodyPr vert="horz" lIns="101600" tIns="50800" rIns="101600" bIns="50800" rtlCol="0" anchor="b">
            <a:normAutofit lnSpcReduction="10000"/>
          </a:bodyPr>
          <a:lstStyle/>
          <a:p>
            <a:pPr algn="ctr" defTabSz="507955">
              <a:spcBef>
                <a:spcPct val="0"/>
              </a:spcBef>
              <a:defRPr/>
            </a:pPr>
            <a:r>
              <a:rPr lang="en-US" sz="3667" b="1" dirty="0">
                <a:solidFill>
                  <a:srgbClr val="0D0B61"/>
                </a:solidFill>
                <a:latin typeface="Minion Pro" pitchFamily="18" charset="0"/>
                <a:ea typeface="+mj-ea"/>
                <a:cs typeface="Arial Bold"/>
              </a:rPr>
              <a:t>Defining the Term Church</a:t>
            </a:r>
          </a:p>
        </p:txBody>
      </p:sp>
    </p:spTree>
    <p:extLst>
      <p:ext uri="{BB962C8B-B14F-4D97-AF65-F5344CB8AC3E}">
        <p14:creationId xmlns:p14="http://schemas.microsoft.com/office/powerpoint/2010/main" val="2213746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8" descr="Image result for goal"/>
          <p:cNvSpPr>
            <a:spLocks noChangeAspect="1" noChangeArrowheads="1"/>
          </p:cNvSpPr>
          <p:nvPr/>
        </p:nvSpPr>
        <p:spPr bwMode="auto">
          <a:xfrm>
            <a:off x="172861" y="-160514"/>
            <a:ext cx="338667" cy="338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endParaRPr lang="en-US" sz="2000" dirty="0"/>
          </a:p>
        </p:txBody>
      </p:sp>
      <p:pic>
        <p:nvPicPr>
          <p:cNvPr id="6" name="Content Placeholder 3">
            <a:extLst>
              <a:ext uri="{FF2B5EF4-FFF2-40B4-BE49-F238E27FC236}">
                <a16:creationId xmlns:a16="http://schemas.microsoft.com/office/drawing/2014/main" id="{B2227E95-D462-5746-94A7-68787EEB7F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41771" y="4396764"/>
            <a:ext cx="1270000" cy="105833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B69DD48-5F6A-1548-BD6A-787116CFB755}"/>
              </a:ext>
            </a:extLst>
          </p:cNvPr>
          <p:cNvSpPr txBox="1"/>
          <p:nvPr/>
        </p:nvSpPr>
        <p:spPr>
          <a:xfrm>
            <a:off x="511528" y="1257749"/>
            <a:ext cx="850008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264181"/>
                </a:solidFill>
              </a:rPr>
              <a:t>Old Testament: (Septuagint) </a:t>
            </a:r>
            <a:r>
              <a:rPr lang="en-US" sz="2400" i="1" dirty="0" err="1">
                <a:solidFill>
                  <a:srgbClr val="264181"/>
                </a:solidFill>
              </a:rPr>
              <a:t>ekklesia</a:t>
            </a:r>
            <a:r>
              <a:rPr lang="en-US" sz="2400" i="1" dirty="0">
                <a:solidFill>
                  <a:srgbClr val="264181"/>
                </a:solidFill>
              </a:rPr>
              <a:t> </a:t>
            </a:r>
            <a:r>
              <a:rPr lang="en-US" sz="2400" dirty="0">
                <a:solidFill>
                  <a:srgbClr val="264181"/>
                </a:solidFill>
              </a:rPr>
              <a:t>is never used for </a:t>
            </a:r>
            <a:r>
              <a:rPr lang="en-US" sz="2400" i="1" dirty="0" err="1">
                <a:solidFill>
                  <a:srgbClr val="264181"/>
                </a:solidFill>
              </a:rPr>
              <a:t>edah</a:t>
            </a:r>
            <a:r>
              <a:rPr lang="en-US" sz="2400" i="1" dirty="0">
                <a:solidFill>
                  <a:srgbClr val="264181"/>
                </a:solidFill>
              </a:rPr>
              <a:t> </a:t>
            </a:r>
            <a:r>
              <a:rPr lang="en-US" sz="2400" dirty="0">
                <a:solidFill>
                  <a:srgbClr val="264181"/>
                </a:solidFill>
              </a:rPr>
              <a:t>(the nation as a whole) but is used 77 times for </a:t>
            </a:r>
            <a:r>
              <a:rPr lang="en-US" sz="2400" i="1" dirty="0" err="1">
                <a:solidFill>
                  <a:srgbClr val="264181"/>
                </a:solidFill>
              </a:rPr>
              <a:t>qahal</a:t>
            </a:r>
            <a:r>
              <a:rPr lang="en-US" sz="2400" i="1" dirty="0">
                <a:solidFill>
                  <a:srgbClr val="264181"/>
                </a:solidFill>
              </a:rPr>
              <a:t> </a:t>
            </a:r>
            <a:r>
              <a:rPr lang="en-US" sz="2400" dirty="0">
                <a:solidFill>
                  <a:srgbClr val="264181"/>
                </a:solidFill>
              </a:rPr>
              <a:t>(ceremonial assembly). </a:t>
            </a:r>
          </a:p>
          <a:p>
            <a:endParaRPr lang="en-US" sz="2400" dirty="0">
              <a:solidFill>
                <a:srgbClr val="264181"/>
              </a:solidFill>
            </a:endParaRPr>
          </a:p>
          <a:p>
            <a:r>
              <a:rPr lang="en-US" sz="2400" dirty="0">
                <a:solidFill>
                  <a:srgbClr val="264181"/>
                </a:solidFill>
              </a:rPr>
              <a:t>The emphasis on assembly has theological implications. </a:t>
            </a:r>
            <a:br>
              <a:rPr lang="en-US" sz="2400" dirty="0">
                <a:solidFill>
                  <a:srgbClr val="264181"/>
                </a:solidFill>
              </a:rPr>
            </a:br>
            <a:endParaRPr lang="en-US" sz="2400" dirty="0">
              <a:solidFill>
                <a:srgbClr val="264181"/>
              </a:solidFill>
            </a:endParaRPr>
          </a:p>
          <a:p>
            <a:endParaRPr lang="en-US" sz="2400" dirty="0">
              <a:solidFill>
                <a:srgbClr val="264181"/>
              </a:solidFill>
              <a:latin typeface="Minion Pro" panose="02040503050201020203" pitchFamily="18" charset="0"/>
            </a:endParaRP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F1F63841-902C-4341-B28F-BE62C9DA41EB}"/>
              </a:ext>
            </a:extLst>
          </p:cNvPr>
          <p:cNvSpPr txBox="1">
            <a:spLocks/>
          </p:cNvSpPr>
          <p:nvPr/>
        </p:nvSpPr>
        <p:spPr>
          <a:xfrm>
            <a:off x="1619103" y="142159"/>
            <a:ext cx="6475683" cy="652263"/>
          </a:xfrm>
          <a:prstGeom prst="rect">
            <a:avLst/>
          </a:prstGeom>
        </p:spPr>
        <p:txBody>
          <a:bodyPr vert="horz" lIns="101600" tIns="50800" rIns="101600" bIns="50800" rtlCol="0" anchor="b">
            <a:normAutofit lnSpcReduction="10000"/>
          </a:bodyPr>
          <a:lstStyle/>
          <a:p>
            <a:pPr algn="ctr" defTabSz="507955">
              <a:spcBef>
                <a:spcPct val="0"/>
              </a:spcBef>
              <a:defRPr/>
            </a:pPr>
            <a:r>
              <a:rPr lang="en-US" sz="3667" b="1" dirty="0">
                <a:solidFill>
                  <a:srgbClr val="0D0B61"/>
                </a:solidFill>
                <a:latin typeface="Minion Pro" pitchFamily="18" charset="0"/>
                <a:ea typeface="+mj-ea"/>
                <a:cs typeface="Arial Bold"/>
              </a:rPr>
              <a:t>Defining the Term Church</a:t>
            </a:r>
          </a:p>
        </p:txBody>
      </p:sp>
    </p:spTree>
    <p:extLst>
      <p:ext uri="{BB962C8B-B14F-4D97-AF65-F5344CB8AC3E}">
        <p14:creationId xmlns:p14="http://schemas.microsoft.com/office/powerpoint/2010/main" val="3477100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8" descr="Image result for goal"/>
          <p:cNvSpPr>
            <a:spLocks noChangeAspect="1" noChangeArrowheads="1"/>
          </p:cNvSpPr>
          <p:nvPr/>
        </p:nvSpPr>
        <p:spPr bwMode="auto">
          <a:xfrm>
            <a:off x="172861" y="-160514"/>
            <a:ext cx="338667" cy="338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endParaRPr lang="en-US" sz="2000" dirty="0"/>
          </a:p>
        </p:txBody>
      </p:sp>
      <p:pic>
        <p:nvPicPr>
          <p:cNvPr id="6" name="Content Placeholder 3">
            <a:extLst>
              <a:ext uri="{FF2B5EF4-FFF2-40B4-BE49-F238E27FC236}">
                <a16:creationId xmlns:a16="http://schemas.microsoft.com/office/drawing/2014/main" id="{B2227E95-D462-5746-94A7-68787EEB7F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41771" y="4396764"/>
            <a:ext cx="1270000" cy="105833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B69DD48-5F6A-1548-BD6A-787116CFB755}"/>
              </a:ext>
            </a:extLst>
          </p:cNvPr>
          <p:cNvSpPr txBox="1"/>
          <p:nvPr/>
        </p:nvSpPr>
        <p:spPr>
          <a:xfrm>
            <a:off x="511528" y="1048526"/>
            <a:ext cx="850008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solidFill>
                <a:srgbClr val="264181"/>
              </a:solidFill>
            </a:endParaRPr>
          </a:p>
          <a:p>
            <a:r>
              <a:rPr lang="en-US" sz="2400" dirty="0">
                <a:solidFill>
                  <a:srgbClr val="264181"/>
                </a:solidFill>
              </a:rPr>
              <a:t>New Testament: 114 occurrences of </a:t>
            </a:r>
            <a:r>
              <a:rPr lang="en-US" sz="2400" i="1" dirty="0" err="1">
                <a:solidFill>
                  <a:srgbClr val="264181"/>
                </a:solidFill>
              </a:rPr>
              <a:t>ekklesia</a:t>
            </a:r>
            <a:r>
              <a:rPr lang="en-US" sz="2400" dirty="0">
                <a:solidFill>
                  <a:srgbClr val="264181"/>
                </a:solidFill>
              </a:rPr>
              <a:t>. 109 refer to a Christian assembly. </a:t>
            </a:r>
          </a:p>
          <a:p>
            <a:endParaRPr lang="en-US" sz="2400" dirty="0">
              <a:solidFill>
                <a:srgbClr val="264181"/>
              </a:solidFill>
            </a:endParaRPr>
          </a:p>
          <a:p>
            <a:pPr marL="342900" indent="-342900">
              <a:buAutoNum type="arabicPeriod"/>
            </a:pPr>
            <a:r>
              <a:rPr lang="en-US" sz="2400" b="1" dirty="0">
                <a:solidFill>
                  <a:srgbClr val="264181"/>
                </a:solidFill>
              </a:rPr>
              <a:t>General Use </a:t>
            </a:r>
          </a:p>
          <a:p>
            <a:pPr marL="342900" indent="-342900">
              <a:buAutoNum type="arabicPeriod"/>
            </a:pPr>
            <a:r>
              <a:rPr lang="en-US" sz="2400" b="1" dirty="0">
                <a:solidFill>
                  <a:srgbClr val="264181"/>
                </a:solidFill>
              </a:rPr>
              <a:t>Future and Final Use</a:t>
            </a:r>
            <a:r>
              <a:rPr lang="en-US" sz="2400" dirty="0">
                <a:solidFill>
                  <a:srgbClr val="264181"/>
                </a:solidFill>
              </a:rPr>
              <a:t>: universal church</a:t>
            </a:r>
          </a:p>
          <a:p>
            <a:pPr marL="342900" indent="-342900">
              <a:buAutoNum type="arabicPeriod"/>
            </a:pPr>
            <a:r>
              <a:rPr lang="en-US" sz="2400" b="1" dirty="0">
                <a:solidFill>
                  <a:srgbClr val="264181"/>
                </a:solidFill>
              </a:rPr>
              <a:t>Local and Concrete Use</a:t>
            </a:r>
            <a:r>
              <a:rPr lang="en-US" sz="2400" dirty="0">
                <a:solidFill>
                  <a:srgbClr val="264181"/>
                </a:solidFill>
              </a:rPr>
              <a:t>: about 90% of all uses </a:t>
            </a:r>
          </a:p>
          <a:p>
            <a:pPr marL="342900" indent="-342900">
              <a:buAutoNum type="arabicPeriod"/>
            </a:pPr>
            <a:endParaRPr lang="en-US" sz="2400" dirty="0">
              <a:solidFill>
                <a:srgbClr val="264181"/>
              </a:solidFill>
            </a:endParaRPr>
          </a:p>
          <a:p>
            <a:r>
              <a:rPr lang="en-US" sz="2400" dirty="0">
                <a:solidFill>
                  <a:srgbClr val="264181"/>
                </a:solidFill>
              </a:rPr>
              <a:t>The focus on the local, visible assembly has theological implications. </a:t>
            </a:r>
          </a:p>
          <a:p>
            <a:endParaRPr lang="en-US" sz="2400" dirty="0">
              <a:solidFill>
                <a:srgbClr val="264181"/>
              </a:solidFill>
              <a:latin typeface="Minion Pro" panose="02040503050201020203" pitchFamily="18" charset="0"/>
            </a:endParaRP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F1F63841-902C-4341-B28F-BE62C9DA41EB}"/>
              </a:ext>
            </a:extLst>
          </p:cNvPr>
          <p:cNvSpPr txBox="1">
            <a:spLocks/>
          </p:cNvSpPr>
          <p:nvPr/>
        </p:nvSpPr>
        <p:spPr>
          <a:xfrm>
            <a:off x="1619103" y="142159"/>
            <a:ext cx="6475683" cy="652263"/>
          </a:xfrm>
          <a:prstGeom prst="rect">
            <a:avLst/>
          </a:prstGeom>
        </p:spPr>
        <p:txBody>
          <a:bodyPr vert="horz" lIns="101600" tIns="50800" rIns="101600" bIns="50800" rtlCol="0" anchor="b">
            <a:normAutofit lnSpcReduction="10000"/>
          </a:bodyPr>
          <a:lstStyle/>
          <a:p>
            <a:pPr algn="ctr" defTabSz="507955">
              <a:spcBef>
                <a:spcPct val="0"/>
              </a:spcBef>
              <a:defRPr/>
            </a:pPr>
            <a:r>
              <a:rPr lang="en-US" sz="3667" b="1" dirty="0">
                <a:solidFill>
                  <a:srgbClr val="0D0B61"/>
                </a:solidFill>
                <a:latin typeface="Minion Pro" pitchFamily="18" charset="0"/>
                <a:ea typeface="+mj-ea"/>
                <a:cs typeface="Arial Bold"/>
              </a:rPr>
              <a:t>Defining the Term Church</a:t>
            </a:r>
          </a:p>
        </p:txBody>
      </p:sp>
    </p:spTree>
    <p:extLst>
      <p:ext uri="{BB962C8B-B14F-4D97-AF65-F5344CB8AC3E}">
        <p14:creationId xmlns:p14="http://schemas.microsoft.com/office/powerpoint/2010/main" val="739956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8" descr="Image result for goal"/>
          <p:cNvSpPr>
            <a:spLocks noChangeAspect="1" noChangeArrowheads="1"/>
          </p:cNvSpPr>
          <p:nvPr/>
        </p:nvSpPr>
        <p:spPr bwMode="auto">
          <a:xfrm>
            <a:off x="172861" y="-160514"/>
            <a:ext cx="338667" cy="338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endParaRPr lang="en-US" sz="2000" dirty="0"/>
          </a:p>
        </p:txBody>
      </p:sp>
      <p:pic>
        <p:nvPicPr>
          <p:cNvPr id="6" name="Content Placeholder 3">
            <a:extLst>
              <a:ext uri="{FF2B5EF4-FFF2-40B4-BE49-F238E27FC236}">
                <a16:creationId xmlns:a16="http://schemas.microsoft.com/office/drawing/2014/main" id="{B2227E95-D462-5746-94A7-68787EEB7F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41771" y="4396764"/>
            <a:ext cx="1270000" cy="105833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B69DD48-5F6A-1548-BD6A-787116CFB755}"/>
              </a:ext>
            </a:extLst>
          </p:cNvPr>
          <p:cNvSpPr txBox="1"/>
          <p:nvPr/>
        </p:nvSpPr>
        <p:spPr>
          <a:xfrm>
            <a:off x="511528" y="1257749"/>
            <a:ext cx="8500083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264181"/>
                </a:solidFill>
              </a:rPr>
              <a:t>Metaphors: Paul </a:t>
            </a:r>
            <a:r>
              <a:rPr lang="en-US" sz="2400" dirty="0" err="1">
                <a:solidFill>
                  <a:srgbClr val="264181"/>
                </a:solidFill>
              </a:rPr>
              <a:t>Minear</a:t>
            </a:r>
            <a:r>
              <a:rPr lang="en-US" sz="2400" dirty="0">
                <a:solidFill>
                  <a:srgbClr val="264181"/>
                </a:solidFill>
              </a:rPr>
              <a:t> in his book,  </a:t>
            </a:r>
            <a:r>
              <a:rPr lang="en-US" sz="2400" i="1" dirty="0">
                <a:solidFill>
                  <a:srgbClr val="264181"/>
                </a:solidFill>
              </a:rPr>
              <a:t>Images of the Church in the New Testament </a:t>
            </a:r>
            <a:r>
              <a:rPr lang="en-US" sz="2400" dirty="0">
                <a:solidFill>
                  <a:srgbClr val="264181"/>
                </a:solidFill>
              </a:rPr>
              <a:t>points out three central metaphors of his 100. </a:t>
            </a:r>
          </a:p>
          <a:p>
            <a:endParaRPr lang="en-US" sz="2400" dirty="0">
              <a:solidFill>
                <a:srgbClr val="264181"/>
              </a:solidFill>
            </a:endParaRPr>
          </a:p>
          <a:p>
            <a:pPr marL="457200" indent="-457200">
              <a:buAutoNum type="arabicPeriod"/>
            </a:pPr>
            <a:r>
              <a:rPr lang="en-US" sz="2400" dirty="0">
                <a:solidFill>
                  <a:srgbClr val="264181"/>
                </a:solidFill>
              </a:rPr>
              <a:t>The People of God </a:t>
            </a:r>
          </a:p>
          <a:p>
            <a:pPr marL="342900" indent="-342900">
              <a:buAutoNum type="arabicPeriod"/>
            </a:pPr>
            <a:r>
              <a:rPr lang="en-US" sz="2400" dirty="0">
                <a:solidFill>
                  <a:srgbClr val="264181"/>
                </a:solidFill>
              </a:rPr>
              <a:t>  The Body of Christ </a:t>
            </a:r>
          </a:p>
          <a:p>
            <a:pPr marL="342900" indent="-342900">
              <a:buAutoNum type="arabicPeriod"/>
            </a:pPr>
            <a:r>
              <a:rPr lang="en-US" sz="2400" dirty="0">
                <a:solidFill>
                  <a:srgbClr val="264181"/>
                </a:solidFill>
              </a:rPr>
              <a:t>  The Fellowship of the Spirit </a:t>
            </a:r>
            <a:br>
              <a:rPr lang="en-US" dirty="0"/>
            </a:br>
            <a:endParaRPr lang="en-US" dirty="0"/>
          </a:p>
          <a:p>
            <a:endParaRPr lang="en-US" sz="2400" dirty="0">
              <a:solidFill>
                <a:srgbClr val="264181"/>
              </a:solidFill>
              <a:latin typeface="Minion Pro" panose="02040503050201020203" pitchFamily="18" charset="0"/>
            </a:endParaRP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F1F63841-902C-4341-B28F-BE62C9DA41EB}"/>
              </a:ext>
            </a:extLst>
          </p:cNvPr>
          <p:cNvSpPr txBox="1">
            <a:spLocks/>
          </p:cNvSpPr>
          <p:nvPr/>
        </p:nvSpPr>
        <p:spPr>
          <a:xfrm>
            <a:off x="1619103" y="142159"/>
            <a:ext cx="6475683" cy="652263"/>
          </a:xfrm>
          <a:prstGeom prst="rect">
            <a:avLst/>
          </a:prstGeom>
        </p:spPr>
        <p:txBody>
          <a:bodyPr vert="horz" lIns="101600" tIns="50800" rIns="101600" bIns="50800" rtlCol="0" anchor="b">
            <a:normAutofit lnSpcReduction="10000"/>
          </a:bodyPr>
          <a:lstStyle/>
          <a:p>
            <a:pPr algn="ctr" defTabSz="507955">
              <a:spcBef>
                <a:spcPct val="0"/>
              </a:spcBef>
              <a:defRPr/>
            </a:pPr>
            <a:r>
              <a:rPr lang="en-US" sz="3667" b="1" dirty="0">
                <a:solidFill>
                  <a:srgbClr val="0D0B61"/>
                </a:solidFill>
                <a:latin typeface="Minion Pro" pitchFamily="18" charset="0"/>
                <a:ea typeface="+mj-ea"/>
                <a:cs typeface="Arial Bold"/>
              </a:rPr>
              <a:t>Defining the Term Church</a:t>
            </a:r>
          </a:p>
        </p:txBody>
      </p:sp>
    </p:spTree>
    <p:extLst>
      <p:ext uri="{BB962C8B-B14F-4D97-AF65-F5344CB8AC3E}">
        <p14:creationId xmlns:p14="http://schemas.microsoft.com/office/powerpoint/2010/main" val="147378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8" descr="Image result for goal"/>
          <p:cNvSpPr>
            <a:spLocks noChangeAspect="1" noChangeArrowheads="1"/>
          </p:cNvSpPr>
          <p:nvPr/>
        </p:nvSpPr>
        <p:spPr bwMode="auto">
          <a:xfrm>
            <a:off x="172861" y="-160514"/>
            <a:ext cx="338667" cy="338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endParaRPr lang="en-US" sz="2000" dirty="0"/>
          </a:p>
        </p:txBody>
      </p:sp>
      <p:pic>
        <p:nvPicPr>
          <p:cNvPr id="6" name="Content Placeholder 3">
            <a:extLst>
              <a:ext uri="{FF2B5EF4-FFF2-40B4-BE49-F238E27FC236}">
                <a16:creationId xmlns:a16="http://schemas.microsoft.com/office/drawing/2014/main" id="{B2227E95-D462-5746-94A7-68787EEB7F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41771" y="4396764"/>
            <a:ext cx="1270000" cy="105833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B69DD48-5F6A-1548-BD6A-787116CFB755}"/>
              </a:ext>
            </a:extLst>
          </p:cNvPr>
          <p:cNvSpPr txBox="1"/>
          <p:nvPr/>
        </p:nvSpPr>
        <p:spPr>
          <a:xfrm>
            <a:off x="829958" y="1165386"/>
            <a:ext cx="850008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264181"/>
                </a:solidFill>
              </a:rPr>
              <a:t>Toward a Definition of a True Church</a:t>
            </a:r>
            <a:endParaRPr lang="en-US" sz="2000" dirty="0">
              <a:solidFill>
                <a:srgbClr val="264181"/>
              </a:solidFill>
            </a:endParaRPr>
          </a:p>
          <a:p>
            <a:r>
              <a:rPr lang="en-US" sz="2000" dirty="0">
                <a:solidFill>
                  <a:srgbClr val="264181"/>
                </a:solidFill>
              </a:rPr>
              <a:t> </a:t>
            </a:r>
          </a:p>
          <a:p>
            <a:r>
              <a:rPr lang="en-US" sz="2000" dirty="0">
                <a:solidFill>
                  <a:srgbClr val="264181"/>
                </a:solidFill>
              </a:rPr>
              <a:t>	</a:t>
            </a:r>
            <a:r>
              <a:rPr lang="en-US" sz="2000" b="1" dirty="0">
                <a:solidFill>
                  <a:srgbClr val="264181"/>
                </a:solidFill>
              </a:rPr>
              <a:t>Being (</a:t>
            </a:r>
            <a:r>
              <a:rPr lang="en-US" sz="2000" b="1" i="1" dirty="0" err="1">
                <a:solidFill>
                  <a:srgbClr val="264181"/>
                </a:solidFill>
              </a:rPr>
              <a:t>esse</a:t>
            </a:r>
            <a:r>
              <a:rPr lang="en-US" sz="2000" b="1" dirty="0">
                <a:solidFill>
                  <a:srgbClr val="264181"/>
                </a:solidFill>
              </a:rPr>
              <a:t>)</a:t>
            </a:r>
            <a:r>
              <a:rPr lang="en-US" sz="2000" b="1" i="1" dirty="0">
                <a:solidFill>
                  <a:srgbClr val="264181"/>
                </a:solidFill>
              </a:rPr>
              <a:t>			</a:t>
            </a:r>
            <a:r>
              <a:rPr lang="en-US" sz="2000" dirty="0">
                <a:solidFill>
                  <a:srgbClr val="264181"/>
                </a:solidFill>
              </a:rPr>
              <a:t>			</a:t>
            </a:r>
            <a:r>
              <a:rPr lang="en-US" sz="2000" b="1" dirty="0">
                <a:solidFill>
                  <a:srgbClr val="264181"/>
                </a:solidFill>
              </a:rPr>
              <a:t>Well-Being (</a:t>
            </a:r>
            <a:r>
              <a:rPr lang="en-US" sz="2000" b="1" i="1" dirty="0">
                <a:solidFill>
                  <a:srgbClr val="264181"/>
                </a:solidFill>
              </a:rPr>
              <a:t>bene </a:t>
            </a:r>
            <a:r>
              <a:rPr lang="en-US" sz="2000" b="1" i="1" dirty="0" err="1">
                <a:solidFill>
                  <a:srgbClr val="264181"/>
                </a:solidFill>
              </a:rPr>
              <a:t>esse</a:t>
            </a:r>
            <a:r>
              <a:rPr lang="en-US" sz="2000" b="1" dirty="0">
                <a:solidFill>
                  <a:srgbClr val="264181"/>
                </a:solidFill>
              </a:rPr>
              <a:t>)</a:t>
            </a:r>
            <a:endParaRPr lang="en-US" sz="2000" dirty="0">
              <a:solidFill>
                <a:srgbClr val="264181"/>
              </a:solidFill>
            </a:endParaRPr>
          </a:p>
          <a:p>
            <a:r>
              <a:rPr lang="en-US" sz="2000" dirty="0">
                <a:solidFill>
                  <a:srgbClr val="264181"/>
                </a:solidFill>
              </a:rPr>
              <a:t>	Gospel							Regenerate Church Membership</a:t>
            </a:r>
          </a:p>
          <a:p>
            <a:r>
              <a:rPr lang="en-US" sz="2000" dirty="0">
                <a:solidFill>
                  <a:srgbClr val="264181"/>
                </a:solidFill>
              </a:rPr>
              <a:t>	Believers covenanted together		Meaningful Church Membership</a:t>
            </a:r>
          </a:p>
          <a:p>
            <a:r>
              <a:rPr lang="en-US" sz="2000" dirty="0">
                <a:solidFill>
                  <a:srgbClr val="264181"/>
                </a:solidFill>
              </a:rPr>
              <a:t>	Ordinances 						Church discipline</a:t>
            </a:r>
          </a:p>
          <a:p>
            <a:r>
              <a:rPr lang="en-US" sz="2000" dirty="0">
                <a:solidFill>
                  <a:srgbClr val="264181"/>
                </a:solidFill>
              </a:rPr>
              <a:t>	 								Officers (pastor and deacon)</a:t>
            </a:r>
          </a:p>
          <a:p>
            <a:r>
              <a:rPr lang="en-US" sz="2000" dirty="0">
                <a:solidFill>
                  <a:srgbClr val="264181"/>
                </a:solidFill>
              </a:rPr>
              <a:t>									Baptism by immersion of believers</a:t>
            </a:r>
          </a:p>
          <a:p>
            <a:r>
              <a:rPr lang="en-US" sz="2000" dirty="0">
                <a:solidFill>
                  <a:srgbClr val="264181"/>
                </a:solidFill>
              </a:rPr>
              <a:t>									Memorial view of the Lord’s Supper										Missionary focus</a:t>
            </a:r>
          </a:p>
          <a:p>
            <a:r>
              <a:rPr lang="en-US" sz="2000" dirty="0">
                <a:solidFill>
                  <a:srgbClr val="264181"/>
                </a:solidFill>
              </a:rPr>
              <a:t>									Expositional preaching, etc. </a:t>
            </a:r>
          </a:p>
          <a:p>
            <a:br>
              <a:rPr lang="en-US" sz="2000" dirty="0">
                <a:solidFill>
                  <a:srgbClr val="264181"/>
                </a:solidFill>
              </a:rPr>
            </a:br>
            <a:endParaRPr lang="en-US" sz="2000" dirty="0">
              <a:solidFill>
                <a:srgbClr val="264181"/>
              </a:solidFill>
            </a:endParaRPr>
          </a:p>
          <a:p>
            <a:endParaRPr lang="en-US" sz="2000" dirty="0">
              <a:solidFill>
                <a:srgbClr val="264181"/>
              </a:solidFill>
              <a:latin typeface="Minion Pro" panose="02040503050201020203" pitchFamily="18" charset="0"/>
            </a:endParaRP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F1F63841-902C-4341-B28F-BE62C9DA41EB}"/>
              </a:ext>
            </a:extLst>
          </p:cNvPr>
          <p:cNvSpPr txBox="1">
            <a:spLocks/>
          </p:cNvSpPr>
          <p:nvPr/>
        </p:nvSpPr>
        <p:spPr>
          <a:xfrm>
            <a:off x="1619103" y="142159"/>
            <a:ext cx="6475683" cy="652263"/>
          </a:xfrm>
          <a:prstGeom prst="rect">
            <a:avLst/>
          </a:prstGeom>
        </p:spPr>
        <p:txBody>
          <a:bodyPr vert="horz" lIns="101600" tIns="50800" rIns="101600" bIns="50800" rtlCol="0" anchor="b">
            <a:normAutofit lnSpcReduction="10000"/>
          </a:bodyPr>
          <a:lstStyle/>
          <a:p>
            <a:pPr algn="ctr" defTabSz="507955">
              <a:spcBef>
                <a:spcPct val="0"/>
              </a:spcBef>
              <a:defRPr/>
            </a:pPr>
            <a:r>
              <a:rPr lang="en-US" sz="3667" b="1" dirty="0">
                <a:solidFill>
                  <a:srgbClr val="0D0B61"/>
                </a:solidFill>
                <a:latin typeface="Minion Pro" pitchFamily="18" charset="0"/>
                <a:ea typeface="+mj-ea"/>
                <a:cs typeface="Arial Bold"/>
              </a:rPr>
              <a:t>Defining the Term Church</a:t>
            </a:r>
          </a:p>
        </p:txBody>
      </p:sp>
    </p:spTree>
    <p:extLst>
      <p:ext uri="{BB962C8B-B14F-4D97-AF65-F5344CB8AC3E}">
        <p14:creationId xmlns:p14="http://schemas.microsoft.com/office/powerpoint/2010/main" val="2562006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8" descr="Image result for goal"/>
          <p:cNvSpPr>
            <a:spLocks noChangeAspect="1" noChangeArrowheads="1"/>
          </p:cNvSpPr>
          <p:nvPr/>
        </p:nvSpPr>
        <p:spPr bwMode="auto">
          <a:xfrm>
            <a:off x="172861" y="-160514"/>
            <a:ext cx="338667" cy="338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endParaRPr lang="en-US" sz="2000" dirty="0"/>
          </a:p>
        </p:txBody>
      </p:sp>
      <p:pic>
        <p:nvPicPr>
          <p:cNvPr id="6" name="Content Placeholder 3">
            <a:extLst>
              <a:ext uri="{FF2B5EF4-FFF2-40B4-BE49-F238E27FC236}">
                <a16:creationId xmlns:a16="http://schemas.microsoft.com/office/drawing/2014/main" id="{B2227E95-D462-5746-94A7-68787EEB7F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41771" y="4396764"/>
            <a:ext cx="1270000" cy="105833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B69DD48-5F6A-1548-BD6A-787116CFB755}"/>
              </a:ext>
            </a:extLst>
          </p:cNvPr>
          <p:cNvSpPr txBox="1"/>
          <p:nvPr/>
        </p:nvSpPr>
        <p:spPr>
          <a:xfrm>
            <a:off x="511528" y="1257749"/>
            <a:ext cx="85000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264181"/>
                </a:solidFill>
              </a:rPr>
              <a:t>If you are squeamish, don’t look at the next slide</a:t>
            </a:r>
            <a:endParaRPr lang="en-US" sz="2400" dirty="0">
              <a:solidFill>
                <a:srgbClr val="264181"/>
              </a:solidFill>
              <a:latin typeface="Minion Pro" panose="02040503050201020203" pitchFamily="18" charset="0"/>
            </a:endParaRP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F1F63841-902C-4341-B28F-BE62C9DA41EB}"/>
              </a:ext>
            </a:extLst>
          </p:cNvPr>
          <p:cNvSpPr txBox="1">
            <a:spLocks/>
          </p:cNvSpPr>
          <p:nvPr/>
        </p:nvSpPr>
        <p:spPr>
          <a:xfrm>
            <a:off x="1619103" y="142159"/>
            <a:ext cx="6475683" cy="652263"/>
          </a:xfrm>
          <a:prstGeom prst="rect">
            <a:avLst/>
          </a:prstGeom>
        </p:spPr>
        <p:txBody>
          <a:bodyPr vert="horz" lIns="101600" tIns="50800" rIns="101600" bIns="50800" rtlCol="0" anchor="b">
            <a:normAutofit lnSpcReduction="10000"/>
          </a:bodyPr>
          <a:lstStyle/>
          <a:p>
            <a:pPr algn="ctr" defTabSz="507955">
              <a:spcBef>
                <a:spcPct val="0"/>
              </a:spcBef>
              <a:defRPr/>
            </a:pPr>
            <a:r>
              <a:rPr lang="en-US" sz="3667" b="1" dirty="0">
                <a:solidFill>
                  <a:srgbClr val="0D0B61"/>
                </a:solidFill>
                <a:latin typeface="Minion Pro" pitchFamily="18" charset="0"/>
                <a:ea typeface="+mj-ea"/>
                <a:cs typeface="Arial Bold"/>
              </a:rPr>
              <a:t>Warning:</a:t>
            </a:r>
          </a:p>
        </p:txBody>
      </p:sp>
    </p:spTree>
    <p:extLst>
      <p:ext uri="{BB962C8B-B14F-4D97-AF65-F5344CB8AC3E}">
        <p14:creationId xmlns:p14="http://schemas.microsoft.com/office/powerpoint/2010/main" val="4082418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8" descr="Image result for goal"/>
          <p:cNvSpPr>
            <a:spLocks noChangeAspect="1" noChangeArrowheads="1"/>
          </p:cNvSpPr>
          <p:nvPr/>
        </p:nvSpPr>
        <p:spPr bwMode="auto">
          <a:xfrm>
            <a:off x="172861" y="-160514"/>
            <a:ext cx="338667" cy="338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endParaRPr lang="en-US" sz="2000" dirty="0"/>
          </a:p>
        </p:txBody>
      </p:sp>
      <p:pic>
        <p:nvPicPr>
          <p:cNvPr id="6" name="Content Placeholder 3">
            <a:extLst>
              <a:ext uri="{FF2B5EF4-FFF2-40B4-BE49-F238E27FC236}">
                <a16:creationId xmlns:a16="http://schemas.microsoft.com/office/drawing/2014/main" id="{B2227E95-D462-5746-94A7-68787EEB7F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41771" y="4396764"/>
            <a:ext cx="1270000" cy="1058333"/>
          </a:xfrm>
          <a:prstGeom prst="rect">
            <a:avLst/>
          </a:prstGeom>
        </p:spPr>
      </p:pic>
      <p:sp>
        <p:nvSpPr>
          <p:cNvPr id="5" name="Title 3">
            <a:extLst>
              <a:ext uri="{FF2B5EF4-FFF2-40B4-BE49-F238E27FC236}">
                <a16:creationId xmlns:a16="http://schemas.microsoft.com/office/drawing/2014/main" id="{F1F63841-902C-4341-B28F-BE62C9DA41EB}"/>
              </a:ext>
            </a:extLst>
          </p:cNvPr>
          <p:cNvSpPr txBox="1">
            <a:spLocks/>
          </p:cNvSpPr>
          <p:nvPr/>
        </p:nvSpPr>
        <p:spPr>
          <a:xfrm>
            <a:off x="4479636" y="259903"/>
            <a:ext cx="4621913" cy="652263"/>
          </a:xfrm>
          <a:prstGeom prst="rect">
            <a:avLst/>
          </a:prstGeom>
        </p:spPr>
        <p:txBody>
          <a:bodyPr vert="horz" lIns="101600" tIns="50800" rIns="101600" bIns="50800" rtlCol="0" anchor="b">
            <a:normAutofit lnSpcReduction="10000"/>
          </a:bodyPr>
          <a:lstStyle/>
          <a:p>
            <a:pPr algn="ctr" defTabSz="507955">
              <a:spcBef>
                <a:spcPct val="0"/>
              </a:spcBef>
              <a:defRPr/>
            </a:pPr>
            <a:r>
              <a:rPr lang="en-US" sz="3667" b="1" dirty="0">
                <a:solidFill>
                  <a:srgbClr val="0D0B61"/>
                </a:solidFill>
                <a:latin typeface="Minion Pro" pitchFamily="18" charset="0"/>
                <a:ea typeface="+mj-ea"/>
                <a:cs typeface="Arial Bold"/>
              </a:rPr>
              <a:t>Membership Matters</a:t>
            </a:r>
          </a:p>
        </p:txBody>
      </p:sp>
      <p:pic>
        <p:nvPicPr>
          <p:cNvPr id="7" name="Picture 2" descr="https://scontent-iad3-1.xx.fbcdn.net/v/t1.0-9/1918278_507037199229_4356590_n.jpg?oh=c16f2b1acda9f5adfb8c4a52db7245e6&amp;oe=58C851DE">
            <a:extLst>
              <a:ext uri="{FF2B5EF4-FFF2-40B4-BE49-F238E27FC236}">
                <a16:creationId xmlns:a16="http://schemas.microsoft.com/office/drawing/2014/main" id="{40E41719-0AE2-2446-9D51-A99274E92C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672" y="234649"/>
            <a:ext cx="3220786" cy="5138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90473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8" descr="Image result for goal"/>
          <p:cNvSpPr>
            <a:spLocks noChangeAspect="1" noChangeArrowheads="1"/>
          </p:cNvSpPr>
          <p:nvPr/>
        </p:nvSpPr>
        <p:spPr bwMode="auto">
          <a:xfrm>
            <a:off x="172861" y="-160514"/>
            <a:ext cx="338667" cy="338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endParaRPr lang="en-US" sz="2000" dirty="0"/>
          </a:p>
        </p:txBody>
      </p:sp>
      <p:pic>
        <p:nvPicPr>
          <p:cNvPr id="6" name="Content Placeholder 3">
            <a:extLst>
              <a:ext uri="{FF2B5EF4-FFF2-40B4-BE49-F238E27FC236}">
                <a16:creationId xmlns:a16="http://schemas.microsoft.com/office/drawing/2014/main" id="{B2227E95-D462-5746-94A7-68787EEB7F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41771" y="4396764"/>
            <a:ext cx="1270000" cy="105833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B69DD48-5F6A-1548-BD6A-787116CFB755}"/>
              </a:ext>
            </a:extLst>
          </p:cNvPr>
          <p:cNvSpPr txBox="1"/>
          <p:nvPr/>
        </p:nvSpPr>
        <p:spPr>
          <a:xfrm>
            <a:off x="829958" y="1165386"/>
            <a:ext cx="850008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264181"/>
                </a:solidFill>
              </a:rPr>
              <a:t>Toward a Definition of a True Church</a:t>
            </a:r>
            <a:endParaRPr lang="en-US" sz="2000" dirty="0">
              <a:solidFill>
                <a:srgbClr val="264181"/>
              </a:solidFill>
            </a:endParaRPr>
          </a:p>
          <a:p>
            <a:r>
              <a:rPr lang="en-US" sz="2000" dirty="0">
                <a:solidFill>
                  <a:srgbClr val="264181"/>
                </a:solidFill>
              </a:rPr>
              <a:t> </a:t>
            </a:r>
          </a:p>
          <a:p>
            <a:r>
              <a:rPr lang="en-US" sz="2000" dirty="0">
                <a:solidFill>
                  <a:srgbClr val="264181"/>
                </a:solidFill>
              </a:rPr>
              <a:t>	</a:t>
            </a:r>
            <a:r>
              <a:rPr lang="en-US" sz="2000" b="1" dirty="0">
                <a:solidFill>
                  <a:srgbClr val="264181"/>
                </a:solidFill>
              </a:rPr>
              <a:t>Being (</a:t>
            </a:r>
            <a:r>
              <a:rPr lang="en-US" sz="2000" b="1" i="1" dirty="0" err="1">
                <a:solidFill>
                  <a:srgbClr val="264181"/>
                </a:solidFill>
              </a:rPr>
              <a:t>esse</a:t>
            </a:r>
            <a:r>
              <a:rPr lang="en-US" sz="2000" b="1" dirty="0">
                <a:solidFill>
                  <a:srgbClr val="264181"/>
                </a:solidFill>
              </a:rPr>
              <a:t>)</a:t>
            </a:r>
            <a:r>
              <a:rPr lang="en-US" sz="2000" b="1" i="1" dirty="0">
                <a:solidFill>
                  <a:srgbClr val="264181"/>
                </a:solidFill>
              </a:rPr>
              <a:t>			</a:t>
            </a:r>
            <a:r>
              <a:rPr lang="en-US" sz="2000" dirty="0">
                <a:solidFill>
                  <a:srgbClr val="264181"/>
                </a:solidFill>
              </a:rPr>
              <a:t>			</a:t>
            </a:r>
            <a:r>
              <a:rPr lang="en-US" sz="2000" b="1" dirty="0">
                <a:solidFill>
                  <a:srgbClr val="264181"/>
                </a:solidFill>
              </a:rPr>
              <a:t>Well-Being (</a:t>
            </a:r>
            <a:r>
              <a:rPr lang="en-US" sz="2000" b="1" i="1" dirty="0">
                <a:solidFill>
                  <a:srgbClr val="264181"/>
                </a:solidFill>
              </a:rPr>
              <a:t>bene </a:t>
            </a:r>
            <a:r>
              <a:rPr lang="en-US" sz="2000" b="1" i="1" dirty="0" err="1">
                <a:solidFill>
                  <a:srgbClr val="264181"/>
                </a:solidFill>
              </a:rPr>
              <a:t>esse</a:t>
            </a:r>
            <a:r>
              <a:rPr lang="en-US" sz="2000" b="1" dirty="0">
                <a:solidFill>
                  <a:srgbClr val="264181"/>
                </a:solidFill>
              </a:rPr>
              <a:t>)</a:t>
            </a:r>
            <a:endParaRPr lang="en-US" sz="2000" dirty="0">
              <a:solidFill>
                <a:srgbClr val="264181"/>
              </a:solidFill>
            </a:endParaRPr>
          </a:p>
          <a:p>
            <a:r>
              <a:rPr lang="en-US" sz="2000" dirty="0">
                <a:solidFill>
                  <a:srgbClr val="264181"/>
                </a:solidFill>
              </a:rPr>
              <a:t>	Gospel							Regenerate Church Membership</a:t>
            </a:r>
          </a:p>
          <a:p>
            <a:r>
              <a:rPr lang="en-US" sz="2000" dirty="0">
                <a:solidFill>
                  <a:srgbClr val="264181"/>
                </a:solidFill>
              </a:rPr>
              <a:t>	Believers covenanted together		Meaningful Church Membership</a:t>
            </a:r>
          </a:p>
          <a:p>
            <a:r>
              <a:rPr lang="en-US" sz="2000" dirty="0">
                <a:solidFill>
                  <a:srgbClr val="264181"/>
                </a:solidFill>
              </a:rPr>
              <a:t>	Ordinances 						Church discipline</a:t>
            </a:r>
          </a:p>
          <a:p>
            <a:r>
              <a:rPr lang="en-US" sz="2000" dirty="0">
                <a:solidFill>
                  <a:srgbClr val="264181"/>
                </a:solidFill>
              </a:rPr>
              <a:t>	 								Officers (pastor and deacon)</a:t>
            </a:r>
          </a:p>
          <a:p>
            <a:r>
              <a:rPr lang="en-US" sz="2000" dirty="0">
                <a:solidFill>
                  <a:srgbClr val="264181"/>
                </a:solidFill>
              </a:rPr>
              <a:t>									Baptism by immersion of believers</a:t>
            </a:r>
          </a:p>
          <a:p>
            <a:r>
              <a:rPr lang="en-US" sz="2000" dirty="0">
                <a:solidFill>
                  <a:srgbClr val="264181"/>
                </a:solidFill>
              </a:rPr>
              <a:t>									Memorial view of the Lord’s Supper										Missionary focus</a:t>
            </a:r>
          </a:p>
          <a:p>
            <a:r>
              <a:rPr lang="en-US" sz="2000" dirty="0">
                <a:solidFill>
                  <a:srgbClr val="264181"/>
                </a:solidFill>
              </a:rPr>
              <a:t>									Expositional preaching, etc. </a:t>
            </a:r>
          </a:p>
          <a:p>
            <a:br>
              <a:rPr lang="en-US" sz="2000" dirty="0">
                <a:solidFill>
                  <a:srgbClr val="264181"/>
                </a:solidFill>
              </a:rPr>
            </a:br>
            <a:endParaRPr lang="en-US" sz="2000" dirty="0">
              <a:solidFill>
                <a:srgbClr val="264181"/>
              </a:solidFill>
            </a:endParaRPr>
          </a:p>
          <a:p>
            <a:endParaRPr lang="en-US" sz="2000" dirty="0">
              <a:solidFill>
                <a:srgbClr val="264181"/>
              </a:solidFill>
              <a:latin typeface="Minion Pro" panose="02040503050201020203" pitchFamily="18" charset="0"/>
            </a:endParaRP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F1F63841-902C-4341-B28F-BE62C9DA41EB}"/>
              </a:ext>
            </a:extLst>
          </p:cNvPr>
          <p:cNvSpPr txBox="1">
            <a:spLocks/>
          </p:cNvSpPr>
          <p:nvPr/>
        </p:nvSpPr>
        <p:spPr>
          <a:xfrm>
            <a:off x="1619103" y="142159"/>
            <a:ext cx="6475683" cy="652263"/>
          </a:xfrm>
          <a:prstGeom prst="rect">
            <a:avLst/>
          </a:prstGeom>
        </p:spPr>
        <p:txBody>
          <a:bodyPr vert="horz" lIns="101600" tIns="50800" rIns="101600" bIns="50800" rtlCol="0" anchor="b">
            <a:normAutofit lnSpcReduction="10000"/>
          </a:bodyPr>
          <a:lstStyle/>
          <a:p>
            <a:pPr algn="ctr" defTabSz="507955">
              <a:spcBef>
                <a:spcPct val="0"/>
              </a:spcBef>
              <a:defRPr/>
            </a:pPr>
            <a:r>
              <a:rPr lang="en-US" sz="3667" b="1" dirty="0">
                <a:solidFill>
                  <a:srgbClr val="0D0B61"/>
                </a:solidFill>
                <a:latin typeface="Minion Pro" pitchFamily="18" charset="0"/>
                <a:ea typeface="+mj-ea"/>
                <a:cs typeface="Arial Bold"/>
              </a:rPr>
              <a:t>Defining the Term Church</a:t>
            </a:r>
          </a:p>
        </p:txBody>
      </p:sp>
    </p:spTree>
    <p:extLst>
      <p:ext uri="{BB962C8B-B14F-4D97-AF65-F5344CB8AC3E}">
        <p14:creationId xmlns:p14="http://schemas.microsoft.com/office/powerpoint/2010/main" val="2549913249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31081</TotalTime>
  <Words>718</Words>
  <Application>Microsoft Office PowerPoint</Application>
  <PresentationFormat>Custom</PresentationFormat>
  <Paragraphs>76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Arial Bold</vt:lpstr>
      <vt:lpstr>Calibri</vt:lpstr>
      <vt:lpstr>Calibri Light</vt:lpstr>
      <vt:lpstr>Minion Pro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Cedarville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White</dc:creator>
  <cp:lastModifiedBy>Denise Tye</cp:lastModifiedBy>
  <cp:revision>1001</cp:revision>
  <cp:lastPrinted>2017-01-24T18:57:04Z</cp:lastPrinted>
  <dcterms:created xsi:type="dcterms:W3CDTF">2014-09-22T03:24:24Z</dcterms:created>
  <dcterms:modified xsi:type="dcterms:W3CDTF">2020-02-28T20:42:35Z</dcterms:modified>
</cp:coreProperties>
</file>