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handoutMasterIdLst>
    <p:handoutMasterId r:id="rId21"/>
  </p:handoutMasterIdLst>
  <p:sldIdLst>
    <p:sldId id="256" r:id="rId2"/>
    <p:sldId id="257" r:id="rId3"/>
    <p:sldId id="259" r:id="rId4"/>
    <p:sldId id="265" r:id="rId5"/>
    <p:sldId id="260" r:id="rId6"/>
    <p:sldId id="278" r:id="rId7"/>
    <p:sldId id="273" r:id="rId8"/>
    <p:sldId id="284" r:id="rId9"/>
    <p:sldId id="285" r:id="rId10"/>
    <p:sldId id="288" r:id="rId11"/>
    <p:sldId id="286" r:id="rId12"/>
    <p:sldId id="287" r:id="rId13"/>
    <p:sldId id="289" r:id="rId14"/>
    <p:sldId id="261" r:id="rId15"/>
    <p:sldId id="275" r:id="rId16"/>
    <p:sldId id="266" r:id="rId17"/>
    <p:sldId id="263" r:id="rId18"/>
    <p:sldId id="267" r:id="rId19"/>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6FF"/>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86" autoAdjust="0"/>
    <p:restoredTop sz="87150" autoAdjust="0"/>
  </p:normalViewPr>
  <p:slideViewPr>
    <p:cSldViewPr>
      <p:cViewPr varScale="1">
        <p:scale>
          <a:sx n="155" d="100"/>
          <a:sy n="155" d="100"/>
        </p:scale>
        <p:origin x="-7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dirty="0"/>
          </a:p>
        </p:txBody>
      </p:sp>
      <p:sp>
        <p:nvSpPr>
          <p:cNvPr id="2765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dirty="0"/>
          </a:p>
        </p:txBody>
      </p:sp>
      <p:sp>
        <p:nvSpPr>
          <p:cNvPr id="2765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
        <p:nvSpPr>
          <p:cNvPr id="2765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5BC0FB0-19E8-42BE-AF03-54256C7557A0}" type="slidenum">
              <a:rPr lang="en-US"/>
              <a:pPr/>
              <a:t>‹#›</a:t>
            </a:fld>
            <a:endParaRPr lang="en-US" dirty="0"/>
          </a:p>
        </p:txBody>
      </p:sp>
    </p:spTree>
    <p:extLst>
      <p:ext uri="{BB962C8B-B14F-4D97-AF65-F5344CB8AC3E}">
        <p14:creationId xmlns:p14="http://schemas.microsoft.com/office/powerpoint/2010/main" val="4106726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dirty="0"/>
          </a:p>
        </p:txBody>
      </p:sp>
      <p:sp>
        <p:nvSpPr>
          <p:cNvPr id="215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dirty="0"/>
          </a:p>
        </p:txBody>
      </p:sp>
      <p:sp>
        <p:nvSpPr>
          <p:cNvPr id="215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
        <p:nvSpPr>
          <p:cNvPr id="215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4417180-5016-4790-96D0-F1AE77A9B5E7}" type="slidenum">
              <a:rPr lang="en-US"/>
              <a:pPr/>
              <a:t>‹#›</a:t>
            </a:fld>
            <a:endParaRPr lang="en-US" dirty="0"/>
          </a:p>
        </p:txBody>
      </p:sp>
    </p:spTree>
    <p:extLst>
      <p:ext uri="{BB962C8B-B14F-4D97-AF65-F5344CB8AC3E}">
        <p14:creationId xmlns:p14="http://schemas.microsoft.com/office/powerpoint/2010/main" val="25221275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Letter D is a compact</a:t>
            </a:r>
            <a:r>
              <a:rPr lang="en-US" baseline="0" dirty="0" smtClean="0"/>
              <a:t> sentence that is difficult to unpack all at once: it takes a semester to fully see the story played out, but I’ll at least start with this sentence.</a:t>
            </a:r>
            <a:endParaRPr lang="en-US" dirty="0"/>
          </a:p>
        </p:txBody>
      </p:sp>
      <p:sp>
        <p:nvSpPr>
          <p:cNvPr id="4" name="Slide Number Placeholder 3"/>
          <p:cNvSpPr>
            <a:spLocks noGrp="1"/>
          </p:cNvSpPr>
          <p:nvPr>
            <p:ph type="sldNum" sz="quarter" idx="10"/>
          </p:nvPr>
        </p:nvSpPr>
        <p:spPr/>
        <p:txBody>
          <a:bodyPr/>
          <a:lstStyle/>
          <a:p>
            <a:fld id="{14417180-5016-4790-96D0-F1AE77A9B5E7}"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17180-5016-4790-96D0-F1AE77A9B5E7}"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6350" y="20638"/>
            <a:ext cx="9144000" cy="6858000"/>
            <a:chOff x="0" y="0"/>
            <a:chExt cx="5760" cy="4320"/>
          </a:xfrm>
        </p:grpSpPr>
        <p:sp>
          <p:nvSpPr>
            <p:cNvPr id="1843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1843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dirty="0"/>
            </a:p>
          </p:txBody>
        </p:sp>
      </p:grpSp>
      <p:sp>
        <p:nvSpPr>
          <p:cNvPr id="1843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dirty="0"/>
          </a:p>
        </p:txBody>
      </p:sp>
      <p:grpSp>
        <p:nvGrpSpPr>
          <p:cNvPr id="18438" name="Group 6"/>
          <p:cNvGrpSpPr>
            <a:grpSpLocks/>
          </p:cNvGrpSpPr>
          <p:nvPr/>
        </p:nvGrpSpPr>
        <p:grpSpPr bwMode="auto">
          <a:xfrm>
            <a:off x="-1588" y="6034088"/>
            <a:ext cx="7845426" cy="850900"/>
            <a:chOff x="0" y="3792"/>
            <a:chExt cx="4942" cy="536"/>
          </a:xfrm>
        </p:grpSpPr>
        <p:sp>
          <p:nvSpPr>
            <p:cNvPr id="1843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dirty="0"/>
            </a:p>
          </p:txBody>
        </p:sp>
        <p:grpSp>
          <p:nvGrpSpPr>
            <p:cNvPr id="18440" name="Group 8"/>
            <p:cNvGrpSpPr>
              <a:grpSpLocks/>
            </p:cNvGrpSpPr>
            <p:nvPr userDrawn="1"/>
          </p:nvGrpSpPr>
          <p:grpSpPr bwMode="auto">
            <a:xfrm>
              <a:off x="2486" y="3792"/>
              <a:ext cx="2456" cy="536"/>
              <a:chOff x="2486" y="3792"/>
              <a:chExt cx="2456" cy="536"/>
            </a:xfrm>
          </p:grpSpPr>
          <p:sp>
            <p:nvSpPr>
              <p:cNvPr id="18441"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dirty="0"/>
              </a:p>
            </p:txBody>
          </p:sp>
          <p:sp>
            <p:nvSpPr>
              <p:cNvPr id="1844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dirty="0"/>
              </a:p>
            </p:txBody>
          </p:sp>
          <p:sp>
            <p:nvSpPr>
              <p:cNvPr id="1844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dirty="0"/>
              </a:p>
            </p:txBody>
          </p:sp>
          <p:sp>
            <p:nvSpPr>
              <p:cNvPr id="1844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dirty="0"/>
              </a:p>
            </p:txBody>
          </p:sp>
          <p:sp>
            <p:nvSpPr>
              <p:cNvPr id="1844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dirty="0"/>
              </a:p>
            </p:txBody>
          </p:sp>
        </p:grpSp>
        <p:sp>
          <p:nvSpPr>
            <p:cNvPr id="1844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dirty="0"/>
            </a:p>
          </p:txBody>
        </p:sp>
      </p:grpSp>
      <p:grpSp>
        <p:nvGrpSpPr>
          <p:cNvPr id="18447" name="Group 15"/>
          <p:cNvGrpSpPr>
            <a:grpSpLocks/>
          </p:cNvGrpSpPr>
          <p:nvPr/>
        </p:nvGrpSpPr>
        <p:grpSpPr bwMode="auto">
          <a:xfrm>
            <a:off x="627063" y="6021388"/>
            <a:ext cx="5684837" cy="849312"/>
            <a:chOff x="395" y="3793"/>
            <a:chExt cx="3581" cy="535"/>
          </a:xfrm>
        </p:grpSpPr>
        <p:sp>
          <p:nvSpPr>
            <p:cNvPr id="1844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dirty="0"/>
            </a:p>
          </p:txBody>
        </p:sp>
        <p:sp>
          <p:nvSpPr>
            <p:cNvPr id="1844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dirty="0"/>
            </a:p>
          </p:txBody>
        </p:sp>
        <p:sp>
          <p:nvSpPr>
            <p:cNvPr id="1845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dirty="0"/>
            </a:p>
          </p:txBody>
        </p:sp>
        <p:sp>
          <p:nvSpPr>
            <p:cNvPr id="1845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dirty="0"/>
            </a:p>
          </p:txBody>
        </p:sp>
        <p:sp>
          <p:nvSpPr>
            <p:cNvPr id="1845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dirty="0"/>
            </a:p>
          </p:txBody>
        </p:sp>
        <p:sp>
          <p:nvSpPr>
            <p:cNvPr id="1845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dirty="0"/>
            </a:p>
          </p:txBody>
        </p:sp>
      </p:grpSp>
      <p:sp>
        <p:nvSpPr>
          <p:cNvPr id="18454" name="Rectangle 22"/>
          <p:cNvSpPr>
            <a:spLocks noGrp="1" noChangeArrowheads="1"/>
          </p:cNvSpPr>
          <p:nvPr>
            <p:ph type="ctrTitle" sz="quarter"/>
          </p:nvPr>
        </p:nvSpPr>
        <p:spPr>
          <a:xfrm>
            <a:off x="457200" y="1447800"/>
            <a:ext cx="8229600" cy="1736725"/>
          </a:xfrm>
          <a:effectLst/>
        </p:spPr>
        <p:txBody>
          <a:bodyPr/>
          <a:lstStyle>
            <a:lvl1pPr>
              <a:defRPr sz="5400"/>
            </a:lvl1pPr>
          </a:lstStyle>
          <a:p>
            <a:r>
              <a:rPr lang="en-US"/>
              <a:t>Click to edit Master title style</a:t>
            </a:r>
          </a:p>
        </p:txBody>
      </p:sp>
      <p:sp>
        <p:nvSpPr>
          <p:cNvPr id="18455" name="Rectangle 23"/>
          <p:cNvSpPr>
            <a:spLocks noGrp="1" noChangeArrowheads="1"/>
          </p:cNvSpPr>
          <p:nvPr>
            <p:ph type="subTitle" sz="quarter" idx="1"/>
          </p:nvPr>
        </p:nvSpPr>
        <p:spPr>
          <a:xfrm>
            <a:off x="1371600" y="3429000"/>
            <a:ext cx="6400800" cy="1752600"/>
          </a:xfrm>
          <a:effectLst/>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18456" name="Rectangle 24"/>
          <p:cNvSpPr>
            <a:spLocks noGrp="1" noChangeArrowheads="1"/>
          </p:cNvSpPr>
          <p:nvPr>
            <p:ph type="dt" sz="quarter" idx="2"/>
          </p:nvPr>
        </p:nvSpPr>
        <p:spPr/>
        <p:txBody>
          <a:bodyPr/>
          <a:lstStyle>
            <a:lvl1pPr>
              <a:defRPr/>
            </a:lvl1pPr>
          </a:lstStyle>
          <a:p>
            <a:endParaRPr lang="en-US" dirty="0"/>
          </a:p>
        </p:txBody>
      </p:sp>
      <p:sp>
        <p:nvSpPr>
          <p:cNvPr id="18457" name="Rectangle 25"/>
          <p:cNvSpPr>
            <a:spLocks noGrp="1" noChangeArrowheads="1"/>
          </p:cNvSpPr>
          <p:nvPr>
            <p:ph type="sldNum" sz="quarter" idx="4"/>
          </p:nvPr>
        </p:nvSpPr>
        <p:spPr/>
        <p:txBody>
          <a:bodyPr/>
          <a:lstStyle>
            <a:lvl1pPr>
              <a:defRPr/>
            </a:lvl1pPr>
          </a:lstStyle>
          <a:p>
            <a:fld id="{F32DB5B2-4890-400C-8576-ACC0C76BEC4C}" type="slidenum">
              <a:rPr lang="en-US"/>
              <a:pPr/>
              <a:t>‹#›</a:t>
            </a:fld>
            <a:endParaRPr lang="en-US" dirty="0"/>
          </a:p>
        </p:txBody>
      </p:sp>
      <p:sp>
        <p:nvSpPr>
          <p:cNvPr id="18458" name="Rectangle 26"/>
          <p:cNvSpPr>
            <a:spLocks noGrp="1" noChangeArrowheads="1"/>
          </p:cNvSpPr>
          <p:nvPr>
            <p:ph type="ftr" sz="quarter" idx="3"/>
          </p:nvPr>
        </p:nvSpPr>
        <p:spPr/>
        <p:txBody>
          <a:bodyPr/>
          <a:lstStyle>
            <a:lvl1pPr>
              <a:defRPr/>
            </a:lvl1p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0E9954-9786-4682-A500-2A348BFEBDD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A0166F-3E84-4A72-9259-9456ABCE272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0921D4A-0E39-4C37-AE0E-B00188265DA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0C32271-0FFC-4543-BD3F-C8043D3E2F6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4950721-E59F-4FDD-95AF-0C2FC1F40C76}"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C304F94-8C52-4E82-8FF8-D232A122438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E04EA1CF-D212-407C-B5DF-1D7251B1F05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832E052-0DDE-415D-A17B-E9F6B45AB47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3987155-20B6-4F55-AF3B-E0F1B782C0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8B5E90C-A79C-46CD-ACE3-1CDD4445800A}"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9144000" cy="6858000"/>
            <a:chOff x="0" y="0"/>
            <a:chExt cx="5760" cy="4320"/>
          </a:xfrm>
        </p:grpSpPr>
        <p:sp>
          <p:nvSpPr>
            <p:cNvPr id="1741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1741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dirty="0"/>
            </a:p>
          </p:txBody>
        </p:sp>
      </p:grpSp>
      <p:sp>
        <p:nvSpPr>
          <p:cNvPr id="1741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dirty="0"/>
          </a:p>
        </p:txBody>
      </p:sp>
      <p:grpSp>
        <p:nvGrpSpPr>
          <p:cNvPr id="17414" name="Group 6"/>
          <p:cNvGrpSpPr>
            <a:grpSpLocks/>
          </p:cNvGrpSpPr>
          <p:nvPr/>
        </p:nvGrpSpPr>
        <p:grpSpPr bwMode="auto">
          <a:xfrm>
            <a:off x="0" y="6019800"/>
            <a:ext cx="7848600" cy="857250"/>
            <a:chOff x="0" y="3792"/>
            <a:chExt cx="4944" cy="540"/>
          </a:xfrm>
        </p:grpSpPr>
        <p:sp>
          <p:nvSpPr>
            <p:cNvPr id="1741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dirty="0"/>
            </a:p>
          </p:txBody>
        </p:sp>
        <p:grpSp>
          <p:nvGrpSpPr>
            <p:cNvPr id="17416" name="Group 8"/>
            <p:cNvGrpSpPr>
              <a:grpSpLocks/>
            </p:cNvGrpSpPr>
            <p:nvPr userDrawn="1"/>
          </p:nvGrpSpPr>
          <p:grpSpPr bwMode="auto">
            <a:xfrm>
              <a:off x="2486" y="3792"/>
              <a:ext cx="2458" cy="540"/>
              <a:chOff x="2486" y="3792"/>
              <a:chExt cx="2458" cy="540"/>
            </a:xfrm>
          </p:grpSpPr>
          <p:sp>
            <p:nvSpPr>
              <p:cNvPr id="1741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dirty="0"/>
              </a:p>
            </p:txBody>
          </p:sp>
          <p:sp>
            <p:nvSpPr>
              <p:cNvPr id="1741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dirty="0"/>
              </a:p>
            </p:txBody>
          </p:sp>
          <p:sp>
            <p:nvSpPr>
              <p:cNvPr id="1741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dirty="0"/>
              </a:p>
            </p:txBody>
          </p:sp>
          <p:sp>
            <p:nvSpPr>
              <p:cNvPr id="1742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dirty="0"/>
              </a:p>
            </p:txBody>
          </p:sp>
          <p:sp>
            <p:nvSpPr>
              <p:cNvPr id="1742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dirty="0"/>
              </a:p>
            </p:txBody>
          </p:sp>
        </p:grpSp>
        <p:sp>
          <p:nvSpPr>
            <p:cNvPr id="1742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dirty="0"/>
            </a:p>
          </p:txBody>
        </p:sp>
      </p:grpSp>
      <p:grpSp>
        <p:nvGrpSpPr>
          <p:cNvPr id="17423" name="Group 15"/>
          <p:cNvGrpSpPr>
            <a:grpSpLocks/>
          </p:cNvGrpSpPr>
          <p:nvPr/>
        </p:nvGrpSpPr>
        <p:grpSpPr bwMode="auto">
          <a:xfrm>
            <a:off x="627063" y="6021388"/>
            <a:ext cx="5684837" cy="849312"/>
            <a:chOff x="395" y="3793"/>
            <a:chExt cx="3581" cy="535"/>
          </a:xfrm>
        </p:grpSpPr>
        <p:sp>
          <p:nvSpPr>
            <p:cNvPr id="1742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dirty="0"/>
            </a:p>
          </p:txBody>
        </p:sp>
        <p:sp>
          <p:nvSpPr>
            <p:cNvPr id="1742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dirty="0"/>
            </a:p>
          </p:txBody>
        </p:sp>
        <p:sp>
          <p:nvSpPr>
            <p:cNvPr id="1742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dirty="0"/>
            </a:p>
          </p:txBody>
        </p:sp>
        <p:sp>
          <p:nvSpPr>
            <p:cNvPr id="1742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dirty="0"/>
            </a:p>
          </p:txBody>
        </p:sp>
        <p:sp>
          <p:nvSpPr>
            <p:cNvPr id="1742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dirty="0"/>
            </a:p>
          </p:txBody>
        </p:sp>
        <p:sp>
          <p:nvSpPr>
            <p:cNvPr id="1742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dirty="0"/>
            </a:p>
          </p:txBody>
        </p:sp>
      </p:grpSp>
      <p:sp>
        <p:nvSpPr>
          <p:cNvPr id="17430" name="Rectangle 22"/>
          <p:cNvSpPr>
            <a:spLocks noGrp="1" noChangeArrowheads="1"/>
          </p:cNvSpPr>
          <p:nvPr>
            <p:ph type="title"/>
          </p:nvPr>
        </p:nvSpPr>
        <p:spPr bwMode="auto">
          <a:xfrm>
            <a:off x="1524000" y="228600"/>
            <a:ext cx="7162800" cy="1143000"/>
          </a:xfrm>
          <a:prstGeom prst="rect">
            <a:avLst/>
          </a:prstGeom>
          <a:noFill/>
          <a:ln w="9525">
            <a:noFill/>
            <a:miter lim="800000"/>
            <a:headEnd/>
            <a:tailEnd/>
          </a:ln>
          <a:effectLst>
            <a:outerShdw dist="35921" dir="2700000" algn="ctr" rotWithShape="0">
              <a:srgbClr val="00000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31" name="Rectangle 23"/>
          <p:cNvSpPr>
            <a:spLocks noGrp="1" noChangeArrowheads="1"/>
          </p:cNvSpPr>
          <p:nvPr>
            <p:ph type="body" idx="1"/>
          </p:nvPr>
        </p:nvSpPr>
        <p:spPr bwMode="auto">
          <a:xfrm>
            <a:off x="457200" y="1600200"/>
            <a:ext cx="8458200" cy="4495800"/>
          </a:xfrm>
          <a:prstGeom prst="rect">
            <a:avLst/>
          </a:prstGeom>
          <a:noFill/>
          <a:ln w="9525">
            <a:no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1.	Fourth level</a:t>
            </a:r>
          </a:p>
          <a:p>
            <a:pPr lvl="4"/>
            <a:r>
              <a:rPr lang="en-US" smtClean="0"/>
              <a:t>a) 	Fifth level</a:t>
            </a:r>
          </a:p>
        </p:txBody>
      </p:sp>
      <p:sp>
        <p:nvSpPr>
          <p:cNvPr id="1743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dirty="0"/>
          </a:p>
        </p:txBody>
      </p:sp>
      <p:sp>
        <p:nvSpPr>
          <p:cNvPr id="1743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dirty="0"/>
          </a:p>
        </p:txBody>
      </p:sp>
      <p:sp>
        <p:nvSpPr>
          <p:cNvPr id="1743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69A38488-9E08-4433-86A1-3AF3E09867CF}" type="slidenum">
              <a:rPr lang="en-US"/>
              <a:pPr/>
              <a:t>‹#›</a:t>
            </a:fld>
            <a:endParaRPr lang="en-US" dirty="0"/>
          </a:p>
        </p:txBody>
      </p:sp>
      <p:pic>
        <p:nvPicPr>
          <p:cNvPr id="17436" name="Picture 28" descr="tablets blue"/>
          <p:cNvPicPr>
            <a:picLocks noChangeAspect="1" noChangeArrowheads="1"/>
          </p:cNvPicPr>
          <p:nvPr userDrawn="1"/>
        </p:nvPicPr>
        <p:blipFill>
          <a:blip r:embed="rId13" cstate="print"/>
          <a:srcRect/>
          <a:stretch>
            <a:fillRect/>
          </a:stretch>
        </p:blipFill>
        <p:spPr bwMode="auto">
          <a:xfrm>
            <a:off x="0" y="0"/>
            <a:ext cx="1628775" cy="1362075"/>
          </a:xfrm>
          <a:prstGeom prst="rect">
            <a:avLst/>
          </a:prstGeom>
          <a:noFill/>
        </p:spPr>
      </p:pic>
    </p:spTree>
  </p:cSld>
  <p:clrMap bg1="dk2" tx1="lt1" bg2="dk1" tx2="lt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31">
                                            <p:txEl>
                                              <p:pRg st="0" end="0"/>
                                            </p:txEl>
                                          </p:spTgt>
                                        </p:tgtEl>
                                        <p:attrNameLst>
                                          <p:attrName>style.visibility</p:attrName>
                                        </p:attrNameLst>
                                      </p:cBhvr>
                                      <p:to>
                                        <p:strVal val="visible"/>
                                      </p:to>
                                    </p:set>
                                    <p:animEffect transition="in" filter="fade">
                                      <p:cBhvr>
                                        <p:cTn id="7" dur="500"/>
                                        <p:tgtEl>
                                          <p:spTgt spid="174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31">
                                            <p:txEl>
                                              <p:pRg st="1" end="1"/>
                                            </p:txEl>
                                          </p:spTgt>
                                        </p:tgtEl>
                                        <p:attrNameLst>
                                          <p:attrName>style.visibility</p:attrName>
                                        </p:attrNameLst>
                                      </p:cBhvr>
                                      <p:to>
                                        <p:strVal val="visible"/>
                                      </p:to>
                                    </p:set>
                                    <p:animEffect transition="in" filter="fade">
                                      <p:cBhvr>
                                        <p:cTn id="12" dur="500"/>
                                        <p:tgtEl>
                                          <p:spTgt spid="174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31">
                                            <p:txEl>
                                              <p:pRg st="2" end="2"/>
                                            </p:txEl>
                                          </p:spTgt>
                                        </p:tgtEl>
                                        <p:attrNameLst>
                                          <p:attrName>style.visibility</p:attrName>
                                        </p:attrNameLst>
                                      </p:cBhvr>
                                      <p:to>
                                        <p:strVal val="visible"/>
                                      </p:to>
                                    </p:set>
                                    <p:animEffect transition="in" filter="fade">
                                      <p:cBhvr>
                                        <p:cTn id="17" dur="500"/>
                                        <p:tgtEl>
                                          <p:spTgt spid="174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31">
                                            <p:txEl>
                                              <p:pRg st="3" end="3"/>
                                            </p:txEl>
                                          </p:spTgt>
                                        </p:tgtEl>
                                        <p:attrNameLst>
                                          <p:attrName>style.visibility</p:attrName>
                                        </p:attrNameLst>
                                      </p:cBhvr>
                                      <p:to>
                                        <p:strVal val="visible"/>
                                      </p:to>
                                    </p:set>
                                    <p:animEffect transition="in" filter="fade">
                                      <p:cBhvr>
                                        <p:cTn id="22" dur="500"/>
                                        <p:tgtEl>
                                          <p:spTgt spid="174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31">
                                            <p:txEl>
                                              <p:pRg st="4" end="4"/>
                                            </p:txEl>
                                          </p:spTgt>
                                        </p:tgtEl>
                                        <p:attrNameLst>
                                          <p:attrName>style.visibility</p:attrName>
                                        </p:attrNameLst>
                                      </p:cBhvr>
                                      <p:to>
                                        <p:strVal val="visible"/>
                                      </p:to>
                                    </p:set>
                                    <p:animEffect transition="in" filter="fade">
                                      <p:cBhvr>
                                        <p:cTn id="27" dur="500"/>
                                        <p:tgtEl>
                                          <p:spTgt spid="174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1" grpId="0" uiExpand="1" build="p" bldLvl="5">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7431"/>
                        </p:tgtEl>
                        <p:attrNameLst>
                          <p:attrName>style.visibility</p:attrName>
                        </p:attrNameLst>
                      </p:cBhvr>
                      <p:to>
                        <p:strVal val="visible"/>
                      </p:to>
                    </p:set>
                    <p:animEffect transition="in" filter="fade">
                      <p:cBhvr>
                        <p:cTn dur="500"/>
                        <p:tgtEl>
                          <p:spTgt spid="17431"/>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7431"/>
                        </p:tgtEl>
                        <p:attrNameLst>
                          <p:attrName>style.visibility</p:attrName>
                        </p:attrNameLst>
                      </p:cBhvr>
                      <p:to>
                        <p:strVal val="visible"/>
                      </p:to>
                    </p:set>
                    <p:animEffect transition="in" filter="fade">
                      <p:cBhvr>
                        <p:cTn dur="500"/>
                        <p:tgtEl>
                          <p:spTgt spid="17431"/>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7431"/>
                        </p:tgtEl>
                        <p:attrNameLst>
                          <p:attrName>style.visibility</p:attrName>
                        </p:attrNameLst>
                      </p:cBhvr>
                      <p:to>
                        <p:strVal val="visible"/>
                      </p:to>
                    </p:set>
                    <p:animEffect transition="in" filter="fade">
                      <p:cBhvr>
                        <p:cTn dur="500"/>
                        <p:tgtEl>
                          <p:spTgt spid="17431"/>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7431"/>
                        </p:tgtEl>
                        <p:attrNameLst>
                          <p:attrName>style.visibility</p:attrName>
                        </p:attrNameLst>
                      </p:cBhvr>
                      <p:to>
                        <p:strVal val="visible"/>
                      </p:to>
                    </p:set>
                    <p:animEffect transition="in" filter="fade">
                      <p:cBhvr>
                        <p:cTn dur="500"/>
                        <p:tgtEl>
                          <p:spTgt spid="17431"/>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7431"/>
                        </p:tgtEl>
                        <p:attrNameLst>
                          <p:attrName>style.visibility</p:attrName>
                        </p:attrNameLst>
                      </p:cBhvr>
                      <p:to>
                        <p:strVal val="visible"/>
                      </p:to>
                    </p:set>
                    <p:animEffect transition="in" filter="fade">
                      <p:cBhvr>
                        <p:cTn dur="500"/>
                        <p:tgtEl>
                          <p:spTgt spid="17431"/>
                        </p:tgtEl>
                      </p:cBhvr>
                    </p:animEffect>
                  </p:childTnLst>
                </p:cTn>
              </p:par>
            </p:tnLst>
          </p:tmpl>
        </p:tmplLst>
      </p:bldP>
    </p:bld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609600" indent="-609600" algn="l" rtl="0" fontAlgn="base">
        <a:spcBef>
          <a:spcPct val="20000"/>
        </a:spcBef>
        <a:spcAft>
          <a:spcPct val="0"/>
        </a:spcAft>
        <a:buClr>
          <a:schemeClr val="tx2"/>
        </a:buClr>
        <a:buAutoNum type="alphaUcPeriod"/>
        <a:defRPr sz="3200">
          <a:solidFill>
            <a:schemeClr val="tx1"/>
          </a:solidFill>
          <a:latin typeface="+mn-lt"/>
          <a:ea typeface="+mn-ea"/>
          <a:cs typeface="+mn-cs"/>
        </a:defRPr>
      </a:lvl1pPr>
      <a:lvl2pPr marL="990600" indent="-533400" algn="l" rtl="0" fontAlgn="base">
        <a:spcBef>
          <a:spcPct val="20000"/>
        </a:spcBef>
        <a:spcAft>
          <a:spcPct val="0"/>
        </a:spcAft>
        <a:buAutoNum type="arabicPeriod"/>
        <a:defRPr sz="2800">
          <a:solidFill>
            <a:schemeClr val="tx1"/>
          </a:solidFill>
          <a:latin typeface="+mn-lt"/>
        </a:defRPr>
      </a:lvl2pPr>
      <a:lvl3pPr marL="1371600" indent="-457200" algn="l" rtl="0" fontAlgn="base">
        <a:spcBef>
          <a:spcPct val="20000"/>
        </a:spcBef>
        <a:spcAft>
          <a:spcPct val="0"/>
        </a:spcAft>
        <a:buClr>
          <a:schemeClr val="tx2"/>
        </a:buClr>
        <a:buAutoNum type="alphaLcPeriod"/>
        <a:defRPr sz="2400">
          <a:solidFill>
            <a:schemeClr val="tx1"/>
          </a:solidFill>
          <a:latin typeface="+mn-lt"/>
        </a:defRPr>
      </a:lvl3pPr>
      <a:lvl4pPr marL="1752600" indent="-381000" algn="l" rtl="0" fontAlgn="base">
        <a:spcBef>
          <a:spcPct val="20000"/>
        </a:spcBef>
        <a:spcAft>
          <a:spcPct val="0"/>
        </a:spcAft>
        <a:defRPr sz="2000">
          <a:solidFill>
            <a:schemeClr val="tx1"/>
          </a:solidFill>
          <a:latin typeface="+mn-lt"/>
        </a:defRPr>
      </a:lvl4pPr>
      <a:lvl5pPr marL="2209800" indent="-381000" algn="l" rtl="0" fontAlgn="base">
        <a:spcBef>
          <a:spcPct val="20000"/>
        </a:spcBef>
        <a:spcAft>
          <a:spcPct val="0"/>
        </a:spcAft>
        <a:buClr>
          <a:schemeClr val="tx2"/>
        </a:buClr>
        <a:defRPr sz="2000">
          <a:solidFill>
            <a:schemeClr val="tx1"/>
          </a:solidFill>
          <a:latin typeface="+mn-lt"/>
        </a:defRPr>
      </a:lvl5pPr>
      <a:lvl6pPr marL="2667000" indent="-381000" algn="l" rtl="0" fontAlgn="base">
        <a:spcBef>
          <a:spcPct val="20000"/>
        </a:spcBef>
        <a:spcAft>
          <a:spcPct val="0"/>
        </a:spcAft>
        <a:buClr>
          <a:schemeClr val="tx2"/>
        </a:buClr>
        <a:defRPr sz="2000">
          <a:solidFill>
            <a:schemeClr val="tx1"/>
          </a:solidFill>
          <a:latin typeface="+mn-lt"/>
        </a:defRPr>
      </a:lvl6pPr>
      <a:lvl7pPr marL="3124200" indent="-381000" algn="l" rtl="0" fontAlgn="base">
        <a:spcBef>
          <a:spcPct val="20000"/>
        </a:spcBef>
        <a:spcAft>
          <a:spcPct val="0"/>
        </a:spcAft>
        <a:buClr>
          <a:schemeClr val="tx2"/>
        </a:buClr>
        <a:defRPr sz="2000">
          <a:solidFill>
            <a:schemeClr val="tx1"/>
          </a:solidFill>
          <a:latin typeface="+mn-lt"/>
        </a:defRPr>
      </a:lvl7pPr>
      <a:lvl8pPr marL="3581400" indent="-381000" algn="l" rtl="0" fontAlgn="base">
        <a:spcBef>
          <a:spcPct val="20000"/>
        </a:spcBef>
        <a:spcAft>
          <a:spcPct val="0"/>
        </a:spcAft>
        <a:buClr>
          <a:schemeClr val="tx2"/>
        </a:buClr>
        <a:defRPr sz="2000">
          <a:solidFill>
            <a:schemeClr val="tx1"/>
          </a:solidFill>
          <a:latin typeface="+mn-lt"/>
        </a:defRPr>
      </a:lvl8pPr>
      <a:lvl9pPr marL="4038600" indent="-381000" algn="l" rtl="0" fontAlgn="base">
        <a:spcBef>
          <a:spcPct val="20000"/>
        </a:spcBef>
        <a:spcAft>
          <a:spcPct val="0"/>
        </a:spcAft>
        <a:buClr>
          <a:schemeClr val="tx2"/>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Volumes/DEPT/DEPT/BE/Miller/OTLit/Celebration%201/OTLit%20Study%20Question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5"/>
          <p:cNvSpPr>
            <a:spLocks noGrp="1" noChangeArrowheads="1"/>
          </p:cNvSpPr>
          <p:nvPr>
            <p:ph type="sldNum" sz="quarter" idx="4"/>
          </p:nvPr>
        </p:nvSpPr>
        <p:spPr/>
        <p:txBody>
          <a:bodyPr/>
          <a:lstStyle/>
          <a:p>
            <a:fld id="{A3770F48-8F73-4010-BE30-AFA127BBE251}" type="slidenum">
              <a:rPr lang="en-US"/>
              <a:pPr/>
              <a:t>1</a:t>
            </a:fld>
            <a:endParaRPr lang="en-US" dirty="0"/>
          </a:p>
        </p:txBody>
      </p:sp>
      <p:sp>
        <p:nvSpPr>
          <p:cNvPr id="2050" name="Rectangle 2"/>
          <p:cNvSpPr>
            <a:spLocks noGrp="1" noChangeArrowheads="1"/>
          </p:cNvSpPr>
          <p:nvPr>
            <p:ph type="ctrTitle"/>
          </p:nvPr>
        </p:nvSpPr>
        <p:spPr>
          <a:xfrm>
            <a:off x="1676400" y="228600"/>
            <a:ext cx="6096000" cy="974725"/>
          </a:xfrm>
        </p:spPr>
        <p:txBody>
          <a:bodyPr/>
          <a:lstStyle/>
          <a:p>
            <a:r>
              <a:rPr lang="en-US" dirty="0"/>
              <a:t>Law &amp; Covenant</a:t>
            </a:r>
          </a:p>
        </p:txBody>
      </p:sp>
      <p:sp>
        <p:nvSpPr>
          <p:cNvPr id="2051" name="Rectangle 3"/>
          <p:cNvSpPr>
            <a:spLocks noGrp="1" noChangeArrowheads="1"/>
          </p:cNvSpPr>
          <p:nvPr>
            <p:ph type="subTitle" idx="1"/>
          </p:nvPr>
        </p:nvSpPr>
        <p:spPr>
          <a:xfrm>
            <a:off x="457200" y="1295400"/>
            <a:ext cx="4038600" cy="4114800"/>
          </a:xfrm>
          <a:effectLst/>
        </p:spPr>
        <p:txBody>
          <a:bodyPr/>
          <a:lstStyle/>
          <a:p>
            <a:pPr>
              <a:lnSpc>
                <a:spcPct val="80000"/>
              </a:lnSpc>
            </a:pPr>
            <a:r>
              <a:rPr lang="en-US" sz="2400" b="1" dirty="0" smtClean="0">
                <a:effectLst>
                  <a:outerShdw blurRad="38100" dist="38100" dir="2700000" algn="tl">
                    <a:srgbClr val="000000">
                      <a:alpha val="43137"/>
                    </a:srgbClr>
                  </a:outerShdw>
                </a:effectLst>
              </a:rPr>
              <a:t>Psalm 119:97</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O how I love your law!</a:t>
            </a:r>
          </a:p>
          <a:p>
            <a:pPr>
              <a:lnSpc>
                <a:spcPct val="80000"/>
              </a:lnSpc>
            </a:pPr>
            <a:r>
              <a:rPr lang="en-US" sz="2400" dirty="0">
                <a:effectLst>
                  <a:outerShdw blurRad="38100" dist="38100" dir="2700000" algn="tl">
                    <a:srgbClr val="000000">
                      <a:alpha val="43137"/>
                    </a:srgbClr>
                  </a:outerShdw>
                </a:effectLst>
              </a:rPr>
              <a:t>All day long I meditate on it.</a:t>
            </a:r>
          </a:p>
          <a:p>
            <a:pPr>
              <a:lnSpc>
                <a:spcPct val="80000"/>
              </a:lnSpc>
            </a:pPr>
            <a:endParaRPr lang="en-US" sz="2400" dirty="0">
              <a:effectLst>
                <a:outerShdw blurRad="38100" dist="38100" dir="2700000" algn="tl">
                  <a:srgbClr val="000000">
                    <a:alpha val="43137"/>
                  </a:srgbClr>
                </a:outerShdw>
              </a:effectLst>
            </a:endParaRPr>
          </a:p>
          <a:p>
            <a:pPr>
              <a:lnSpc>
                <a:spcPct val="80000"/>
              </a:lnSpc>
            </a:pPr>
            <a:r>
              <a:rPr lang="en-US" sz="2400" b="1" dirty="0">
                <a:effectLst>
                  <a:outerShdw blurRad="38100" dist="38100" dir="2700000" algn="tl">
                    <a:srgbClr val="000000">
                      <a:alpha val="43137"/>
                    </a:srgbClr>
                  </a:outerShdw>
                </a:effectLst>
              </a:rPr>
              <a:t>119:98</a:t>
            </a:r>
            <a:r>
              <a:rPr lang="en-US" sz="2400" dirty="0">
                <a:effectLst>
                  <a:outerShdw blurRad="38100" dist="38100" dir="2700000" algn="tl">
                    <a:srgbClr val="000000">
                      <a:alpha val="43137"/>
                    </a:srgbClr>
                  </a:outerShdw>
                </a:effectLst>
              </a:rPr>
              <a:t> Your law makes me wiser than my enemies,</a:t>
            </a:r>
          </a:p>
          <a:p>
            <a:pPr>
              <a:lnSpc>
                <a:spcPct val="80000"/>
              </a:lnSpc>
            </a:pPr>
            <a:r>
              <a:rPr lang="en-US" sz="2400" dirty="0">
                <a:effectLst>
                  <a:outerShdw blurRad="38100" dist="38100" dir="2700000" algn="tl">
                    <a:srgbClr val="000000">
                      <a:alpha val="43137"/>
                    </a:srgbClr>
                  </a:outerShdw>
                </a:effectLst>
              </a:rPr>
              <a:t>for I am always aware of it.</a:t>
            </a:r>
          </a:p>
          <a:p>
            <a:pPr>
              <a:lnSpc>
                <a:spcPct val="80000"/>
              </a:lnSpc>
            </a:pPr>
            <a:endParaRPr lang="en-US" sz="2400" dirty="0">
              <a:effectLst>
                <a:outerShdw blurRad="38100" dist="38100" dir="2700000" algn="tl">
                  <a:srgbClr val="000000">
                    <a:alpha val="43137"/>
                  </a:srgbClr>
                </a:outerShdw>
              </a:effectLst>
            </a:endParaRPr>
          </a:p>
          <a:p>
            <a:pPr>
              <a:lnSpc>
                <a:spcPct val="80000"/>
              </a:lnSpc>
            </a:pPr>
            <a:r>
              <a:rPr lang="en-US" sz="2400" b="1" dirty="0">
                <a:effectLst>
                  <a:outerShdw blurRad="38100" dist="38100" dir="2700000" algn="tl">
                    <a:srgbClr val="000000">
                      <a:alpha val="43137"/>
                    </a:srgbClr>
                  </a:outerShdw>
                </a:effectLst>
              </a:rPr>
              <a:t>119:99</a:t>
            </a:r>
            <a:r>
              <a:rPr lang="en-US" sz="2400" dirty="0">
                <a:effectLst>
                  <a:outerShdw blurRad="38100" dist="38100" dir="2700000" algn="tl">
                    <a:srgbClr val="000000">
                      <a:alpha val="43137"/>
                    </a:srgbClr>
                  </a:outerShdw>
                </a:effectLst>
              </a:rPr>
              <a:t> I even have more insight than all my teachers,</a:t>
            </a:r>
          </a:p>
          <a:p>
            <a:pPr>
              <a:lnSpc>
                <a:spcPct val="80000"/>
              </a:lnSpc>
            </a:pPr>
            <a:r>
              <a:rPr lang="en-US" sz="2400" dirty="0">
                <a:effectLst>
                  <a:outerShdw blurRad="38100" dist="38100" dir="2700000" algn="tl">
                    <a:srgbClr val="000000">
                      <a:alpha val="43137"/>
                    </a:srgbClr>
                  </a:outerShdw>
                </a:effectLst>
              </a:rPr>
              <a:t>for I meditate on your rules.</a:t>
            </a:r>
          </a:p>
          <a:p>
            <a:pPr>
              <a:lnSpc>
                <a:spcPct val="80000"/>
              </a:lnSpc>
            </a:pPr>
            <a:endParaRPr lang="en-US" sz="2400" dirty="0">
              <a:effectLst>
                <a:outerShdw blurRad="38100" dist="38100" dir="2700000" algn="tl">
                  <a:srgbClr val="000000">
                    <a:alpha val="43137"/>
                  </a:srgbClr>
                </a:outerShdw>
              </a:effectLst>
            </a:endParaRPr>
          </a:p>
        </p:txBody>
      </p:sp>
      <p:sp>
        <p:nvSpPr>
          <p:cNvPr id="6" name="Rectangle 3"/>
          <p:cNvSpPr txBox="1">
            <a:spLocks noChangeArrowheads="1"/>
          </p:cNvSpPr>
          <p:nvPr/>
        </p:nvSpPr>
        <p:spPr bwMode="auto">
          <a:xfrm>
            <a:off x="4953000" y="1295400"/>
            <a:ext cx="4038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
                <a:schemeClr val="tx2"/>
              </a:buClr>
              <a:buSzTx/>
              <a:buFontTx/>
              <a:buNone/>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Galatians 3:1 </a:t>
            </a:r>
            <a:r>
              <a:rPr lang="en-US" sz="2400" kern="0" dirty="0" smtClean="0">
                <a:effectLst>
                  <a:outerShdw blurRad="38100" dist="38100" dir="2700000" algn="tl">
                    <a:srgbClr val="000000">
                      <a:alpha val="43137"/>
                    </a:srgbClr>
                  </a:outerShdw>
                </a:effectLst>
                <a:latin typeface="+mn-lt"/>
              </a:rPr>
              <a:t>You</a:t>
            </a:r>
            <a:r>
              <a:rPr kumimoji="0" lang="en-US" sz="2400"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 foolish Galatians! Who has bewitched you?</a:t>
            </a:r>
            <a:r>
              <a:rPr kumimoji="0" lang="en-US" sz="2400" i="0" u="none" strike="noStrike" kern="0" cap="none" spc="0" normalizeH="0" noProof="0" dirty="0" smtClean="0">
                <a:ln>
                  <a:noFill/>
                </a:ln>
                <a:effectLst>
                  <a:outerShdw blurRad="38100" dist="38100" dir="2700000" algn="tl">
                    <a:srgbClr val="000000">
                      <a:alpha val="43137"/>
                    </a:srgbClr>
                  </a:outerShdw>
                </a:effectLst>
                <a:uLnTx/>
                <a:uFillTx/>
                <a:latin typeface="+mn-lt"/>
                <a:ea typeface="+mn-ea"/>
                <a:cs typeface="+mn-cs"/>
              </a:rPr>
              <a:t> … Although you began with the Spirit are you now trying to finish by human effort?</a:t>
            </a:r>
            <a:endPar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base" latinLnBrk="0" hangingPunct="1">
              <a:lnSpc>
                <a:spcPct val="80000"/>
              </a:lnSpc>
              <a:spcBef>
                <a:spcPct val="20000"/>
              </a:spcBef>
              <a:spcAft>
                <a:spcPct val="0"/>
              </a:spcAft>
              <a:buClr>
                <a:schemeClr val="tx2"/>
              </a:buClr>
              <a:buSzTx/>
              <a:buFontTx/>
              <a:buNone/>
              <a:tabLst/>
              <a:defRPr/>
            </a:pPr>
            <a:endParaRPr lang="en-US" sz="2400" b="1" kern="0" dirty="0" smtClean="0">
              <a:effectLst>
                <a:outerShdw blurRad="38100" dist="38100" dir="2700000" algn="tl">
                  <a:srgbClr val="000000">
                    <a:alpha val="43137"/>
                  </a:srgbClr>
                </a:outerShdw>
              </a:effectLst>
              <a:latin typeface="+mn-lt"/>
            </a:endParaRPr>
          </a:p>
          <a:p>
            <a:pPr marL="0" marR="0" lvl="0" indent="0" algn="ctr" defTabSz="914400" rtl="0" eaLnBrk="1" fontAlgn="base" latinLnBrk="0" hangingPunct="1">
              <a:lnSpc>
                <a:spcPct val="80000"/>
              </a:lnSpc>
              <a:spcBef>
                <a:spcPct val="20000"/>
              </a:spcBef>
              <a:spcAft>
                <a:spcPct val="0"/>
              </a:spcAft>
              <a:buClr>
                <a:schemeClr val="tx2"/>
              </a:buClr>
              <a:buSzTx/>
              <a:buFontTx/>
              <a:buNone/>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5:4 </a:t>
            </a:r>
            <a:r>
              <a:rPr kumimoji="0" lang="en-US" sz="2400"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You</a:t>
            </a:r>
            <a:r>
              <a:rPr kumimoji="0" lang="en-US" sz="2400" i="0" u="none" strike="noStrike" kern="0" cap="none" spc="0" normalizeH="0" noProof="0" dirty="0" smtClean="0">
                <a:ln>
                  <a:noFill/>
                </a:ln>
                <a:effectLst>
                  <a:outerShdw blurRad="38100" dist="38100" dir="2700000" algn="tl">
                    <a:srgbClr val="000000">
                      <a:alpha val="43137"/>
                    </a:srgbClr>
                  </a:outerShdw>
                </a:effectLst>
                <a:uLnTx/>
                <a:uFillTx/>
                <a:latin typeface="+mn-lt"/>
                <a:ea typeface="+mn-ea"/>
                <a:cs typeface="+mn-cs"/>
              </a:rPr>
              <a:t> who are trying to be declared righteous by the law have been alienated from Christ; you have fallen away from grace!</a:t>
            </a:r>
            <a:endParaRPr kumimoji="0" lang="en-US" sz="2400" b="0"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base" latinLnBrk="0" hangingPunct="1">
              <a:lnSpc>
                <a:spcPct val="80000"/>
              </a:lnSpc>
              <a:spcBef>
                <a:spcPct val="20000"/>
              </a:spcBef>
              <a:spcAft>
                <a:spcPct val="0"/>
              </a:spcAft>
              <a:buClr>
                <a:schemeClr val="tx2"/>
              </a:buClr>
              <a:buSzTx/>
              <a:buFontTx/>
              <a:buNone/>
              <a:tabLst/>
              <a:defRPr/>
            </a:pPr>
            <a:endParaRPr kumimoji="0" lang="en-US" sz="2400" b="0" i="0" u="none" strike="noStrike" kern="0" cap="none" spc="0" normalizeH="0" baseline="0" noProof="0" dirty="0" smtClean="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Celebration #1 on Monday</a:t>
            </a:r>
            <a:endParaRPr lang="en-US" dirty="0"/>
          </a:p>
        </p:txBody>
      </p:sp>
      <p:sp>
        <p:nvSpPr>
          <p:cNvPr id="3" name="Content Placeholder 2"/>
          <p:cNvSpPr>
            <a:spLocks noGrp="1"/>
          </p:cNvSpPr>
          <p:nvPr>
            <p:ph idx="1"/>
          </p:nvPr>
        </p:nvSpPr>
        <p:spPr>
          <a:effectLst/>
        </p:spPr>
        <p:txBody>
          <a:bodyPr/>
          <a:lstStyle/>
          <a:p>
            <a:r>
              <a:rPr lang="en-US" dirty="0" smtClean="0">
                <a:effectLst>
                  <a:outerShdw blurRad="50800" dist="38100" dir="2700000" algn="tl" rotWithShape="0">
                    <a:srgbClr val="000000"/>
                  </a:outerShdw>
                </a:effectLst>
              </a:rPr>
              <a:t>The test itself</a:t>
            </a:r>
          </a:p>
          <a:p>
            <a:pPr lvl="1"/>
            <a:r>
              <a:rPr lang="en-US" dirty="0" smtClean="0">
                <a:effectLst>
                  <a:outerShdw blurRad="50800" dist="38100" dir="2700000" algn="tl" rotWithShape="0">
                    <a:srgbClr val="000000"/>
                  </a:outerShdw>
                </a:effectLst>
              </a:rPr>
              <a:t>Multiple choice questions that test your ability to think through class material</a:t>
            </a:r>
          </a:p>
          <a:p>
            <a:pPr lvl="1"/>
            <a:r>
              <a:rPr lang="en-US" dirty="0" smtClean="0">
                <a:effectLst>
                  <a:outerShdw blurRad="50800" dist="38100" dir="2700000" algn="tl" rotWithShape="0">
                    <a:srgbClr val="000000"/>
                  </a:outerShdw>
                </a:effectLst>
              </a:rPr>
              <a:t>Open, unmarked, non-study Bible</a:t>
            </a:r>
          </a:p>
          <a:p>
            <a:pPr lvl="1"/>
            <a:r>
              <a:rPr lang="en-US" dirty="0" smtClean="0">
                <a:effectLst>
                  <a:outerShdw blurRad="50800" dist="38100" dir="2700000" algn="tl" rotWithShape="0">
                    <a:srgbClr val="000000"/>
                  </a:outerShdw>
                </a:effectLst>
              </a:rPr>
              <a:t>People generally take from 30-50 minutes to complete</a:t>
            </a:r>
            <a:endParaRPr lang="en-US" dirty="0">
              <a:effectLst>
                <a:outerShdw blurRad="50800" dist="38100" dir="2700000" algn="tl" rotWithShape="0">
                  <a:srgbClr val="000000"/>
                </a:outerShdw>
              </a:effectLst>
            </a:endParaRPr>
          </a:p>
        </p:txBody>
      </p:sp>
      <p:sp>
        <p:nvSpPr>
          <p:cNvPr id="4" name="Slide Number Placeholder 3"/>
          <p:cNvSpPr>
            <a:spLocks noGrp="1"/>
          </p:cNvSpPr>
          <p:nvPr>
            <p:ph type="sldNum" sz="quarter" idx="12"/>
          </p:nvPr>
        </p:nvSpPr>
        <p:spPr/>
        <p:txBody>
          <a:bodyPr/>
          <a:lstStyle/>
          <a:p>
            <a:fld id="{E0921D4A-0E39-4C37-AE0E-B00188265DAB}" type="slidenum">
              <a:rPr lang="en-US" smtClean="0"/>
              <a:pPr/>
              <a:t>10</a:t>
            </a:fld>
            <a:endParaRPr lang="en-US" dirty="0"/>
          </a:p>
        </p:txBody>
      </p:sp>
    </p:spTree>
    <p:extLst>
      <p:ext uri="{BB962C8B-B14F-4D97-AF65-F5344CB8AC3E}">
        <p14:creationId xmlns:p14="http://schemas.microsoft.com/office/powerpoint/2010/main" val="205319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Celebration #1 on Monday</a:t>
            </a:r>
            <a:endParaRPr lang="en-US" dirty="0"/>
          </a:p>
        </p:txBody>
      </p:sp>
      <p:sp>
        <p:nvSpPr>
          <p:cNvPr id="3" name="Content Placeholder 2"/>
          <p:cNvSpPr>
            <a:spLocks noGrp="1"/>
          </p:cNvSpPr>
          <p:nvPr>
            <p:ph idx="1"/>
          </p:nvPr>
        </p:nvSpPr>
        <p:spPr>
          <a:effectLst/>
        </p:spPr>
        <p:txBody>
          <a:bodyPr/>
          <a:lstStyle/>
          <a:p>
            <a:pPr marL="0" indent="0">
              <a:buNone/>
            </a:pPr>
            <a:r>
              <a:rPr lang="en-US" dirty="0" smtClean="0">
                <a:effectLst>
                  <a:outerShdw blurRad="50800" dist="38100" dir="2700000" algn="tl" rotWithShape="0">
                    <a:srgbClr val="000000">
                      <a:alpha val="43000"/>
                    </a:srgbClr>
                  </a:outerShdw>
                </a:effectLst>
              </a:rPr>
              <a:t>B. My strategy</a:t>
            </a:r>
          </a:p>
          <a:p>
            <a:pPr lvl="1"/>
            <a:r>
              <a:rPr lang="en-US" dirty="0" smtClean="0">
                <a:effectLst>
                  <a:outerShdw blurRad="50800" dist="38100" dir="2700000" algn="tl" rotWithShape="0">
                    <a:srgbClr val="000000">
                      <a:alpha val="43000"/>
                    </a:srgbClr>
                  </a:outerShdw>
                </a:effectLst>
              </a:rPr>
              <a:t>Not to trick you, but to test your knowledge of the most important concepts.</a:t>
            </a:r>
          </a:p>
          <a:p>
            <a:pPr lvl="1"/>
            <a:r>
              <a:rPr lang="en-US" dirty="0" smtClean="0">
                <a:effectLst>
                  <a:outerShdw blurRad="50800" dist="38100" dir="2700000" algn="tl" rotWithShape="0">
                    <a:srgbClr val="000000">
                      <a:alpha val="43000"/>
                    </a:srgbClr>
                  </a:outerShdw>
                </a:effectLst>
              </a:rPr>
              <a:t>Open the PowerPoint files on the S drive and pretend you’re teaching your imaginary friend.</a:t>
            </a:r>
          </a:p>
          <a:p>
            <a:pPr lvl="1"/>
            <a:r>
              <a:rPr lang="en-US" dirty="0" smtClean="0">
                <a:effectLst>
                  <a:outerShdw blurRad="50800" dist="38100" dir="2700000" algn="tl" rotWithShape="0">
                    <a:srgbClr val="000000">
                      <a:alpha val="43000"/>
                    </a:srgbClr>
                  </a:outerShdw>
                </a:effectLst>
              </a:rPr>
              <a:t>Answer the study </a:t>
            </a:r>
            <a:r>
              <a:rPr lang="en-US" dirty="0" smtClean="0">
                <a:effectLst>
                  <a:outerShdw blurRad="50800" dist="38100" dir="2700000" algn="tl" rotWithShape="0">
                    <a:srgbClr val="000000">
                      <a:alpha val="43000"/>
                    </a:srgbClr>
                  </a:outerShdw>
                </a:effectLst>
                <a:hlinkClick r:id="rId2" action="ppaction://hlinkfile"/>
              </a:rPr>
              <a:t>questions </a:t>
            </a:r>
            <a:r>
              <a:rPr lang="en-US" dirty="0" smtClean="0">
                <a:effectLst>
                  <a:outerShdw blurRad="50800" dist="38100" dir="2700000" algn="tl" rotWithShape="0">
                    <a:srgbClr val="000000">
                      <a:alpha val="43000"/>
                    </a:srgbClr>
                  </a:outerShdw>
                </a:effectLst>
              </a:rPr>
              <a:t>(correctly) on the S: drive</a:t>
            </a:r>
            <a:endParaRPr lang="en-US" dirty="0">
              <a:effectLst>
                <a:outerShdw blurRad="50800" dist="38100" dir="2700000" algn="tl" rotWithShape="0">
                  <a:srgbClr val="000000">
                    <a:alpha val="43000"/>
                  </a:srgbClr>
                </a:outerShdw>
              </a:effectLst>
            </a:endParaRPr>
          </a:p>
          <a:p>
            <a:pPr lvl="1"/>
            <a:endParaRPr lang="en-US" dirty="0">
              <a:effectLst>
                <a:outerShdw blurRad="50800" dist="38100" dir="2700000" algn="tl" rotWithShape="0">
                  <a:srgbClr val="000000">
                    <a:alpha val="43000"/>
                  </a:srgbClr>
                </a:outerShdw>
              </a:effectLst>
            </a:endParaRPr>
          </a:p>
        </p:txBody>
      </p:sp>
      <p:sp>
        <p:nvSpPr>
          <p:cNvPr id="4" name="Slide Number Placeholder 3"/>
          <p:cNvSpPr>
            <a:spLocks noGrp="1"/>
          </p:cNvSpPr>
          <p:nvPr>
            <p:ph type="sldNum" sz="quarter" idx="12"/>
          </p:nvPr>
        </p:nvSpPr>
        <p:spPr/>
        <p:txBody>
          <a:bodyPr/>
          <a:lstStyle/>
          <a:p>
            <a:fld id="{E0921D4A-0E39-4C37-AE0E-B00188265DAB}" type="slidenum">
              <a:rPr lang="en-US" smtClean="0"/>
              <a:pPr/>
              <a:t>11</a:t>
            </a:fld>
            <a:endParaRPr lang="en-US" dirty="0"/>
          </a:p>
        </p:txBody>
      </p:sp>
    </p:spTree>
    <p:extLst>
      <p:ext uri="{BB962C8B-B14F-4D97-AF65-F5344CB8AC3E}">
        <p14:creationId xmlns:p14="http://schemas.microsoft.com/office/powerpoint/2010/main" val="2659243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Celebration #1 on Monday</a:t>
            </a:r>
            <a:endParaRPr lang="en-US" dirty="0"/>
          </a:p>
        </p:txBody>
      </p:sp>
      <p:sp>
        <p:nvSpPr>
          <p:cNvPr id="3" name="Content Placeholder 2"/>
          <p:cNvSpPr>
            <a:spLocks noGrp="1"/>
          </p:cNvSpPr>
          <p:nvPr>
            <p:ph idx="1"/>
          </p:nvPr>
        </p:nvSpPr>
        <p:spPr>
          <a:effectLst/>
        </p:spPr>
        <p:txBody>
          <a:bodyPr>
            <a:normAutofit lnSpcReduction="10000"/>
          </a:bodyPr>
          <a:lstStyle/>
          <a:p>
            <a:pPr marL="0" indent="0">
              <a:buNone/>
            </a:pPr>
            <a:r>
              <a:rPr lang="en-US" dirty="0" smtClean="0">
                <a:effectLst>
                  <a:outerShdw blurRad="50800" dist="38100" dir="2700000" algn="tl" rotWithShape="0">
                    <a:srgbClr val="000000">
                      <a:alpha val="43000"/>
                    </a:srgbClr>
                  </a:outerShdw>
                </a:effectLst>
              </a:rPr>
              <a:t>C. Your strategy (in my opinion).</a:t>
            </a:r>
          </a:p>
          <a:p>
            <a:pPr marL="0" indent="0">
              <a:buNone/>
            </a:pPr>
            <a:r>
              <a:rPr lang="en-US" dirty="0">
                <a:effectLst>
                  <a:outerShdw blurRad="50800" dist="38100" dir="2700000" algn="tl" rotWithShape="0">
                    <a:srgbClr val="000000">
                      <a:alpha val="43000"/>
                    </a:srgbClr>
                  </a:outerShdw>
                </a:effectLst>
              </a:rPr>
              <a:t>	</a:t>
            </a:r>
            <a:r>
              <a:rPr lang="en-US" dirty="0" smtClean="0">
                <a:effectLst>
                  <a:outerShdw blurRad="50800" dist="38100" dir="2700000" algn="tl" rotWithShape="0">
                    <a:srgbClr val="000000">
                      <a:alpha val="43000"/>
                    </a:srgbClr>
                  </a:outerShdw>
                </a:effectLst>
              </a:rPr>
              <a:t>Study in little chunks of time long before the exam.</a:t>
            </a:r>
          </a:p>
          <a:p>
            <a:pPr marL="0" indent="0">
              <a:buNone/>
            </a:pPr>
            <a:r>
              <a:rPr lang="en-US" dirty="0">
                <a:effectLst>
                  <a:outerShdw blurRad="50800" dist="38100" dir="2700000" algn="tl" rotWithShape="0">
                    <a:srgbClr val="000000">
                      <a:alpha val="43000"/>
                    </a:srgbClr>
                  </a:outerShdw>
                </a:effectLst>
              </a:rPr>
              <a:t>	</a:t>
            </a:r>
            <a:r>
              <a:rPr lang="en-US" dirty="0" smtClean="0">
                <a:effectLst>
                  <a:outerShdw blurRad="50800" dist="38100" dir="2700000" algn="tl" rotWithShape="0">
                    <a:srgbClr val="000000">
                      <a:alpha val="43000"/>
                    </a:srgbClr>
                  </a:outerShdw>
                </a:effectLst>
              </a:rPr>
              <a:t>1 hour tonight of concentrated study each night before Sunday and several hours on Sunday and you should be good.</a:t>
            </a:r>
          </a:p>
          <a:p>
            <a:pPr marL="0" indent="0">
              <a:buNone/>
            </a:pPr>
            <a:r>
              <a:rPr lang="en-US" dirty="0">
                <a:effectLst>
                  <a:outerShdw blurRad="50800" dist="38100" dir="2700000" algn="tl" rotWithShape="0">
                    <a:srgbClr val="000000">
                      <a:alpha val="43000"/>
                    </a:srgbClr>
                  </a:outerShdw>
                </a:effectLst>
              </a:rPr>
              <a:t>	</a:t>
            </a:r>
            <a:r>
              <a:rPr lang="en-US" dirty="0" smtClean="0">
                <a:effectLst>
                  <a:outerShdw blurRad="50800" dist="38100" dir="2700000" algn="tl" rotWithShape="0">
                    <a:srgbClr val="000000">
                      <a:alpha val="43000"/>
                    </a:srgbClr>
                  </a:outerShdw>
                </a:effectLst>
              </a:rPr>
              <a:t>The Celebrations are the most significant percentage of your grade, so </a:t>
            </a:r>
            <a:r>
              <a:rPr lang="en-US" dirty="0" err="1" smtClean="0">
                <a:effectLst>
                  <a:outerShdw blurRad="50800" dist="38100" dir="2700000" algn="tl" rotWithShape="0">
                    <a:srgbClr val="000000">
                      <a:alpha val="43000"/>
                    </a:srgbClr>
                  </a:outerShdw>
                </a:effectLst>
              </a:rPr>
              <a:t>overstudy</a:t>
            </a:r>
            <a:r>
              <a:rPr lang="en-US" dirty="0" smtClean="0">
                <a:effectLst>
                  <a:outerShdw blurRad="50800" dist="38100" dir="2700000" algn="tl" rotWithShape="0">
                    <a:srgbClr val="000000">
                      <a:alpha val="43000"/>
                    </a:srgbClr>
                  </a:outerShdw>
                </a:effectLst>
              </a:rPr>
              <a:t> for the first exam, until you get an A</a:t>
            </a:r>
            <a:endParaRPr lang="en-US" dirty="0">
              <a:effectLst>
                <a:outerShdw blurRad="50800" dist="38100" dir="2700000" algn="tl" rotWithShape="0">
                  <a:srgbClr val="000000">
                    <a:alpha val="43000"/>
                  </a:srgbClr>
                </a:outerShdw>
              </a:effectLst>
            </a:endParaRPr>
          </a:p>
          <a:p>
            <a:pPr lvl="1"/>
            <a:endParaRPr lang="en-US" dirty="0">
              <a:effectLst>
                <a:outerShdw blurRad="50800" dist="38100" dir="2700000" algn="tl" rotWithShape="0">
                  <a:srgbClr val="000000">
                    <a:alpha val="43000"/>
                  </a:srgbClr>
                </a:outerShdw>
              </a:effectLst>
            </a:endParaRPr>
          </a:p>
        </p:txBody>
      </p:sp>
      <p:sp>
        <p:nvSpPr>
          <p:cNvPr id="4" name="Slide Number Placeholder 3"/>
          <p:cNvSpPr>
            <a:spLocks noGrp="1"/>
          </p:cNvSpPr>
          <p:nvPr>
            <p:ph type="sldNum" sz="quarter" idx="12"/>
          </p:nvPr>
        </p:nvSpPr>
        <p:spPr/>
        <p:txBody>
          <a:bodyPr/>
          <a:lstStyle/>
          <a:p>
            <a:fld id="{E0921D4A-0E39-4C37-AE0E-B00188265DAB}" type="slidenum">
              <a:rPr lang="en-US" smtClean="0"/>
              <a:pPr/>
              <a:t>12</a:t>
            </a:fld>
            <a:endParaRPr lang="en-US" dirty="0"/>
          </a:p>
        </p:txBody>
      </p:sp>
    </p:spTree>
    <p:extLst>
      <p:ext uri="{BB962C8B-B14F-4D97-AF65-F5344CB8AC3E}">
        <p14:creationId xmlns:p14="http://schemas.microsoft.com/office/powerpoint/2010/main" val="205319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for Celebration #1 on Monday</a:t>
            </a:r>
            <a:endParaRPr lang="en-US" dirty="0"/>
          </a:p>
        </p:txBody>
      </p:sp>
      <p:sp>
        <p:nvSpPr>
          <p:cNvPr id="3" name="Content Placeholder 2"/>
          <p:cNvSpPr>
            <a:spLocks noGrp="1"/>
          </p:cNvSpPr>
          <p:nvPr>
            <p:ph idx="1"/>
          </p:nvPr>
        </p:nvSpPr>
        <p:spPr>
          <a:effectLst/>
        </p:spPr>
        <p:txBody>
          <a:bodyPr>
            <a:normAutofit fontScale="47500" lnSpcReduction="20000"/>
          </a:bodyPr>
          <a:lstStyle/>
          <a:p>
            <a:pPr>
              <a:buAutoNum type="arabicPeriod"/>
            </a:pPr>
            <a:r>
              <a:rPr lang="en-US" dirty="0" smtClean="0">
                <a:effectLst>
                  <a:outerShdw blurRad="50800" dist="38100" dir="2700000" algn="tl" rotWithShape="0">
                    <a:srgbClr val="000000">
                      <a:alpha val="43000"/>
                    </a:srgbClr>
                  </a:outerShdw>
                </a:effectLst>
              </a:rPr>
              <a:t>The main goal of the Bible is to teach us about:</a:t>
            </a:r>
          </a:p>
          <a:p>
            <a:pPr lvl="1">
              <a:buAutoNum type="alphaLcPeriod"/>
            </a:pPr>
            <a:r>
              <a:rPr lang="en-US" dirty="0" smtClean="0">
                <a:effectLst>
                  <a:outerShdw blurRad="50800" dist="38100" dir="2700000" algn="tl" rotWithShape="0">
                    <a:srgbClr val="000000">
                      <a:alpha val="43000"/>
                    </a:srgbClr>
                  </a:outerShdw>
                </a:effectLst>
              </a:rPr>
              <a:t>History</a:t>
            </a:r>
          </a:p>
          <a:p>
            <a:pPr lvl="1">
              <a:buAutoNum type="alphaLcPeriod"/>
            </a:pPr>
            <a:r>
              <a:rPr lang="en-US" dirty="0" smtClean="0">
                <a:effectLst>
                  <a:outerShdw blurRad="50800" dist="38100" dir="2700000" algn="tl" rotWithShape="0">
                    <a:srgbClr val="000000">
                      <a:alpha val="43000"/>
                    </a:srgbClr>
                  </a:outerShdw>
                </a:effectLst>
              </a:rPr>
              <a:t>Morality</a:t>
            </a:r>
          </a:p>
          <a:p>
            <a:pPr lvl="1">
              <a:buAutoNum type="alphaLcPeriod"/>
            </a:pPr>
            <a:r>
              <a:rPr lang="en-US" dirty="0" smtClean="0">
                <a:effectLst>
                  <a:outerShdw blurRad="50800" dist="38100" dir="2700000" algn="tl" rotWithShape="0">
                    <a:srgbClr val="000000">
                      <a:alpha val="43000"/>
                    </a:srgbClr>
                  </a:outerShdw>
                </a:effectLst>
              </a:rPr>
              <a:t>Theology</a:t>
            </a:r>
          </a:p>
          <a:p>
            <a:pPr>
              <a:buAutoNum type="arabicPeriod"/>
            </a:pPr>
            <a:r>
              <a:rPr lang="en-US" dirty="0" smtClean="0">
                <a:effectLst>
                  <a:outerShdw blurRad="50800" dist="38100" dir="2700000" algn="tl" rotWithShape="0">
                    <a:srgbClr val="000000">
                      <a:alpha val="43000"/>
                    </a:srgbClr>
                  </a:outerShdw>
                </a:effectLst>
              </a:rPr>
              <a:t>If we had to make an educated guess we would say that most of the men in the genealogy of Genesis 5 are ______</a:t>
            </a:r>
          </a:p>
          <a:p>
            <a:pPr lvl="1">
              <a:buAutoNum type="alphaLcPeriod"/>
            </a:pPr>
            <a:r>
              <a:rPr lang="en-US" dirty="0" smtClean="0">
                <a:effectLst>
                  <a:outerShdw blurRad="50800" dist="38100" dir="2700000" algn="tl" rotWithShape="0">
                    <a:srgbClr val="000000">
                      <a:alpha val="43000"/>
                    </a:srgbClr>
                  </a:outerShdw>
                </a:effectLst>
              </a:rPr>
              <a:t>Saved</a:t>
            </a:r>
          </a:p>
          <a:p>
            <a:pPr lvl="1">
              <a:buAutoNum type="alphaLcPeriod"/>
            </a:pPr>
            <a:r>
              <a:rPr lang="en-US" dirty="0" smtClean="0">
                <a:effectLst>
                  <a:outerShdw blurRad="50800" dist="38100" dir="2700000" algn="tl" rotWithShape="0">
                    <a:srgbClr val="000000">
                      <a:alpha val="43000"/>
                    </a:srgbClr>
                  </a:outerShdw>
                </a:effectLst>
              </a:rPr>
              <a:t>Unsaved</a:t>
            </a:r>
          </a:p>
          <a:p>
            <a:pPr lvl="1">
              <a:buAutoNum type="alphaLcPeriod"/>
            </a:pPr>
            <a:r>
              <a:rPr lang="en-US" dirty="0" smtClean="0">
                <a:effectLst>
                  <a:outerShdw blurRad="50800" dist="38100" dir="2700000" algn="tl" rotWithShape="0">
                    <a:srgbClr val="000000">
                      <a:alpha val="43000"/>
                    </a:srgbClr>
                  </a:outerShdw>
                </a:effectLst>
              </a:rPr>
              <a:t>We don’t know</a:t>
            </a:r>
          </a:p>
          <a:p>
            <a:pPr>
              <a:buAutoNum type="arabicPeriod"/>
            </a:pPr>
            <a:r>
              <a:rPr lang="en-US" dirty="0" smtClean="0">
                <a:effectLst>
                  <a:outerShdw blurRad="50800" dist="38100" dir="2700000" algn="tl" rotWithShape="0">
                    <a:srgbClr val="000000">
                      <a:alpha val="43000"/>
                    </a:srgbClr>
                  </a:outerShdw>
                </a:effectLst>
              </a:rPr>
              <a:t>The main idea that God wants the reader to learn from the story of Cain and Abel is</a:t>
            </a:r>
          </a:p>
          <a:p>
            <a:pPr lvl="1">
              <a:buAutoNum type="alphaLcPeriod"/>
            </a:pPr>
            <a:r>
              <a:rPr lang="en-US" dirty="0" smtClean="0">
                <a:effectLst>
                  <a:outerShdw blurRad="50800" dist="38100" dir="2700000" algn="tl" rotWithShape="0">
                    <a:srgbClr val="000000">
                      <a:alpha val="43000"/>
                    </a:srgbClr>
                  </a:outerShdw>
                </a:effectLst>
              </a:rPr>
              <a:t>This is the very first recorded murder in the Bible</a:t>
            </a:r>
          </a:p>
          <a:p>
            <a:pPr lvl="1">
              <a:buAutoNum type="alphaLcPeriod"/>
            </a:pPr>
            <a:r>
              <a:rPr lang="en-US" dirty="0" smtClean="0">
                <a:effectLst>
                  <a:outerShdw blurRad="50800" dist="38100" dir="2700000" algn="tl" rotWithShape="0">
                    <a:srgbClr val="000000">
                      <a:alpha val="43000"/>
                    </a:srgbClr>
                  </a:outerShdw>
                </a:effectLst>
              </a:rPr>
              <a:t>Jealousy between brothers can easily erupt into murder</a:t>
            </a:r>
          </a:p>
          <a:p>
            <a:pPr lvl="1">
              <a:buAutoNum type="alphaLcPeriod"/>
            </a:pPr>
            <a:r>
              <a:rPr lang="en-US" dirty="0" smtClean="0">
                <a:effectLst>
                  <a:outerShdw blurRad="50800" dist="38100" dir="2700000" algn="tl" rotWithShape="0">
                    <a:srgbClr val="000000">
                      <a:alpha val="43000"/>
                    </a:srgbClr>
                  </a:outerShdw>
                </a:effectLst>
              </a:rPr>
              <a:t>People from different lines have conflict between them.</a:t>
            </a:r>
          </a:p>
          <a:p>
            <a:pPr>
              <a:buAutoNum type="arabicPeriod"/>
            </a:pPr>
            <a:r>
              <a:rPr lang="en-US" dirty="0" smtClean="0">
                <a:effectLst>
                  <a:outerShdw blurRad="50800" dist="38100" dir="2700000" algn="tl" rotWithShape="0">
                    <a:srgbClr val="000000">
                      <a:alpha val="43000"/>
                    </a:srgbClr>
                  </a:outerShdw>
                </a:effectLst>
              </a:rPr>
              <a:t>The significance of the price that Abraham had to pay for the cave in 23:1-20 is that at that time:</a:t>
            </a:r>
          </a:p>
          <a:p>
            <a:pPr lvl="1">
              <a:buAutoNum type="alphaLcPeriod"/>
            </a:pPr>
            <a:r>
              <a:rPr lang="en-US" dirty="0" smtClean="0">
                <a:effectLst>
                  <a:outerShdw blurRad="50800" dist="38100" dir="2700000" algn="tl" rotWithShape="0">
                    <a:srgbClr val="000000">
                      <a:alpha val="43000"/>
                    </a:srgbClr>
                  </a:outerShdw>
                </a:effectLst>
              </a:rPr>
              <a:t>God had fulfilled his promises to Abraham</a:t>
            </a:r>
          </a:p>
          <a:p>
            <a:pPr lvl="1">
              <a:buAutoNum type="alphaLcPeriod"/>
            </a:pPr>
            <a:r>
              <a:rPr lang="en-US" dirty="0" smtClean="0">
                <a:effectLst>
                  <a:outerShdw blurRad="50800" dist="38100" dir="2700000" algn="tl" rotWithShape="0">
                    <a:srgbClr val="000000">
                      <a:alpha val="43000"/>
                    </a:srgbClr>
                  </a:outerShdw>
                </a:effectLst>
              </a:rPr>
              <a:t>Abraham had to pay the going rate for funeral plots</a:t>
            </a:r>
          </a:p>
          <a:p>
            <a:pPr lvl="1">
              <a:buAutoNum type="alphaLcPeriod"/>
            </a:pPr>
            <a:r>
              <a:rPr lang="en-US" dirty="0" smtClean="0">
                <a:effectLst>
                  <a:outerShdw blurRad="50800" dist="38100" dir="2700000" algn="tl" rotWithShape="0">
                    <a:srgbClr val="000000">
                      <a:alpha val="43000"/>
                    </a:srgbClr>
                  </a:outerShdw>
                </a:effectLst>
              </a:rPr>
              <a:t>God had not fulfilled his promises to Abraham</a:t>
            </a:r>
          </a:p>
          <a:p>
            <a:pPr lvl="1">
              <a:buAutoNum type="alphaLcPeriod"/>
            </a:pPr>
            <a:r>
              <a:rPr lang="en-US" dirty="0" smtClean="0">
                <a:effectLst>
                  <a:outerShdw blurRad="50800" dist="38100" dir="2700000" algn="tl" rotWithShape="0">
                    <a:srgbClr val="000000">
                      <a:alpha val="43000"/>
                    </a:srgbClr>
                  </a:outerShdw>
                </a:effectLst>
              </a:rPr>
              <a:t>God had blessed Abraham with sufficient resources </a:t>
            </a:r>
          </a:p>
          <a:p>
            <a:pPr lvl="1"/>
            <a:endParaRPr lang="en-US" dirty="0">
              <a:effectLst>
                <a:outerShdw blurRad="50800" dist="38100" dir="2700000" algn="tl" rotWithShape="0">
                  <a:srgbClr val="000000">
                    <a:alpha val="43000"/>
                  </a:srgbClr>
                </a:outerShdw>
              </a:effectLst>
            </a:endParaRPr>
          </a:p>
        </p:txBody>
      </p:sp>
      <p:sp>
        <p:nvSpPr>
          <p:cNvPr id="4" name="Slide Number Placeholder 3"/>
          <p:cNvSpPr>
            <a:spLocks noGrp="1"/>
          </p:cNvSpPr>
          <p:nvPr>
            <p:ph type="sldNum" sz="quarter" idx="12"/>
          </p:nvPr>
        </p:nvSpPr>
        <p:spPr/>
        <p:txBody>
          <a:bodyPr/>
          <a:lstStyle/>
          <a:p>
            <a:fld id="{E0921D4A-0E39-4C37-AE0E-B00188265DAB}" type="slidenum">
              <a:rPr lang="en-US" smtClean="0"/>
              <a:pPr/>
              <a:t>13</a:t>
            </a:fld>
            <a:endParaRPr lang="en-US" dirty="0"/>
          </a:p>
        </p:txBody>
      </p:sp>
      <p:sp>
        <p:nvSpPr>
          <p:cNvPr id="5" name="Right Arrow 4"/>
          <p:cNvSpPr/>
          <p:nvPr/>
        </p:nvSpPr>
        <p:spPr bwMode="auto">
          <a:xfrm>
            <a:off x="609600" y="2286000"/>
            <a:ext cx="381000" cy="152400"/>
          </a:xfrm>
          <a:prstGeom prst="right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ight Arrow 5"/>
          <p:cNvSpPr/>
          <p:nvPr/>
        </p:nvSpPr>
        <p:spPr bwMode="auto">
          <a:xfrm>
            <a:off x="609600" y="2895600"/>
            <a:ext cx="381000" cy="152400"/>
          </a:xfrm>
          <a:prstGeom prst="right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609600" y="4114800"/>
            <a:ext cx="381000" cy="152400"/>
          </a:xfrm>
          <a:prstGeom prst="right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ight Arrow 7"/>
          <p:cNvSpPr/>
          <p:nvPr/>
        </p:nvSpPr>
        <p:spPr bwMode="auto">
          <a:xfrm>
            <a:off x="609600" y="5105400"/>
            <a:ext cx="381000" cy="152400"/>
          </a:xfrm>
          <a:prstGeom prst="right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88642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 calcmode="lin" valueType="num">
                                      <p:cBhvr additive="base">
                                        <p:cTn id="23" dur="500" fill="hold"/>
                                        <p:tgtEl>
                                          <p:spTgt spid="5">
                                            <p:bg/>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0-#ppt_w/2"/>
                                          </p:val>
                                        </p:tav>
                                        <p:tav tm="100000">
                                          <p:val>
                                            <p:strVal val="#ppt_x"/>
                                          </p:val>
                                        </p:tav>
                                      </p:tavLst>
                                    </p:anim>
                                    <p:anim calcmode="lin" valueType="num">
                                      <p:cBhvr additive="base">
                                        <p:cTn id="4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0-#ppt_w/2"/>
                                          </p:val>
                                        </p:tav>
                                        <p:tav tm="100000">
                                          <p:val>
                                            <p:strVal val="#ppt_x"/>
                                          </p:val>
                                        </p:tav>
                                      </p:tavLst>
                                    </p:anim>
                                    <p:anim calcmode="lin" valueType="num">
                                      <p:cBhvr additive="base">
                                        <p:cTn id="6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8"/>
                                        </p:tgtEl>
                                        <p:attrNameLst>
                                          <p:attrName>style.visibility</p:attrName>
                                        </p:attrNameLst>
                                      </p:cBhvr>
                                      <p:to>
                                        <p:strVal val="visible"/>
                                      </p:to>
                                    </p:set>
                                    <p:anim calcmode="lin" valueType="num">
                                      <p:cBhvr additive="base">
                                        <p:cTn id="93" dur="500" fill="hold"/>
                                        <p:tgtEl>
                                          <p:spTgt spid="8"/>
                                        </p:tgtEl>
                                        <p:attrNameLst>
                                          <p:attrName>ppt_x</p:attrName>
                                        </p:attrNameLst>
                                      </p:cBhvr>
                                      <p:tavLst>
                                        <p:tav tm="0">
                                          <p:val>
                                            <p:strVal val="0-#ppt_w/2"/>
                                          </p:val>
                                        </p:tav>
                                        <p:tav tm="100000">
                                          <p:val>
                                            <p:strVal val="#ppt_x"/>
                                          </p:val>
                                        </p:tav>
                                      </p:tavLst>
                                    </p:anim>
                                    <p:anim calcmode="lin" valueType="num">
                                      <p:cBhvr additive="base">
                                        <p:cTn id="9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5" grpId="0" uiExpand="1" build="p" bldLvl="5"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CBD20A2-DB69-4A31-B7AE-7B13AE3165B1}" type="slidenum">
              <a:rPr lang="en-US"/>
              <a:pPr/>
              <a:t>14</a:t>
            </a:fld>
            <a:endParaRPr lang="en-US" dirty="0"/>
          </a:p>
        </p:txBody>
      </p:sp>
      <p:sp>
        <p:nvSpPr>
          <p:cNvPr id="23554" name="Rectangle 2"/>
          <p:cNvSpPr>
            <a:spLocks noGrp="1" noChangeArrowheads="1"/>
          </p:cNvSpPr>
          <p:nvPr>
            <p:ph type="title"/>
          </p:nvPr>
        </p:nvSpPr>
        <p:spPr/>
        <p:txBody>
          <a:bodyPr/>
          <a:lstStyle/>
          <a:p>
            <a:r>
              <a:rPr lang="en-US" sz="4000" dirty="0"/>
              <a:t>4. Fourth, the nature and function of law</a:t>
            </a:r>
          </a:p>
        </p:txBody>
      </p:sp>
      <p:sp>
        <p:nvSpPr>
          <p:cNvPr id="23555" name="Rectangle 3"/>
          <p:cNvSpPr>
            <a:spLocks noGrp="1" noChangeArrowheads="1"/>
          </p:cNvSpPr>
          <p:nvPr>
            <p:ph type="body" idx="1"/>
          </p:nvPr>
        </p:nvSpPr>
        <p:spPr>
          <a:xfrm>
            <a:off x="457200" y="1600200"/>
            <a:ext cx="8458200" cy="5181600"/>
          </a:xfrm>
          <a:effectLst/>
        </p:spPr>
        <p:txBody>
          <a:bodyPr/>
          <a:lstStyle/>
          <a:p>
            <a:pPr>
              <a:lnSpc>
                <a:spcPct val="90000"/>
              </a:lnSpc>
            </a:pPr>
            <a:r>
              <a:rPr lang="en-US" sz="2400" u="sng" dirty="0">
                <a:effectLst>
                  <a:outerShdw blurRad="50800" dist="50800" dir="3000000" algn="ctr" rotWithShape="0">
                    <a:srgbClr val="000000"/>
                  </a:outerShdw>
                </a:effectLst>
              </a:rPr>
              <a:t>Apodictic</a:t>
            </a:r>
            <a:r>
              <a:rPr lang="en-US" sz="2400" dirty="0">
                <a:effectLst>
                  <a:outerShdw blurRad="50800" dist="50800" dir="3000000" algn="ctr" rotWithShape="0">
                    <a:srgbClr val="000000"/>
                  </a:outerShdw>
                </a:effectLst>
              </a:rPr>
              <a:t> law is the declarative law consisting of commands and prohibitions.</a:t>
            </a:r>
          </a:p>
          <a:p>
            <a:pPr>
              <a:lnSpc>
                <a:spcPct val="90000"/>
              </a:lnSpc>
            </a:pPr>
            <a:r>
              <a:rPr lang="en-US" sz="2400" u="sng" dirty="0">
                <a:effectLst>
                  <a:outerShdw blurRad="50800" dist="50800" dir="3000000" algn="ctr" rotWithShape="0">
                    <a:srgbClr val="000000"/>
                  </a:outerShdw>
                </a:effectLst>
              </a:rPr>
              <a:t>Casuistic</a:t>
            </a:r>
            <a:r>
              <a:rPr lang="en-US" sz="2400" dirty="0">
                <a:effectLst>
                  <a:outerShdw blurRad="50800" dist="50800" dir="3000000" algn="ctr" rotWithShape="0">
                    <a:srgbClr val="000000"/>
                  </a:outerShdw>
                </a:effectLst>
              </a:rPr>
              <a:t> law describes a particular event and prescribes consequences, e.g., “If A takes place, then B is the consequence”</a:t>
            </a:r>
          </a:p>
          <a:p>
            <a:pPr lvl="1">
              <a:lnSpc>
                <a:spcPct val="90000"/>
              </a:lnSpc>
            </a:pPr>
            <a:r>
              <a:rPr lang="en-US" sz="2000" dirty="0">
                <a:effectLst>
                  <a:outerShdw blurRad="50800" dist="50800" dir="3000000" algn="ctr" rotWithShape="0">
                    <a:srgbClr val="000000"/>
                  </a:outerShdw>
                </a:effectLst>
              </a:rPr>
              <a:t>Even in modern systems of jurisprudence, laws are often made to speak to a particular situation or violation.</a:t>
            </a:r>
          </a:p>
          <a:p>
            <a:pPr lvl="1">
              <a:lnSpc>
                <a:spcPct val="90000"/>
              </a:lnSpc>
            </a:pPr>
            <a:r>
              <a:rPr lang="en-US" sz="2000" dirty="0">
                <a:effectLst>
                  <a:outerShdw blurRad="50800" dist="50800" dir="3000000" algn="ctr" rotWithShape="0">
                    <a:srgbClr val="000000"/>
                  </a:outerShdw>
                </a:effectLst>
              </a:rPr>
              <a:t>This is why law students study specific cases of “Dean versus New Hampshire” or “Roe vs Wade”. These specific cases make </a:t>
            </a:r>
            <a:r>
              <a:rPr lang="en-US" sz="2000" dirty="0" smtClean="0">
                <a:effectLst>
                  <a:outerShdw blurRad="50800" dist="50800" dir="3000000" algn="ctr" rotWithShape="0">
                    <a:srgbClr val="000000"/>
                  </a:outerShdw>
                </a:effectLst>
              </a:rPr>
              <a:t>precedents </a:t>
            </a:r>
            <a:r>
              <a:rPr lang="en-US" sz="2000" dirty="0">
                <a:effectLst>
                  <a:outerShdw blurRad="50800" dist="50800" dir="3000000" algn="ctr" rotWithShape="0">
                    <a:srgbClr val="000000"/>
                  </a:outerShdw>
                </a:effectLst>
              </a:rPr>
              <a:t>from which a whole host of other similar cases can be compared and then adjudicated.</a:t>
            </a:r>
          </a:p>
          <a:p>
            <a:pPr>
              <a:lnSpc>
                <a:spcPct val="90000"/>
              </a:lnSpc>
            </a:pPr>
            <a:r>
              <a:rPr lang="en-US" sz="2400" dirty="0">
                <a:effectLst>
                  <a:outerShdw blurRad="50800" dist="50800" dir="3000000" algn="ctr" rotWithShape="0">
                    <a:srgbClr val="000000"/>
                  </a:outerShdw>
                </a:effectLst>
              </a:rPr>
              <a:t>BUT, both of these laws are </a:t>
            </a:r>
            <a:r>
              <a:rPr lang="en-US" sz="2400" u="sng" dirty="0">
                <a:effectLst>
                  <a:outerShdw blurRad="50800" dist="50800" dir="3000000" algn="ctr" rotWithShape="0">
                    <a:srgbClr val="000000"/>
                  </a:outerShdw>
                </a:effectLst>
              </a:rPr>
              <a:t>representative</a:t>
            </a:r>
            <a:r>
              <a:rPr lang="en-US" sz="2400" dirty="0">
                <a:effectLst>
                  <a:outerShdw blurRad="50800" dist="50800" dir="3000000" algn="ctr" rotWithShape="0">
                    <a:srgbClr val="000000"/>
                  </a:outerShdw>
                </a:effectLst>
              </a:rPr>
              <a:t> of the kind of behavior desired, not </a:t>
            </a:r>
            <a:r>
              <a:rPr lang="en-US" sz="2400" u="sng" dirty="0">
                <a:effectLst>
                  <a:outerShdw blurRad="50800" dist="50800" dir="3000000" algn="ctr" rotWithShape="0">
                    <a:srgbClr val="000000"/>
                  </a:outerShdw>
                </a:effectLst>
              </a:rPr>
              <a:t>exhaustive</a:t>
            </a:r>
            <a:r>
              <a:rPr lang="en-US" sz="2400" dirty="0">
                <a:effectLst>
                  <a:outerShdw blurRad="50800" dist="50800" dir="3000000" algn="ctr" rotWithShape="0">
                    <a:srgbClr val="000000"/>
                  </a:outerShdw>
                </a:effectLst>
              </a:rPr>
              <a:t> listings which cover every possibility.</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7847A8C2-FE43-41D3-83DF-9AEABBAB2935}" type="slidenum">
              <a:rPr lang="en-US"/>
              <a:pPr/>
              <a:t>15</a:t>
            </a:fld>
            <a:endParaRPr lang="en-US" dirty="0"/>
          </a:p>
        </p:txBody>
      </p:sp>
      <p:pic>
        <p:nvPicPr>
          <p:cNvPr id="56329" name="Picture 9" descr="MPj02897250000[1]"/>
          <p:cNvPicPr>
            <a:picLocks noChangeAspect="1" noChangeArrowheads="1"/>
          </p:cNvPicPr>
          <p:nvPr/>
        </p:nvPicPr>
        <p:blipFill>
          <a:blip r:embed="rId2" cstate="print"/>
          <a:srcRect/>
          <a:stretch>
            <a:fillRect/>
          </a:stretch>
        </p:blipFill>
        <p:spPr bwMode="auto">
          <a:xfrm>
            <a:off x="2438400" y="1981200"/>
            <a:ext cx="3657600" cy="2451100"/>
          </a:xfrm>
          <a:prstGeom prst="rect">
            <a:avLst/>
          </a:prstGeom>
          <a:noFill/>
        </p:spPr>
      </p:pic>
      <p:pic>
        <p:nvPicPr>
          <p:cNvPr id="56336" name="Picture 16" descr="MCIN00680_0000[1]"/>
          <p:cNvPicPr>
            <a:picLocks noChangeAspect="1" noChangeArrowheads="1"/>
          </p:cNvPicPr>
          <p:nvPr/>
        </p:nvPicPr>
        <p:blipFill>
          <a:blip r:embed="rId3" cstate="print"/>
          <a:srcRect/>
          <a:stretch>
            <a:fillRect/>
          </a:stretch>
        </p:blipFill>
        <p:spPr bwMode="auto">
          <a:xfrm>
            <a:off x="2286000" y="1676400"/>
            <a:ext cx="4359275" cy="3468688"/>
          </a:xfrm>
          <a:prstGeom prst="rect">
            <a:avLst/>
          </a:prstGeom>
          <a:noFill/>
        </p:spPr>
      </p:pic>
      <p:pic>
        <p:nvPicPr>
          <p:cNvPr id="56337" name="Picture 17" descr="MCj02330590000[1]"/>
          <p:cNvPicPr>
            <a:picLocks noChangeAspect="1" noChangeArrowheads="1"/>
          </p:cNvPicPr>
          <p:nvPr/>
        </p:nvPicPr>
        <p:blipFill>
          <a:blip r:embed="rId4" cstate="print"/>
          <a:srcRect/>
          <a:stretch>
            <a:fillRect/>
          </a:stretch>
        </p:blipFill>
        <p:spPr bwMode="auto">
          <a:xfrm>
            <a:off x="2057400" y="1828800"/>
            <a:ext cx="1689100" cy="2590800"/>
          </a:xfrm>
          <a:prstGeom prst="rect">
            <a:avLst/>
          </a:prstGeom>
          <a:noFill/>
        </p:spPr>
      </p:pic>
      <p:pic>
        <p:nvPicPr>
          <p:cNvPr id="56338" name="Picture 18" descr="MCBS01269_0000[1]"/>
          <p:cNvPicPr>
            <a:picLocks noChangeAspect="1" noChangeArrowheads="1"/>
          </p:cNvPicPr>
          <p:nvPr/>
        </p:nvPicPr>
        <p:blipFill>
          <a:blip r:embed="rId5" cstate="print"/>
          <a:srcRect/>
          <a:stretch>
            <a:fillRect/>
          </a:stretch>
        </p:blipFill>
        <p:spPr bwMode="auto">
          <a:xfrm>
            <a:off x="11201400" y="1295400"/>
            <a:ext cx="4824413" cy="5562600"/>
          </a:xfrm>
          <a:prstGeom prst="rect">
            <a:avLst/>
          </a:prstGeom>
          <a:noFill/>
        </p:spPr>
      </p:pic>
      <p:pic>
        <p:nvPicPr>
          <p:cNvPr id="56339" name="Picture 19" descr="MCj02330590000[1]"/>
          <p:cNvPicPr>
            <a:picLocks noChangeAspect="1" noChangeArrowheads="1"/>
          </p:cNvPicPr>
          <p:nvPr/>
        </p:nvPicPr>
        <p:blipFill>
          <a:blip r:embed="rId4" cstate="print"/>
          <a:srcRect/>
          <a:stretch>
            <a:fillRect/>
          </a:stretch>
        </p:blipFill>
        <p:spPr bwMode="auto">
          <a:xfrm>
            <a:off x="5943600" y="1828800"/>
            <a:ext cx="1689100" cy="2590800"/>
          </a:xfrm>
          <a:prstGeom prst="rect">
            <a:avLst/>
          </a:prstGeom>
          <a:noFill/>
        </p:spPr>
      </p:pic>
      <p:sp>
        <p:nvSpPr>
          <p:cNvPr id="9" name="Rectangle 4"/>
          <p:cNvSpPr txBox="1">
            <a:spLocks noChangeArrowheads="1"/>
          </p:cNvSpPr>
          <p:nvPr/>
        </p:nvSpPr>
        <p:spPr>
          <a:xfrm>
            <a:off x="1524000" y="228600"/>
            <a:ext cx="71628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A weak (perhaps) analogy</a:t>
            </a:r>
            <a:endParaRPr kumimoji="0" lang="en-US"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5632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633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56339"/>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5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757877-6CE9-4661-8F86-7691414BEB12}" type="slidenum">
              <a:rPr lang="en-US"/>
              <a:pPr/>
              <a:t>16</a:t>
            </a:fld>
            <a:endParaRPr lang="en-US" dirty="0"/>
          </a:p>
        </p:txBody>
      </p:sp>
      <p:sp>
        <p:nvSpPr>
          <p:cNvPr id="36868" name="Rectangle 4"/>
          <p:cNvSpPr>
            <a:spLocks noGrp="1" noChangeArrowheads="1"/>
          </p:cNvSpPr>
          <p:nvPr>
            <p:ph type="title"/>
          </p:nvPr>
        </p:nvSpPr>
        <p:spPr/>
        <p:txBody>
          <a:bodyPr/>
          <a:lstStyle/>
          <a:p>
            <a:r>
              <a:rPr lang="en-US" dirty="0" smtClean="0"/>
              <a:t>A weak (perhaps) analogy</a:t>
            </a:r>
            <a:endParaRPr lang="en-US" dirty="0"/>
          </a:p>
        </p:txBody>
      </p:sp>
      <p:sp>
        <p:nvSpPr>
          <p:cNvPr id="36869" name="Rectangle 5"/>
          <p:cNvSpPr>
            <a:spLocks noGrp="1" noChangeArrowheads="1"/>
          </p:cNvSpPr>
          <p:nvPr>
            <p:ph type="body" idx="1"/>
          </p:nvPr>
        </p:nvSpPr>
        <p:spPr>
          <a:effectLst/>
        </p:spPr>
        <p:txBody>
          <a:bodyPr/>
          <a:lstStyle/>
          <a:p>
            <a:pPr>
              <a:lnSpc>
                <a:spcPct val="80000"/>
              </a:lnSpc>
              <a:buFontTx/>
              <a:buNone/>
            </a:pPr>
            <a:r>
              <a:rPr lang="en-US" sz="2800" dirty="0">
                <a:effectLst>
                  <a:outerShdw blurRad="50800" dist="50800" dir="3000000" algn="ctr" rotWithShape="0">
                    <a:srgbClr val="000000"/>
                  </a:outerShdw>
                </a:effectLst>
              </a:rPr>
              <a:t>The laws of the OT are like the </a:t>
            </a:r>
            <a:r>
              <a:rPr lang="en-US" sz="2800" i="1" dirty="0">
                <a:solidFill>
                  <a:srgbClr val="FFFF99"/>
                </a:solidFill>
                <a:effectLst>
                  <a:outerShdw blurRad="50800" dist="50800" dir="3000000" algn="ctr" rotWithShape="0">
                    <a:srgbClr val="000000"/>
                  </a:outerShdw>
                </a:effectLst>
              </a:rPr>
              <a:t>poles</a:t>
            </a:r>
            <a:r>
              <a:rPr lang="en-US" sz="2800" dirty="0">
                <a:effectLst>
                  <a:outerShdw blurRad="50800" dist="50800" dir="3000000" algn="ctr" rotWithShape="0">
                    <a:srgbClr val="000000"/>
                  </a:outerShdw>
                </a:effectLst>
              </a:rPr>
              <a:t> of a fence…</a:t>
            </a:r>
          </a:p>
          <a:p>
            <a:pPr>
              <a:lnSpc>
                <a:spcPct val="80000"/>
              </a:lnSpc>
              <a:buFontTx/>
              <a:buNone/>
            </a:pPr>
            <a:r>
              <a:rPr lang="en-US" sz="2800" dirty="0">
                <a:effectLst>
                  <a:outerShdw blurRad="50800" dist="50800" dir="3000000" algn="ctr" rotWithShape="0">
                    <a:srgbClr val="000000"/>
                  </a:outerShdw>
                </a:effectLst>
              </a:rPr>
              <a:t>	They are the anchor points that stake out the main boundaries.</a:t>
            </a:r>
          </a:p>
          <a:p>
            <a:pPr>
              <a:lnSpc>
                <a:spcPct val="80000"/>
              </a:lnSpc>
              <a:buFontTx/>
              <a:buNone/>
            </a:pPr>
            <a:r>
              <a:rPr lang="en-US" sz="2800" dirty="0">
                <a:effectLst>
                  <a:outerShdw blurRad="50800" dist="50800" dir="3000000" algn="ctr" rotWithShape="0">
                    <a:srgbClr val="000000"/>
                  </a:outerShdw>
                </a:effectLst>
              </a:rPr>
              <a:t>However, inherent in the meaning of law is that there are almost unlimited implications or parallel cases which, though unstated, are like the </a:t>
            </a:r>
            <a:r>
              <a:rPr lang="en-US" sz="2800" i="1" dirty="0">
                <a:solidFill>
                  <a:srgbClr val="FFFF99"/>
                </a:solidFill>
                <a:effectLst>
                  <a:outerShdw blurRad="50800" dist="50800" dir="3000000" algn="ctr" rotWithShape="0">
                    <a:srgbClr val="000000"/>
                  </a:outerShdw>
                </a:effectLst>
              </a:rPr>
              <a:t>chain link fencing</a:t>
            </a:r>
            <a:r>
              <a:rPr lang="en-US" sz="2800" dirty="0">
                <a:effectLst>
                  <a:outerShdw blurRad="50800" dist="50800" dir="3000000" algn="ctr" rotWithShape="0">
                    <a:srgbClr val="000000"/>
                  </a:outerShdw>
                </a:effectLst>
              </a:rPr>
              <a:t> that stretches between the poles.</a:t>
            </a:r>
          </a:p>
          <a:p>
            <a:pPr>
              <a:lnSpc>
                <a:spcPct val="80000"/>
              </a:lnSpc>
              <a:buFontTx/>
              <a:buNone/>
            </a:pPr>
            <a:r>
              <a:rPr lang="en-US" sz="2800" dirty="0">
                <a:effectLst>
                  <a:outerShdw blurRad="50800" dist="50800" dir="3000000" algn="ctr" rotWithShape="0">
                    <a:srgbClr val="000000"/>
                  </a:outerShdw>
                </a:effectLst>
              </a:rPr>
              <a:t>	These implications are the “spirit of the law”</a:t>
            </a:r>
          </a:p>
          <a:p>
            <a:pPr lvl="1">
              <a:lnSpc>
                <a:spcPct val="80000"/>
              </a:lnSpc>
            </a:pPr>
            <a:r>
              <a:rPr lang="en-US" sz="2400" dirty="0">
                <a:effectLst>
                  <a:outerShdw blurRad="50800" dist="50800" dir="3000000" algn="ctr" rotWithShape="0">
                    <a:srgbClr val="000000"/>
                  </a:outerShdw>
                </a:effectLst>
              </a:rPr>
              <a:t>E.g. “Don’t get drunk with </a:t>
            </a:r>
            <a:r>
              <a:rPr lang="en-US" sz="2400" dirty="0">
                <a:solidFill>
                  <a:srgbClr val="FFFF99"/>
                </a:solidFill>
                <a:effectLst>
                  <a:outerShdw blurRad="50800" dist="50800" dir="3000000" algn="ctr" rotWithShape="0">
                    <a:srgbClr val="000000"/>
                  </a:outerShdw>
                </a:effectLst>
              </a:rPr>
              <a:t>wine</a:t>
            </a:r>
            <a:r>
              <a:rPr lang="en-US" sz="2400" dirty="0">
                <a:effectLst>
                  <a:outerShdw blurRad="50800" dist="50800" dir="3000000" algn="ctr" rotWithShape="0">
                    <a:srgbClr val="000000"/>
                  </a:outerShdw>
                </a:effectLst>
              </a:rPr>
              <a:t>, but be filled”</a:t>
            </a:r>
          </a:p>
          <a:p>
            <a:pPr lvl="1">
              <a:lnSpc>
                <a:spcPct val="80000"/>
              </a:lnSpc>
            </a:pPr>
            <a:r>
              <a:rPr lang="en-US" sz="2400" dirty="0">
                <a:effectLst>
                  <a:outerShdw blurRad="50800" dist="50800" dir="3000000" algn="ctr" rotWithShape="0">
                    <a:srgbClr val="000000"/>
                  </a:outerShdw>
                </a:effectLst>
              </a:rPr>
              <a:t>Jesus and “Don’t </a:t>
            </a:r>
            <a:r>
              <a:rPr lang="en-US" sz="2400" dirty="0">
                <a:solidFill>
                  <a:srgbClr val="FFFF99"/>
                </a:solidFill>
                <a:effectLst>
                  <a:outerShdw blurRad="50800" dist="50800" dir="3000000" algn="ctr" rotWithShape="0">
                    <a:srgbClr val="000000"/>
                  </a:outerShdw>
                </a:effectLst>
              </a:rPr>
              <a:t>murder</a:t>
            </a:r>
            <a:r>
              <a:rPr lang="en-US" sz="2400" dirty="0">
                <a:effectLst>
                  <a:outerShdw blurRad="50800" dist="50800" dir="3000000" algn="ctr" rotWithShape="0">
                    <a:srgbClr val="000000"/>
                  </a:outerShdw>
                </a:effectLst>
              </a:rPr>
              <a:t>” also means “Don’t get angry” and “don’t treat other with contempt”</a:t>
            </a:r>
          </a:p>
          <a:p>
            <a:pPr>
              <a:lnSpc>
                <a:spcPct val="80000"/>
              </a:lnSpc>
              <a:buFontTx/>
              <a:buNone/>
            </a:pPr>
            <a:endParaRPr lang="en-US" sz="2800" dirty="0">
              <a:effectLst>
                <a:outerShdw blurRad="50800" dist="50800" dir="3000000" algn="ctr" rotWithShape="0">
                  <a:srgbClr val="000000"/>
                </a:outerShdw>
              </a:effectLst>
            </a:endParaRPr>
          </a:p>
          <a:p>
            <a:pPr>
              <a:lnSpc>
                <a:spcPct val="80000"/>
              </a:lnSpc>
              <a:buFontTx/>
              <a:buNone/>
            </a:pPr>
            <a:endParaRPr lang="en-US" sz="2800" dirty="0">
              <a:effectLst>
                <a:outerShdw blurRad="50800" dist="50800" dir="3000000" algn="ctr" rotWithShape="0">
                  <a:srgbClr val="000000"/>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9">
                                            <p:txEl>
                                              <p:pRg st="1" end="1"/>
                                            </p:txEl>
                                          </p:spTgt>
                                        </p:tgtEl>
                                        <p:attrNameLst>
                                          <p:attrName>style.visibility</p:attrName>
                                        </p:attrNameLst>
                                      </p:cBhvr>
                                      <p:to>
                                        <p:strVal val="visible"/>
                                      </p:to>
                                    </p:set>
                                    <p:animEffect transition="in" filter="fade">
                                      <p:cBhvr>
                                        <p:cTn id="7" dur="500"/>
                                        <p:tgtEl>
                                          <p:spTgt spid="368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9">
                                            <p:txEl>
                                              <p:pRg st="2" end="2"/>
                                            </p:txEl>
                                          </p:spTgt>
                                        </p:tgtEl>
                                        <p:attrNameLst>
                                          <p:attrName>style.visibility</p:attrName>
                                        </p:attrNameLst>
                                      </p:cBhvr>
                                      <p:to>
                                        <p:strVal val="visible"/>
                                      </p:to>
                                    </p:set>
                                    <p:animEffect transition="in" filter="fade">
                                      <p:cBhvr>
                                        <p:cTn id="12" dur="500"/>
                                        <p:tgtEl>
                                          <p:spTgt spid="368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9">
                                            <p:txEl>
                                              <p:pRg st="3" end="3"/>
                                            </p:txEl>
                                          </p:spTgt>
                                        </p:tgtEl>
                                        <p:attrNameLst>
                                          <p:attrName>style.visibility</p:attrName>
                                        </p:attrNameLst>
                                      </p:cBhvr>
                                      <p:to>
                                        <p:strVal val="visible"/>
                                      </p:to>
                                    </p:set>
                                    <p:animEffect transition="in" filter="fade">
                                      <p:cBhvr>
                                        <p:cTn id="17" dur="500"/>
                                        <p:tgtEl>
                                          <p:spTgt spid="3686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9">
                                            <p:txEl>
                                              <p:pRg st="4" end="4"/>
                                            </p:txEl>
                                          </p:spTgt>
                                        </p:tgtEl>
                                        <p:attrNameLst>
                                          <p:attrName>style.visibility</p:attrName>
                                        </p:attrNameLst>
                                      </p:cBhvr>
                                      <p:to>
                                        <p:strVal val="visible"/>
                                      </p:to>
                                    </p:set>
                                    <p:animEffect transition="in" filter="fade">
                                      <p:cBhvr>
                                        <p:cTn id="22" dur="500"/>
                                        <p:tgtEl>
                                          <p:spTgt spid="3686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9">
                                            <p:txEl>
                                              <p:pRg st="5" end="5"/>
                                            </p:txEl>
                                          </p:spTgt>
                                        </p:tgtEl>
                                        <p:attrNameLst>
                                          <p:attrName>style.visibility</p:attrName>
                                        </p:attrNameLst>
                                      </p:cBhvr>
                                      <p:to>
                                        <p:strVal val="visible"/>
                                      </p:to>
                                    </p:set>
                                    <p:animEffect transition="in" filter="fade">
                                      <p:cBhvr>
                                        <p:cTn id="27" dur="500"/>
                                        <p:tgtEl>
                                          <p:spTgt spid="368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807A0F-B5D2-4608-BA14-A2923E4507E4}" type="slidenum">
              <a:rPr lang="en-US"/>
              <a:pPr/>
              <a:t>17</a:t>
            </a:fld>
            <a:endParaRPr lang="en-US" dirty="0"/>
          </a:p>
        </p:txBody>
      </p:sp>
      <p:sp>
        <p:nvSpPr>
          <p:cNvPr id="25602" name="Rectangle 2"/>
          <p:cNvSpPr>
            <a:spLocks noGrp="1" noChangeArrowheads="1"/>
          </p:cNvSpPr>
          <p:nvPr>
            <p:ph type="title"/>
          </p:nvPr>
        </p:nvSpPr>
        <p:spPr/>
        <p:txBody>
          <a:bodyPr/>
          <a:lstStyle/>
          <a:p>
            <a:r>
              <a:rPr lang="en-US" sz="4000" dirty="0"/>
              <a:t>4. Fourth, the nature and function of law</a:t>
            </a:r>
          </a:p>
        </p:txBody>
      </p:sp>
      <p:sp>
        <p:nvSpPr>
          <p:cNvPr id="25603" name="Rectangle 3"/>
          <p:cNvSpPr>
            <a:spLocks noGrp="1" noChangeArrowheads="1"/>
          </p:cNvSpPr>
          <p:nvPr>
            <p:ph type="body" idx="1"/>
          </p:nvPr>
        </p:nvSpPr>
        <p:spPr>
          <a:xfrm>
            <a:off x="457200" y="1600200"/>
            <a:ext cx="8458200" cy="5181600"/>
          </a:xfrm>
          <a:effectLst/>
        </p:spPr>
        <p:txBody>
          <a:bodyPr/>
          <a:lstStyle/>
          <a:p>
            <a:pPr>
              <a:buFontTx/>
              <a:buAutoNum type="alphaUcPeriod" startAt="4"/>
            </a:pPr>
            <a:r>
              <a:rPr lang="en-US" dirty="0">
                <a:effectLst>
                  <a:outerShdw blurRad="50800" dist="50800" dir="3000000" algn="ctr" rotWithShape="0">
                    <a:srgbClr val="000000"/>
                  </a:outerShdw>
                </a:effectLst>
              </a:rPr>
              <a:t>A misunderstanding of this truth is the basis for much legalism, particularly the error of keeping the “letter” of the law, but not the “spirit” thereof. One can not say “I haven’t violated this very specific </a:t>
            </a:r>
            <a:r>
              <a:rPr lang="en-US" dirty="0" smtClean="0">
                <a:effectLst>
                  <a:outerShdw blurRad="50800" dist="50800" dir="3000000" algn="ctr" rotWithShape="0">
                    <a:srgbClr val="000000"/>
                  </a:outerShdw>
                </a:effectLst>
              </a:rPr>
              <a:t>instance, </a:t>
            </a:r>
            <a:r>
              <a:rPr lang="en-US" dirty="0">
                <a:effectLst>
                  <a:outerShdw blurRad="50800" dist="50800" dir="3000000" algn="ctr" rotWithShape="0">
                    <a:srgbClr val="000000"/>
                  </a:outerShdw>
                </a:effectLst>
              </a:rPr>
              <a:t>therefore, I have kept the law.”</a:t>
            </a:r>
          </a:p>
        </p:txBody>
      </p:sp>
    </p:spTree>
  </p:cSld>
  <p:clrMapOvr>
    <a:masterClrMapping/>
  </p:clrMapOvr>
  <p:timing>
    <p:tnLst>
      <p:par>
        <p:cTn xmlns:p14="http://schemas.microsoft.com/office/powerpoint/2010/main" id="1" dur="indefinite" restart="never" nodeType="tmRoot"/>
      </p:par>
    </p:tnLst>
    <p:bldLst>
      <p:bldP spid="25603" grpId="0" uiExpand="1" build="p" bldLvl="5">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fade">
                      <p:cBhvr>
                        <p:cTn dur="500"/>
                        <p:tgtEl>
                          <p:spTgt spid="2560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fade">
                      <p:cBhvr>
                        <p:cTn dur="500"/>
                        <p:tgtEl>
                          <p:spTgt spid="25603"/>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fade">
                      <p:cBhvr>
                        <p:cTn dur="500"/>
                        <p:tgtEl>
                          <p:spTgt spid="25603"/>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fade">
                      <p:cBhvr>
                        <p:cTn dur="500"/>
                        <p:tgtEl>
                          <p:spTgt spid="25603"/>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fade">
                      <p:cBhvr>
                        <p:cTn dur="500"/>
                        <p:tgtEl>
                          <p:spTgt spid="25603"/>
                        </p:tgtEl>
                      </p:cBhvr>
                    </p:animEffect>
                  </p:childTnLst>
                </p:cTn>
              </p:par>
            </p:tnLst>
          </p:tmpl>
        </p:tmplLst>
      </p:b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9A015D6-1641-47AD-B2F7-536BD23147C1}" type="slidenum">
              <a:rPr lang="en-US"/>
              <a:pPr/>
              <a:t>18</a:t>
            </a:fld>
            <a:endParaRPr lang="en-US" dirty="0"/>
          </a:p>
        </p:txBody>
      </p:sp>
      <p:sp>
        <p:nvSpPr>
          <p:cNvPr id="39938" name="Rectangle 2"/>
          <p:cNvSpPr>
            <a:spLocks noGrp="1" noChangeArrowheads="1"/>
          </p:cNvSpPr>
          <p:nvPr>
            <p:ph type="title"/>
          </p:nvPr>
        </p:nvSpPr>
        <p:spPr/>
        <p:txBody>
          <a:bodyPr/>
          <a:lstStyle/>
          <a:p>
            <a:endParaRPr lang="en-US" dirty="0"/>
          </a:p>
        </p:txBody>
      </p:sp>
      <p:sp>
        <p:nvSpPr>
          <p:cNvPr id="39939" name="Rectangle 3"/>
          <p:cNvSpPr>
            <a:spLocks noGrp="1" noChangeArrowheads="1"/>
          </p:cNvSpPr>
          <p:nvPr>
            <p:ph type="body" idx="1"/>
          </p:nvPr>
        </p:nvSpPr>
        <p:spPr>
          <a:xfrm>
            <a:off x="457200" y="1600200"/>
            <a:ext cx="8458200" cy="2362200"/>
          </a:xfrm>
          <a:effectLst/>
        </p:spPr>
        <p:txBody>
          <a:bodyPr/>
          <a:lstStyle/>
          <a:p>
            <a:pPr>
              <a:buFontTx/>
              <a:buNone/>
            </a:pPr>
            <a:r>
              <a:rPr lang="en-US" dirty="0">
                <a:effectLst>
                  <a:outerShdw blurRad="50800" dist="50800" dir="3000000" algn="ctr" rotWithShape="0">
                    <a:srgbClr val="000000"/>
                  </a:outerShdw>
                </a:effectLst>
              </a:rPr>
              <a:t>When Jesus said in the Sermon on the Mount (Matt 5-7) “You have heard it said” he was NOT contrasting OT Law with His law</a:t>
            </a:r>
          </a:p>
          <a:p>
            <a:pPr>
              <a:buFontTx/>
              <a:buNone/>
            </a:pPr>
            <a:r>
              <a:rPr lang="en-US" dirty="0">
                <a:effectLst>
                  <a:outerShdw blurRad="50800" dist="50800" dir="3000000" algn="ctr" rotWithShape="0">
                    <a:srgbClr val="000000"/>
                  </a:outerShdw>
                </a:effectLst>
              </a:rPr>
              <a:t>Rather he was contrasting</a:t>
            </a:r>
          </a:p>
        </p:txBody>
      </p:sp>
      <p:sp>
        <p:nvSpPr>
          <p:cNvPr id="39940" name="Text Box 4"/>
          <p:cNvSpPr txBox="1">
            <a:spLocks noChangeArrowheads="1"/>
          </p:cNvSpPr>
          <p:nvPr/>
        </p:nvSpPr>
        <p:spPr bwMode="auto">
          <a:xfrm>
            <a:off x="457200" y="3962400"/>
            <a:ext cx="3505200" cy="1800225"/>
          </a:xfrm>
          <a:prstGeom prst="rect">
            <a:avLst/>
          </a:prstGeom>
          <a:noFill/>
          <a:ln w="9525">
            <a:noFill/>
            <a:miter lim="800000"/>
            <a:headEnd/>
            <a:tailEnd/>
          </a:ln>
          <a:effectLst/>
        </p:spPr>
        <p:txBody>
          <a:bodyPr>
            <a:spAutoFit/>
          </a:bodyPr>
          <a:lstStyle/>
          <a:p>
            <a:pPr>
              <a:spcBef>
                <a:spcPct val="50000"/>
              </a:spcBef>
            </a:pPr>
            <a:r>
              <a:rPr lang="en-US" sz="2800" dirty="0">
                <a:effectLst>
                  <a:outerShdw blurRad="50800" dist="50800" dir="3000000" algn="ctr" rotWithShape="0">
                    <a:srgbClr val="000000"/>
                  </a:outerShdw>
                </a:effectLst>
              </a:rPr>
              <a:t>a Pharisaic </a:t>
            </a:r>
            <a:r>
              <a:rPr lang="en-US" sz="2800" i="1" dirty="0">
                <a:effectLst>
                  <a:outerShdw blurRad="50800" dist="50800" dir="3000000" algn="ctr" rotWithShape="0">
                    <a:srgbClr val="000000"/>
                  </a:outerShdw>
                </a:effectLst>
              </a:rPr>
              <a:t>misunderstanding</a:t>
            </a:r>
            <a:r>
              <a:rPr lang="en-US" sz="2800" dirty="0">
                <a:effectLst>
                  <a:outerShdw blurRad="50800" dist="50800" dir="3000000" algn="ctr" rotWithShape="0">
                    <a:srgbClr val="000000"/>
                  </a:outerShdw>
                </a:effectLst>
              </a:rPr>
              <a:t> of the letter of the law (just the poles) with</a:t>
            </a:r>
          </a:p>
        </p:txBody>
      </p:sp>
      <p:sp>
        <p:nvSpPr>
          <p:cNvPr id="39941" name="Text Box 5"/>
          <p:cNvSpPr txBox="1">
            <a:spLocks noChangeArrowheads="1"/>
          </p:cNvSpPr>
          <p:nvPr/>
        </p:nvSpPr>
        <p:spPr bwMode="auto">
          <a:xfrm>
            <a:off x="5029200" y="3962400"/>
            <a:ext cx="3810000" cy="1800225"/>
          </a:xfrm>
          <a:prstGeom prst="rect">
            <a:avLst/>
          </a:prstGeom>
          <a:noFill/>
          <a:ln w="9525">
            <a:noFill/>
            <a:miter lim="800000"/>
            <a:headEnd/>
            <a:tailEnd/>
          </a:ln>
          <a:effectLst/>
        </p:spPr>
        <p:txBody>
          <a:bodyPr>
            <a:spAutoFit/>
          </a:bodyPr>
          <a:lstStyle/>
          <a:p>
            <a:pPr>
              <a:spcBef>
                <a:spcPct val="50000"/>
              </a:spcBef>
            </a:pPr>
            <a:r>
              <a:rPr lang="en-US" sz="2800" dirty="0">
                <a:effectLst>
                  <a:outerShdw blurRad="50800" dist="50800" dir="3000000" algn="ctr" rotWithShape="0">
                    <a:srgbClr val="000000"/>
                  </a:outerShdw>
                </a:effectLst>
              </a:rPr>
              <a:t>the </a:t>
            </a:r>
            <a:r>
              <a:rPr lang="en-US" sz="2800" i="1" dirty="0">
                <a:effectLst>
                  <a:outerShdw blurRad="50800" dist="50800" dir="3000000" algn="ctr" rotWithShape="0">
                    <a:srgbClr val="000000"/>
                  </a:outerShdw>
                </a:effectLst>
              </a:rPr>
              <a:t>true meaning</a:t>
            </a:r>
            <a:r>
              <a:rPr lang="en-US" sz="2800" dirty="0">
                <a:effectLst>
                  <a:outerShdw blurRad="50800" dist="50800" dir="3000000" algn="ctr" rotWithShape="0">
                    <a:srgbClr val="000000"/>
                  </a:outerShdw>
                </a:effectLst>
              </a:rPr>
              <a:t> of the OT Law, i.e., the Spirit of the law (the chain-link fencing too).</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bldLvl="5">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9939"/>
                        </p:tgtEl>
                        <p:attrNameLst>
                          <p:attrName>style.visibility</p:attrName>
                        </p:attrNameLst>
                      </p:cBhvr>
                      <p:to>
                        <p:strVal val="visible"/>
                      </p:to>
                    </p:set>
                    <p:animEffect transition="in" filter="fade">
                      <p:cBhvr>
                        <p:cTn dur="500"/>
                        <p:tgtEl>
                          <p:spTgt spid="39939"/>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9939"/>
                        </p:tgtEl>
                        <p:attrNameLst>
                          <p:attrName>style.visibility</p:attrName>
                        </p:attrNameLst>
                      </p:cBhvr>
                      <p:to>
                        <p:strVal val="visible"/>
                      </p:to>
                    </p:set>
                    <p:animEffect transition="in" filter="fade">
                      <p:cBhvr>
                        <p:cTn dur="500"/>
                        <p:tgtEl>
                          <p:spTgt spid="39939"/>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9939"/>
                        </p:tgtEl>
                        <p:attrNameLst>
                          <p:attrName>style.visibility</p:attrName>
                        </p:attrNameLst>
                      </p:cBhvr>
                      <p:to>
                        <p:strVal val="visible"/>
                      </p:to>
                    </p:set>
                    <p:animEffect transition="in" filter="fade">
                      <p:cBhvr>
                        <p:cTn dur="500"/>
                        <p:tgtEl>
                          <p:spTgt spid="39939"/>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9939"/>
                        </p:tgtEl>
                        <p:attrNameLst>
                          <p:attrName>style.visibility</p:attrName>
                        </p:attrNameLst>
                      </p:cBhvr>
                      <p:to>
                        <p:strVal val="visible"/>
                      </p:to>
                    </p:set>
                    <p:animEffect transition="in" filter="fade">
                      <p:cBhvr>
                        <p:cTn dur="500"/>
                        <p:tgtEl>
                          <p:spTgt spid="39939"/>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9939"/>
                        </p:tgtEl>
                        <p:attrNameLst>
                          <p:attrName>style.visibility</p:attrName>
                        </p:attrNameLst>
                      </p:cBhvr>
                      <p:to>
                        <p:strVal val="visible"/>
                      </p:to>
                    </p:set>
                    <p:animEffect transition="in" filter="fade">
                      <p:cBhvr>
                        <p:cTn dur="500"/>
                        <p:tgtEl>
                          <p:spTgt spid="39939"/>
                        </p:tgtEl>
                      </p:cBhvr>
                    </p:animEffect>
                  </p:childTnLst>
                </p:cTn>
              </p:par>
            </p:tnLst>
          </p:tmpl>
        </p:tmplLst>
      </p:bldP>
      <p:bldP spid="39940" grpId="0"/>
      <p:bldP spid="3994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233315F-D01C-4487-B76E-6B77E53D3F40}" type="slidenum">
              <a:rPr lang="en-US"/>
              <a:pPr/>
              <a:t>2</a:t>
            </a:fld>
            <a:endParaRPr lang="en-US" dirty="0"/>
          </a:p>
        </p:txBody>
      </p:sp>
      <p:sp>
        <p:nvSpPr>
          <p:cNvPr id="6146" name="Rectangle 2"/>
          <p:cNvSpPr>
            <a:spLocks noGrp="1" noChangeArrowheads="1"/>
          </p:cNvSpPr>
          <p:nvPr>
            <p:ph type="title"/>
          </p:nvPr>
        </p:nvSpPr>
        <p:spPr>
          <a:xfrm>
            <a:off x="2584450" y="228600"/>
            <a:ext cx="6102350" cy="1143000"/>
          </a:xfrm>
        </p:spPr>
        <p:txBody>
          <a:bodyPr/>
          <a:lstStyle/>
          <a:p>
            <a:r>
              <a:rPr lang="en-US" dirty="0"/>
              <a:t> The Problem</a:t>
            </a:r>
          </a:p>
        </p:txBody>
      </p:sp>
      <p:sp>
        <p:nvSpPr>
          <p:cNvPr id="6147" name="Rectangle 3"/>
          <p:cNvSpPr>
            <a:spLocks noGrp="1" noChangeArrowheads="1"/>
          </p:cNvSpPr>
          <p:nvPr>
            <p:ph type="body" idx="1"/>
          </p:nvPr>
        </p:nvSpPr>
        <p:spPr>
          <a:xfrm>
            <a:off x="457200" y="1600200"/>
            <a:ext cx="8229600" cy="5257800"/>
          </a:xfrm>
          <a:effectLst/>
        </p:spPr>
        <p:txBody>
          <a:bodyPr/>
          <a:lstStyle/>
          <a:p>
            <a:r>
              <a:rPr lang="en-US" sz="2400" dirty="0">
                <a:effectLst>
                  <a:outerShdw blurRad="38100" dist="38100" dir="2700000" algn="tl">
                    <a:srgbClr val="000000"/>
                  </a:outerShdw>
                </a:effectLst>
              </a:rPr>
              <a:t>We </a:t>
            </a:r>
            <a:r>
              <a:rPr lang="en-US" sz="2400" dirty="0" smtClean="0">
                <a:effectLst>
                  <a:outerShdw blurRad="38100" dist="38100" dir="2700000" algn="tl">
                    <a:srgbClr val="000000"/>
                  </a:outerShdw>
                </a:effectLst>
              </a:rPr>
              <a:t>easily apply some </a:t>
            </a:r>
            <a:r>
              <a:rPr lang="en-US" sz="2400" dirty="0">
                <a:effectLst>
                  <a:outerShdw blurRad="38100" dist="38100" dir="2700000" algn="tl">
                    <a:srgbClr val="000000"/>
                  </a:outerShdw>
                </a:effectLst>
              </a:rPr>
              <a:t>laws (usually the “moral” ones)</a:t>
            </a:r>
          </a:p>
          <a:p>
            <a:pPr lvl="1"/>
            <a:r>
              <a:rPr lang="en-US" sz="2000" dirty="0">
                <a:effectLst>
                  <a:outerShdw blurRad="38100" dist="38100" dir="2700000" algn="tl">
                    <a:srgbClr val="000000"/>
                  </a:outerShdw>
                </a:effectLst>
              </a:rPr>
              <a:t>Leviticus 19:18 </a:t>
            </a:r>
            <a:r>
              <a:rPr lang="en-US" sz="2000" i="1" dirty="0">
                <a:effectLst>
                  <a:outerShdw blurRad="38100" dist="38100" dir="2700000" algn="tl">
                    <a:srgbClr val="000000"/>
                  </a:outerShdw>
                </a:effectLst>
              </a:rPr>
              <a:t>You must not take vengeance or bear a grudge against the children of your people, but you must love your neighbor as yourself.</a:t>
            </a:r>
          </a:p>
          <a:p>
            <a:pPr lvl="1"/>
            <a:r>
              <a:rPr lang="en-US" sz="2000" dirty="0">
                <a:effectLst>
                  <a:outerShdw blurRad="38100" dist="38100" dir="2700000" algn="tl">
                    <a:srgbClr val="000000"/>
                  </a:outerShdw>
                </a:effectLst>
              </a:rPr>
              <a:t>Exodus 20:13 </a:t>
            </a:r>
            <a:r>
              <a:rPr lang="en-US" sz="2000" i="1" dirty="0">
                <a:effectLst>
                  <a:outerShdw blurRad="38100" dist="38100" dir="2700000" algn="tl">
                    <a:srgbClr val="000000"/>
                  </a:outerShdw>
                </a:effectLst>
              </a:rPr>
              <a:t>You shall not murder.</a:t>
            </a:r>
          </a:p>
          <a:p>
            <a:r>
              <a:rPr lang="en-US" sz="2400" dirty="0">
                <a:effectLst>
                  <a:outerShdw blurRad="38100" dist="38100" dir="2700000" algn="tl">
                    <a:srgbClr val="000000"/>
                  </a:outerShdw>
                </a:effectLst>
              </a:rPr>
              <a:t>But not others </a:t>
            </a:r>
          </a:p>
          <a:p>
            <a:pPr lvl="1"/>
            <a:r>
              <a:rPr lang="en-US" sz="2000" dirty="0">
                <a:effectLst>
                  <a:outerShdw blurRad="38100" dist="38100" dir="2700000" algn="tl">
                    <a:srgbClr val="000000"/>
                  </a:outerShdw>
                </a:effectLst>
              </a:rPr>
              <a:t>Leviticus </a:t>
            </a:r>
            <a:r>
              <a:rPr lang="en-US" sz="2000" b="1" dirty="0">
                <a:effectLst>
                  <a:outerShdw blurRad="38100" dist="38100" dir="2700000" algn="tl">
                    <a:srgbClr val="000000"/>
                  </a:outerShdw>
                </a:effectLst>
              </a:rPr>
              <a:t>19:19</a:t>
            </a:r>
            <a:r>
              <a:rPr lang="en-US" sz="2000" dirty="0">
                <a:effectLst>
                  <a:outerShdw blurRad="38100" dist="38100" dir="2700000" algn="tl">
                    <a:srgbClr val="000000"/>
                  </a:outerShdw>
                </a:effectLst>
              </a:rPr>
              <a:t> You must keep my statutes. You must not allow two different kinds of your animals to breed, you must not sow your field with two different kinds of seed, and you must not wear a garment made of two different kinds of fabric.</a:t>
            </a:r>
          </a:p>
          <a:p>
            <a:r>
              <a:rPr lang="en-US" sz="2400" dirty="0">
                <a:effectLst>
                  <a:outerShdw blurRad="38100" dist="38100" dir="2700000" algn="tl">
                    <a:srgbClr val="000000"/>
                  </a:outerShdw>
                </a:effectLst>
              </a:rPr>
              <a:t>So how do we know?</a:t>
            </a:r>
          </a:p>
        </p:txBody>
      </p:sp>
      <p:sp>
        <p:nvSpPr>
          <p:cNvPr id="6148" name="Freeform 4"/>
          <p:cNvSpPr>
            <a:spLocks/>
          </p:cNvSpPr>
          <p:nvPr/>
        </p:nvSpPr>
        <p:spPr bwMode="auto">
          <a:xfrm>
            <a:off x="2209800" y="1828800"/>
            <a:ext cx="1409700" cy="685800"/>
          </a:xfrm>
          <a:custGeom>
            <a:avLst/>
            <a:gdLst/>
            <a:ahLst/>
            <a:cxnLst>
              <a:cxn ang="0">
                <a:pos x="520" y="72"/>
              </a:cxn>
              <a:cxn ang="0">
                <a:pos x="40" y="120"/>
              </a:cxn>
              <a:cxn ang="0">
                <a:pos x="280" y="360"/>
              </a:cxn>
              <a:cxn ang="0">
                <a:pos x="760" y="408"/>
              </a:cxn>
              <a:cxn ang="0">
                <a:pos x="856" y="216"/>
              </a:cxn>
              <a:cxn ang="0">
                <a:pos x="568" y="24"/>
              </a:cxn>
              <a:cxn ang="0">
                <a:pos x="424" y="72"/>
              </a:cxn>
            </a:cxnLst>
            <a:rect l="0" t="0" r="r" b="b"/>
            <a:pathLst>
              <a:path w="888" h="432">
                <a:moveTo>
                  <a:pt x="520" y="72"/>
                </a:moveTo>
                <a:cubicBezTo>
                  <a:pt x="300" y="72"/>
                  <a:pt x="80" y="72"/>
                  <a:pt x="40" y="120"/>
                </a:cubicBezTo>
                <a:cubicBezTo>
                  <a:pt x="0" y="168"/>
                  <a:pt x="160" y="312"/>
                  <a:pt x="280" y="360"/>
                </a:cubicBezTo>
                <a:cubicBezTo>
                  <a:pt x="400" y="408"/>
                  <a:pt x="664" y="432"/>
                  <a:pt x="760" y="408"/>
                </a:cubicBezTo>
                <a:cubicBezTo>
                  <a:pt x="856" y="384"/>
                  <a:pt x="888" y="280"/>
                  <a:pt x="856" y="216"/>
                </a:cubicBezTo>
                <a:cubicBezTo>
                  <a:pt x="824" y="152"/>
                  <a:pt x="640" y="48"/>
                  <a:pt x="568" y="24"/>
                </a:cubicBezTo>
                <a:cubicBezTo>
                  <a:pt x="496" y="0"/>
                  <a:pt x="460" y="36"/>
                  <a:pt x="424" y="72"/>
                </a:cubicBezTo>
              </a:path>
            </a:pathLst>
          </a:custGeom>
          <a:noFill/>
          <a:ln w="38100" cmpd="sng">
            <a:solidFill>
              <a:srgbClr val="FF0000"/>
            </a:solidFill>
            <a:round/>
            <a:headEnd/>
            <a:tailEnd/>
          </a:ln>
          <a:effectLst>
            <a:outerShdw dist="35921" dir="2700000" algn="ctr" rotWithShape="0">
              <a:srgbClr val="000000"/>
            </a:outerShdw>
          </a:effectLst>
        </p:spPr>
        <p:txBody>
          <a:bodyPr/>
          <a:lstStyle/>
          <a:p>
            <a:endParaRPr lang="en-US" dirty="0"/>
          </a:p>
        </p:txBody>
      </p:sp>
      <p:sp>
        <p:nvSpPr>
          <p:cNvPr id="6149" name="Freeform 5"/>
          <p:cNvSpPr>
            <a:spLocks/>
          </p:cNvSpPr>
          <p:nvPr/>
        </p:nvSpPr>
        <p:spPr bwMode="auto">
          <a:xfrm>
            <a:off x="2286000" y="3657600"/>
            <a:ext cx="1308100" cy="609600"/>
          </a:xfrm>
          <a:custGeom>
            <a:avLst/>
            <a:gdLst/>
            <a:ahLst/>
            <a:cxnLst>
              <a:cxn ang="0">
                <a:pos x="568" y="80"/>
              </a:cxn>
              <a:cxn ang="0">
                <a:pos x="88" y="32"/>
              </a:cxn>
              <a:cxn ang="0">
                <a:pos x="40" y="272"/>
              </a:cxn>
              <a:cxn ang="0">
                <a:pos x="328" y="464"/>
              </a:cxn>
              <a:cxn ang="0">
                <a:pos x="664" y="464"/>
              </a:cxn>
              <a:cxn ang="0">
                <a:pos x="808" y="176"/>
              </a:cxn>
              <a:cxn ang="0">
                <a:pos x="568" y="80"/>
              </a:cxn>
            </a:cxnLst>
            <a:rect l="0" t="0" r="r" b="b"/>
            <a:pathLst>
              <a:path w="824" h="512">
                <a:moveTo>
                  <a:pt x="568" y="80"/>
                </a:moveTo>
                <a:cubicBezTo>
                  <a:pt x="448" y="56"/>
                  <a:pt x="176" y="0"/>
                  <a:pt x="88" y="32"/>
                </a:cubicBezTo>
                <a:cubicBezTo>
                  <a:pt x="0" y="64"/>
                  <a:pt x="0" y="200"/>
                  <a:pt x="40" y="272"/>
                </a:cubicBezTo>
                <a:cubicBezTo>
                  <a:pt x="80" y="344"/>
                  <a:pt x="224" y="432"/>
                  <a:pt x="328" y="464"/>
                </a:cubicBezTo>
                <a:cubicBezTo>
                  <a:pt x="432" y="496"/>
                  <a:pt x="584" y="512"/>
                  <a:pt x="664" y="464"/>
                </a:cubicBezTo>
                <a:cubicBezTo>
                  <a:pt x="744" y="416"/>
                  <a:pt x="824" y="240"/>
                  <a:pt x="808" y="176"/>
                </a:cubicBezTo>
                <a:cubicBezTo>
                  <a:pt x="792" y="112"/>
                  <a:pt x="688" y="104"/>
                  <a:pt x="568" y="80"/>
                </a:cubicBezTo>
                <a:close/>
              </a:path>
            </a:pathLst>
          </a:custGeom>
          <a:noFill/>
          <a:ln w="38100" cmpd="sng">
            <a:solidFill>
              <a:srgbClr val="FF0000"/>
            </a:solidFill>
            <a:round/>
            <a:headEnd/>
            <a:tailEnd/>
          </a:ln>
          <a:effectLst>
            <a:outerShdw dist="35921" dir="2700000" algn="ctr" rotWithShape="0">
              <a:srgbClr val="000000"/>
            </a:outerShdw>
          </a:effectLst>
        </p:spPr>
        <p:txBody>
          <a:bodyPr/>
          <a:lstStyle/>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6148"/>
                                        </p:tgtEl>
                                        <p:attrNameLst>
                                          <p:attrName>style.visibility</p:attrName>
                                        </p:attrNameLst>
                                      </p:cBhvr>
                                      <p:to>
                                        <p:strVal val="visible"/>
                                      </p:to>
                                    </p:set>
                                    <p:anim calcmode="lin" valueType="num">
                                      <p:cBhvr additive="base">
                                        <p:cTn id="32" dur="500" fill="hold"/>
                                        <p:tgtEl>
                                          <p:spTgt spid="6148"/>
                                        </p:tgtEl>
                                        <p:attrNameLst>
                                          <p:attrName>ppt_x</p:attrName>
                                        </p:attrNameLst>
                                      </p:cBhvr>
                                      <p:tavLst>
                                        <p:tav tm="0">
                                          <p:val>
                                            <p:strVal val="1+#ppt_w/2"/>
                                          </p:val>
                                        </p:tav>
                                        <p:tav tm="100000">
                                          <p:val>
                                            <p:strVal val="#ppt_x"/>
                                          </p:val>
                                        </p:tav>
                                      </p:tavLst>
                                    </p:anim>
                                    <p:anim calcmode="lin" valueType="num">
                                      <p:cBhvr additive="base">
                                        <p:cTn id="33" dur="500" fill="hold"/>
                                        <p:tgtEl>
                                          <p:spTgt spid="6148"/>
                                        </p:tgtEl>
                                        <p:attrNameLst>
                                          <p:attrName>ppt_y</p:attrName>
                                        </p:attrNameLst>
                                      </p:cBhvr>
                                      <p:tavLst>
                                        <p:tav tm="0">
                                          <p:val>
                                            <p:strVal val="0-#ppt_h/2"/>
                                          </p:val>
                                        </p:tav>
                                        <p:tav tm="100000">
                                          <p:val>
                                            <p:strVal val="#ppt_y"/>
                                          </p:val>
                                        </p:tav>
                                      </p:tavLst>
                                    </p:anim>
                                  </p:childTnLst>
                                </p:cTn>
                              </p:par>
                            </p:childTnLst>
                          </p:cTn>
                        </p:par>
                        <p:par>
                          <p:cTn id="34" fill="hold">
                            <p:stCondLst>
                              <p:cond delay="500"/>
                            </p:stCondLst>
                            <p:childTnLst>
                              <p:par>
                                <p:cTn id="35" presetID="2" presetClass="entr" presetSubtype="3" fill="hold" grpId="0" nodeType="afterEffect">
                                  <p:stCondLst>
                                    <p:cond delay="0"/>
                                  </p:stCondLst>
                                  <p:childTnLst>
                                    <p:set>
                                      <p:cBhvr>
                                        <p:cTn id="36" dur="1" fill="hold">
                                          <p:stCondLst>
                                            <p:cond delay="0"/>
                                          </p:stCondLst>
                                        </p:cTn>
                                        <p:tgtEl>
                                          <p:spTgt spid="6149"/>
                                        </p:tgtEl>
                                        <p:attrNameLst>
                                          <p:attrName>style.visibility</p:attrName>
                                        </p:attrNameLst>
                                      </p:cBhvr>
                                      <p:to>
                                        <p:strVal val="visible"/>
                                      </p:to>
                                    </p:set>
                                    <p:anim calcmode="lin" valueType="num">
                                      <p:cBhvr additive="base">
                                        <p:cTn id="37" dur="500" fill="hold"/>
                                        <p:tgtEl>
                                          <p:spTgt spid="6149"/>
                                        </p:tgtEl>
                                        <p:attrNameLst>
                                          <p:attrName>ppt_x</p:attrName>
                                        </p:attrNameLst>
                                      </p:cBhvr>
                                      <p:tavLst>
                                        <p:tav tm="0">
                                          <p:val>
                                            <p:strVal val="1+#ppt_w/2"/>
                                          </p:val>
                                        </p:tav>
                                        <p:tav tm="100000">
                                          <p:val>
                                            <p:strVal val="#ppt_x"/>
                                          </p:val>
                                        </p:tav>
                                      </p:tavLst>
                                    </p:anim>
                                    <p:anim calcmode="lin" valueType="num">
                                      <p:cBhvr additive="base">
                                        <p:cTn id="38" dur="500" fill="hold"/>
                                        <p:tgtEl>
                                          <p:spTgt spid="614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147">
                                            <p:txEl>
                                              <p:pRg st="5" end="5"/>
                                            </p:txEl>
                                          </p:spTgt>
                                        </p:tgtEl>
                                        <p:attrNameLst>
                                          <p:attrName>style.visibility</p:attrName>
                                        </p:attrNameLst>
                                      </p:cBhvr>
                                      <p:to>
                                        <p:strVal val="visible"/>
                                      </p:to>
                                    </p:set>
                                    <p:animEffect transition="in" filter="fade">
                                      <p:cBhvr>
                                        <p:cTn id="43"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bldLvl="5"/>
      <p:bldP spid="6148" grpId="0" animBg="1"/>
      <p:bldP spid="614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54A8FA-1ACA-4948-96F1-5E1EA4B84BB6}" type="slidenum">
              <a:rPr lang="en-US"/>
              <a:pPr/>
              <a:t>3</a:t>
            </a:fld>
            <a:endParaRPr lang="en-US" dirty="0"/>
          </a:p>
        </p:txBody>
      </p:sp>
      <p:sp>
        <p:nvSpPr>
          <p:cNvPr id="20482" name="Rectangle 2"/>
          <p:cNvSpPr>
            <a:spLocks noGrp="1" noChangeArrowheads="1"/>
          </p:cNvSpPr>
          <p:nvPr>
            <p:ph type="title"/>
          </p:nvPr>
        </p:nvSpPr>
        <p:spPr/>
        <p:txBody>
          <a:bodyPr/>
          <a:lstStyle/>
          <a:p>
            <a:r>
              <a:rPr lang="en-US" sz="4000" dirty="0"/>
              <a:t>1. Toward a solution: First, what books make up the Law?</a:t>
            </a:r>
          </a:p>
        </p:txBody>
      </p:sp>
      <p:sp>
        <p:nvSpPr>
          <p:cNvPr id="20483" name="Rectangle 3"/>
          <p:cNvSpPr>
            <a:spLocks noGrp="1" noChangeArrowheads="1"/>
          </p:cNvSpPr>
          <p:nvPr>
            <p:ph type="body" idx="1"/>
          </p:nvPr>
        </p:nvSpPr>
        <p:spPr>
          <a:effectLst/>
        </p:spPr>
        <p:txBody>
          <a:bodyPr/>
          <a:lstStyle/>
          <a:p>
            <a:r>
              <a:rPr lang="en-US" sz="2800" dirty="0" smtClean="0">
                <a:effectLst>
                  <a:outerShdw blurRad="38100" dist="38100" dir="2700000" algn="tl">
                    <a:srgbClr val="000000">
                      <a:alpha val="43137"/>
                    </a:srgbClr>
                  </a:outerShdw>
                </a:effectLst>
              </a:rPr>
              <a:t>____________ is </a:t>
            </a:r>
            <a:r>
              <a:rPr lang="en-US" sz="2800" dirty="0">
                <a:effectLst>
                  <a:outerShdw blurRad="38100" dist="38100" dir="2700000" algn="tl">
                    <a:srgbClr val="000000">
                      <a:alpha val="43137"/>
                    </a:srgbClr>
                  </a:outerShdw>
                </a:effectLst>
              </a:rPr>
              <a:t>the first formal statement of the Constitution (Book of the Covenant, 24:7) with its summary (10 commands) and ratification (24:1-13)</a:t>
            </a:r>
          </a:p>
          <a:p>
            <a:r>
              <a:rPr lang="en-US" sz="2800" dirty="0" smtClean="0">
                <a:effectLst>
                  <a:outerShdw blurRad="38100" dist="38100" dir="2700000" algn="tl">
                    <a:srgbClr val="000000">
                      <a:alpha val="43137"/>
                    </a:srgbClr>
                  </a:outerShdw>
                </a:effectLst>
              </a:rPr>
              <a:t>_______ adds </a:t>
            </a:r>
            <a:r>
              <a:rPr lang="en-US" sz="2800" dirty="0">
                <a:effectLst>
                  <a:outerShdw blurRad="38100" dist="38100" dir="2700000" algn="tl">
                    <a:srgbClr val="000000">
                      <a:alpha val="43137"/>
                    </a:srgbClr>
                  </a:outerShdw>
                </a:effectLst>
              </a:rPr>
              <a:t>much </a:t>
            </a:r>
            <a:r>
              <a:rPr lang="en-US" sz="2800" i="1" dirty="0">
                <a:effectLst>
                  <a:outerShdw blurRad="38100" dist="38100" dir="2700000" algn="tl">
                    <a:srgbClr val="000000">
                      <a:alpha val="43137"/>
                    </a:srgbClr>
                  </a:outerShdw>
                </a:effectLst>
              </a:rPr>
              <a:t>ceremonial</a:t>
            </a:r>
            <a:r>
              <a:rPr lang="en-US" sz="2800" dirty="0">
                <a:effectLst>
                  <a:outerShdw blurRad="38100" dist="38100" dir="2700000" algn="tl">
                    <a:srgbClr val="000000">
                      <a:alpha val="43137"/>
                    </a:srgbClr>
                  </a:outerShdw>
                </a:effectLst>
              </a:rPr>
              <a:t> or </a:t>
            </a:r>
            <a:r>
              <a:rPr lang="en-US" sz="2800" i="1" dirty="0">
                <a:effectLst>
                  <a:outerShdw blurRad="38100" dist="38100" dir="2700000" algn="tl">
                    <a:srgbClr val="000000">
                      <a:alpha val="43137"/>
                    </a:srgbClr>
                  </a:outerShdw>
                </a:effectLst>
              </a:rPr>
              <a:t>sacrificial</a:t>
            </a:r>
            <a:r>
              <a:rPr lang="en-US" sz="2800" dirty="0">
                <a:effectLst>
                  <a:outerShdw blurRad="38100" dist="38100" dir="2700000" algn="tl">
                    <a:srgbClr val="000000">
                      <a:alpha val="43137"/>
                    </a:srgbClr>
                  </a:outerShdw>
                </a:effectLst>
              </a:rPr>
              <a:t> law</a:t>
            </a:r>
          </a:p>
          <a:p>
            <a:r>
              <a:rPr lang="en-US" sz="2800" dirty="0" smtClean="0">
                <a:effectLst>
                  <a:outerShdw blurRad="38100" dist="38100" dir="2700000" algn="tl">
                    <a:srgbClr val="000000">
                      <a:alpha val="43137"/>
                    </a:srgbClr>
                  </a:outerShdw>
                </a:effectLst>
              </a:rPr>
              <a:t>___________ is </a:t>
            </a:r>
            <a:r>
              <a:rPr lang="en-US" sz="2800" dirty="0">
                <a:effectLst>
                  <a:outerShdw blurRad="38100" dist="38100" dir="2700000" algn="tl">
                    <a:srgbClr val="000000">
                      <a:alpha val="43137"/>
                    </a:srgbClr>
                  </a:outerShdw>
                </a:effectLst>
              </a:rPr>
              <a:t>the more formalized and comprehensive statement of the Law as the best statement of the Constitution of the nation. </a:t>
            </a:r>
          </a:p>
        </p:txBody>
      </p:sp>
      <p:sp>
        <p:nvSpPr>
          <p:cNvPr id="5" name="Rectangle 4"/>
          <p:cNvSpPr/>
          <p:nvPr/>
        </p:nvSpPr>
        <p:spPr>
          <a:xfrm>
            <a:off x="1066800" y="1600200"/>
            <a:ext cx="2504212" cy="523220"/>
          </a:xfrm>
          <a:prstGeom prst="rect">
            <a:avLst/>
          </a:prstGeom>
        </p:spPr>
        <p:txBody>
          <a:bodyPr wrap="none">
            <a:spAutoFit/>
          </a:bodyPr>
          <a:lstStyle/>
          <a:p>
            <a:r>
              <a:rPr lang="en-US" sz="2800" i="1" u="sng" kern="0" dirty="0" smtClean="0">
                <a:solidFill>
                  <a:srgbClr val="FFFFFF"/>
                </a:solidFill>
                <a:effectLst>
                  <a:outerShdw blurRad="38100" dist="38100" dir="2700000" algn="tl">
                    <a:srgbClr val="000000">
                      <a:alpha val="43137"/>
                    </a:srgbClr>
                  </a:outerShdw>
                </a:effectLst>
                <a:latin typeface="Arial"/>
              </a:rPr>
              <a:t>Exodus 19-24</a:t>
            </a:r>
            <a:r>
              <a:rPr lang="en-US" sz="2800" kern="0" dirty="0" smtClean="0">
                <a:solidFill>
                  <a:srgbClr val="FFFFFF"/>
                </a:solidFill>
                <a:effectLst>
                  <a:outerShdw blurRad="38100" dist="38100" dir="2700000" algn="tl">
                    <a:srgbClr val="000000">
                      <a:alpha val="43137"/>
                    </a:srgbClr>
                  </a:outerShdw>
                </a:effectLst>
                <a:latin typeface="Arial"/>
              </a:rPr>
              <a:t> </a:t>
            </a:r>
            <a:endParaRPr lang="en-US" dirty="0"/>
          </a:p>
        </p:txBody>
      </p:sp>
      <p:sp>
        <p:nvSpPr>
          <p:cNvPr id="7" name="Rectangle 6"/>
          <p:cNvSpPr/>
          <p:nvPr/>
        </p:nvSpPr>
        <p:spPr>
          <a:xfrm>
            <a:off x="1066800" y="3352800"/>
            <a:ext cx="1584088" cy="523220"/>
          </a:xfrm>
          <a:prstGeom prst="rect">
            <a:avLst/>
          </a:prstGeom>
        </p:spPr>
        <p:txBody>
          <a:bodyPr wrap="none">
            <a:spAutoFit/>
          </a:bodyPr>
          <a:lstStyle/>
          <a:p>
            <a:r>
              <a:rPr lang="en-US" sz="2800" i="1" kern="0" dirty="0" smtClean="0">
                <a:solidFill>
                  <a:srgbClr val="FFFFFF"/>
                </a:solidFill>
                <a:effectLst>
                  <a:outerShdw blurRad="38100" dist="38100" dir="2700000" algn="tl">
                    <a:srgbClr val="000000">
                      <a:alpha val="43137"/>
                    </a:srgbClr>
                  </a:outerShdw>
                </a:effectLst>
                <a:latin typeface="Arial"/>
              </a:rPr>
              <a:t>Leviticus</a:t>
            </a:r>
            <a:endParaRPr lang="en-US" dirty="0"/>
          </a:p>
        </p:txBody>
      </p:sp>
      <p:sp>
        <p:nvSpPr>
          <p:cNvPr id="8" name="Rectangle 7"/>
          <p:cNvSpPr/>
          <p:nvPr/>
        </p:nvSpPr>
        <p:spPr>
          <a:xfrm>
            <a:off x="1066800" y="3886200"/>
            <a:ext cx="2444900" cy="523220"/>
          </a:xfrm>
          <a:prstGeom prst="rect">
            <a:avLst/>
          </a:prstGeom>
        </p:spPr>
        <p:txBody>
          <a:bodyPr wrap="none">
            <a:spAutoFit/>
          </a:bodyPr>
          <a:lstStyle/>
          <a:p>
            <a:r>
              <a:rPr lang="en-US" sz="2800" i="1" kern="0" dirty="0" smtClean="0">
                <a:solidFill>
                  <a:srgbClr val="FFFFFF"/>
                </a:solidFill>
                <a:effectLst>
                  <a:outerShdw blurRad="38100" dist="38100" dir="2700000" algn="tl">
                    <a:srgbClr val="000000">
                      <a:alpha val="43137"/>
                    </a:srgbClr>
                  </a:outerShdw>
                </a:effectLst>
                <a:latin typeface="Arial"/>
              </a:rPr>
              <a:t>Deuteronomy</a:t>
            </a:r>
            <a:r>
              <a:rPr lang="en-US" sz="2800" kern="0" dirty="0" smtClean="0">
                <a:solidFill>
                  <a:srgbClr val="FFFFFF"/>
                </a:solidFill>
                <a:effectLst>
                  <a:outerShdw blurRad="38100" dist="38100" dir="2700000" algn="tl">
                    <a:srgbClr val="000000">
                      <a:alpha val="43137"/>
                    </a:srgbClr>
                  </a:outerShdw>
                </a:effectLst>
                <a:latin typeface="Arial"/>
              </a:rPr>
              <a:t>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859EACF5-BA2C-4775-B238-6F9F7CEF3225}" type="slidenum">
              <a:rPr lang="en-US"/>
              <a:pPr/>
              <a:t>4</a:t>
            </a:fld>
            <a:endParaRPr lang="en-US" dirty="0"/>
          </a:p>
        </p:txBody>
      </p:sp>
      <p:sp>
        <p:nvSpPr>
          <p:cNvPr id="34826" name="WordArt 10"/>
          <p:cNvSpPr>
            <a:spLocks noChangeArrowheads="1" noChangeShapeType="1" noTextEdit="1"/>
          </p:cNvSpPr>
          <p:nvPr/>
        </p:nvSpPr>
        <p:spPr bwMode="auto">
          <a:xfrm>
            <a:off x="1524000" y="2362200"/>
            <a:ext cx="7239000" cy="24384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a:rPr>
              <a:t>Instruction</a:t>
            </a:r>
          </a:p>
        </p:txBody>
      </p:sp>
      <p:sp>
        <p:nvSpPr>
          <p:cNvPr id="34825" name="Oval 9"/>
          <p:cNvSpPr>
            <a:spLocks noChangeArrowheads="1"/>
          </p:cNvSpPr>
          <p:nvPr/>
        </p:nvSpPr>
        <p:spPr bwMode="auto">
          <a:xfrm>
            <a:off x="1447800" y="304800"/>
            <a:ext cx="7239000" cy="7239000"/>
          </a:xfrm>
          <a:prstGeom prst="ellipse">
            <a:avLst/>
          </a:prstGeom>
          <a:solidFill>
            <a:schemeClr val="accent1">
              <a:alpha val="10001"/>
            </a:schemeClr>
          </a:solidFill>
          <a:ln w="9525">
            <a:solidFill>
              <a:schemeClr val="tx1"/>
            </a:solidFill>
            <a:round/>
            <a:headEnd/>
            <a:tailEnd/>
          </a:ln>
          <a:effectLst/>
        </p:spPr>
        <p:txBody>
          <a:bodyPr wrap="none" anchor="ctr"/>
          <a:lstStyle/>
          <a:p>
            <a:endParaRPr lang="en-US" dirty="0"/>
          </a:p>
        </p:txBody>
      </p:sp>
      <p:sp>
        <p:nvSpPr>
          <p:cNvPr id="34820" name="Rectangle 4"/>
          <p:cNvSpPr>
            <a:spLocks noGrp="1" noChangeArrowheads="1"/>
          </p:cNvSpPr>
          <p:nvPr>
            <p:ph type="title"/>
          </p:nvPr>
        </p:nvSpPr>
        <p:spPr>
          <a:xfrm>
            <a:off x="1524000" y="228600"/>
            <a:ext cx="7315200" cy="1143000"/>
          </a:xfrm>
        </p:spPr>
        <p:txBody>
          <a:bodyPr/>
          <a:lstStyle/>
          <a:p>
            <a:r>
              <a:rPr lang="en-US" sz="4000" dirty="0"/>
              <a:t>D. Semantic range of </a:t>
            </a:r>
            <a:r>
              <a:rPr lang="en-US" sz="4000" dirty="0" smtClean="0"/>
              <a:t>“Torah”</a:t>
            </a:r>
            <a:endParaRPr lang="en-US" sz="4000" dirty="0"/>
          </a:p>
        </p:txBody>
      </p:sp>
      <p:sp>
        <p:nvSpPr>
          <p:cNvPr id="34821" name="Oval 5"/>
          <p:cNvSpPr>
            <a:spLocks noChangeArrowheads="1"/>
          </p:cNvSpPr>
          <p:nvPr/>
        </p:nvSpPr>
        <p:spPr bwMode="auto">
          <a:xfrm>
            <a:off x="2057400" y="1143000"/>
            <a:ext cx="3657600" cy="3581400"/>
          </a:xfrm>
          <a:prstGeom prst="ellipse">
            <a:avLst/>
          </a:prstGeom>
          <a:solidFill>
            <a:schemeClr val="accent1">
              <a:alpha val="42000"/>
            </a:schemeClr>
          </a:solidFill>
          <a:ln w="9525">
            <a:solidFill>
              <a:schemeClr val="bg2"/>
            </a:solidFill>
            <a:round/>
            <a:headEnd/>
            <a:tailEnd/>
          </a:ln>
          <a:effectLst/>
        </p:spPr>
        <p:txBody>
          <a:bodyPr wrap="none" anchor="ctr"/>
          <a:lstStyle/>
          <a:p>
            <a:pPr algn="ctr"/>
            <a:r>
              <a:rPr lang="en-US" sz="2800" dirty="0"/>
              <a:t>5 books of Moses,</a:t>
            </a:r>
          </a:p>
          <a:p>
            <a:pPr algn="ctr"/>
            <a:r>
              <a:rPr lang="en-US" sz="2800" dirty="0"/>
              <a:t>i.e., Pentateuch</a:t>
            </a:r>
          </a:p>
        </p:txBody>
      </p:sp>
      <p:sp>
        <p:nvSpPr>
          <p:cNvPr id="34822" name="Oval 6"/>
          <p:cNvSpPr>
            <a:spLocks noChangeArrowheads="1"/>
          </p:cNvSpPr>
          <p:nvPr/>
        </p:nvSpPr>
        <p:spPr bwMode="auto">
          <a:xfrm>
            <a:off x="4800600" y="1600200"/>
            <a:ext cx="3657600" cy="3581400"/>
          </a:xfrm>
          <a:prstGeom prst="ellipse">
            <a:avLst/>
          </a:prstGeom>
          <a:solidFill>
            <a:srgbClr val="FF0000">
              <a:alpha val="42000"/>
            </a:srgbClr>
          </a:solidFill>
          <a:ln w="9525">
            <a:solidFill>
              <a:schemeClr val="bg2"/>
            </a:solidFill>
            <a:round/>
            <a:headEnd/>
            <a:tailEnd/>
          </a:ln>
          <a:effectLst/>
        </p:spPr>
        <p:txBody>
          <a:bodyPr wrap="none" anchor="ctr"/>
          <a:lstStyle/>
          <a:p>
            <a:pPr algn="ctr"/>
            <a:r>
              <a:rPr lang="en-US" sz="2800" dirty="0"/>
              <a:t>The three books</a:t>
            </a:r>
          </a:p>
          <a:p>
            <a:pPr algn="ctr"/>
            <a:r>
              <a:rPr lang="en-US" sz="2800" dirty="0"/>
              <a:t>Just mentioned</a:t>
            </a:r>
          </a:p>
        </p:txBody>
      </p:sp>
      <p:sp>
        <p:nvSpPr>
          <p:cNvPr id="34823" name="Oval 7"/>
          <p:cNvSpPr>
            <a:spLocks noChangeArrowheads="1"/>
          </p:cNvSpPr>
          <p:nvPr/>
        </p:nvSpPr>
        <p:spPr bwMode="auto">
          <a:xfrm>
            <a:off x="3657600" y="3276600"/>
            <a:ext cx="3657600" cy="3581400"/>
          </a:xfrm>
          <a:prstGeom prst="ellipse">
            <a:avLst/>
          </a:prstGeom>
          <a:solidFill>
            <a:srgbClr val="99CC00">
              <a:alpha val="42000"/>
            </a:srgbClr>
          </a:solidFill>
          <a:ln w="9525">
            <a:solidFill>
              <a:schemeClr val="bg2"/>
            </a:solidFill>
            <a:round/>
            <a:headEnd/>
            <a:tailEnd/>
          </a:ln>
          <a:effectLst/>
        </p:spPr>
        <p:txBody>
          <a:bodyPr wrap="none" anchor="ctr"/>
          <a:lstStyle/>
          <a:p>
            <a:pPr algn="ctr"/>
            <a:r>
              <a:rPr lang="en-US" sz="2800" dirty="0"/>
              <a:t>Any law, command</a:t>
            </a:r>
          </a:p>
          <a:p>
            <a:pPr algn="ctr"/>
            <a:r>
              <a:rPr lang="en-US" sz="2800" dirty="0"/>
              <a:t>Statute, guideline</a:t>
            </a:r>
          </a:p>
          <a:p>
            <a:pPr algn="ctr"/>
            <a:r>
              <a:rPr lang="en-US" sz="2800" dirty="0"/>
              <a:t>In the OT</a:t>
            </a:r>
          </a:p>
        </p:txBody>
      </p:sp>
      <p:sp>
        <p:nvSpPr>
          <p:cNvPr id="34824" name="Oval 8"/>
          <p:cNvSpPr>
            <a:spLocks noChangeArrowheads="1"/>
          </p:cNvSpPr>
          <p:nvPr/>
        </p:nvSpPr>
        <p:spPr bwMode="auto">
          <a:xfrm>
            <a:off x="1524000" y="2133600"/>
            <a:ext cx="3657600" cy="3581400"/>
          </a:xfrm>
          <a:prstGeom prst="ellipse">
            <a:avLst/>
          </a:prstGeom>
          <a:solidFill>
            <a:srgbClr val="CC99FF">
              <a:alpha val="42000"/>
            </a:srgbClr>
          </a:solidFill>
          <a:ln w="9525">
            <a:solidFill>
              <a:schemeClr val="bg2"/>
            </a:solidFill>
            <a:round/>
            <a:headEnd/>
            <a:tailEnd/>
          </a:ln>
          <a:effectLst/>
        </p:spPr>
        <p:txBody>
          <a:bodyPr wrap="none" anchor="ctr"/>
          <a:lstStyle/>
          <a:p>
            <a:pPr algn="ctr"/>
            <a:r>
              <a:rPr lang="en-US" sz="2800" dirty="0"/>
              <a:t>Deuteronomy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1" nodeType="clickEffect">
                                  <p:stCondLst>
                                    <p:cond delay="0"/>
                                  </p:stCondLst>
                                  <p:childTnLst>
                                    <p:set>
                                      <p:cBhvr rctx="PPT">
                                        <p:cTn id="10" dur="indefinite"/>
                                        <p:tgtEl>
                                          <p:spTgt spid="34826"/>
                                        </p:tgtEl>
                                        <p:attrNameLst>
                                          <p:attrName>style.opacity</p:attrName>
                                        </p:attrNameLst>
                                      </p:cBhvr>
                                      <p:to>
                                        <p:strVal val="0.25"/>
                                      </p:to>
                                    </p:set>
                                    <p:animEffect filter="image" prLst="opacity: 0.25">
                                      <p:cBhvr rctx="IE">
                                        <p:cTn id="11" dur="indefinite"/>
                                        <p:tgtEl>
                                          <p:spTgt spid="34826"/>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34822"/>
                                        </p:tgtEl>
                                        <p:attrNameLst>
                                          <p:attrName>style.visibility</p:attrName>
                                        </p:attrNameLst>
                                      </p:cBhvr>
                                      <p:to>
                                        <p:strVal val="visible"/>
                                      </p:to>
                                    </p:set>
                                    <p:anim calcmode="lin" valueType="num">
                                      <p:cBhvr>
                                        <p:cTn id="14" dur="500" fill="hold"/>
                                        <p:tgtEl>
                                          <p:spTgt spid="34822"/>
                                        </p:tgtEl>
                                        <p:attrNameLst>
                                          <p:attrName>ppt_w</p:attrName>
                                        </p:attrNameLst>
                                      </p:cBhvr>
                                      <p:tavLst>
                                        <p:tav tm="0">
                                          <p:val>
                                            <p:fltVal val="0"/>
                                          </p:val>
                                        </p:tav>
                                        <p:tav tm="100000">
                                          <p:val>
                                            <p:strVal val="#ppt_w"/>
                                          </p:val>
                                        </p:tav>
                                      </p:tavLst>
                                    </p:anim>
                                    <p:anim calcmode="lin" valueType="num">
                                      <p:cBhvr>
                                        <p:cTn id="15" dur="500" fill="hold"/>
                                        <p:tgtEl>
                                          <p:spTgt spid="34822"/>
                                        </p:tgtEl>
                                        <p:attrNameLst>
                                          <p:attrName>ppt_h</p:attrName>
                                        </p:attrNameLst>
                                      </p:cBhvr>
                                      <p:tavLst>
                                        <p:tav tm="0">
                                          <p:val>
                                            <p:fltVal val="0"/>
                                          </p:val>
                                        </p:tav>
                                        <p:tav tm="100000">
                                          <p:val>
                                            <p:strVal val="#ppt_h"/>
                                          </p:val>
                                        </p:tav>
                                      </p:tavLst>
                                    </p:anim>
                                    <p:animEffect transition="in" filter="fade">
                                      <p:cBhvr>
                                        <p:cTn id="16" dur="500"/>
                                        <p:tgtEl>
                                          <p:spTgt spid="3482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4821"/>
                                        </p:tgtEl>
                                        <p:attrNameLst>
                                          <p:attrName>style.visibility</p:attrName>
                                        </p:attrNameLst>
                                      </p:cBhvr>
                                      <p:to>
                                        <p:strVal val="visible"/>
                                      </p:to>
                                    </p:set>
                                    <p:anim calcmode="lin" valueType="num">
                                      <p:cBhvr>
                                        <p:cTn id="21" dur="500" fill="hold"/>
                                        <p:tgtEl>
                                          <p:spTgt spid="34821"/>
                                        </p:tgtEl>
                                        <p:attrNameLst>
                                          <p:attrName>ppt_w</p:attrName>
                                        </p:attrNameLst>
                                      </p:cBhvr>
                                      <p:tavLst>
                                        <p:tav tm="0">
                                          <p:val>
                                            <p:fltVal val="0"/>
                                          </p:val>
                                        </p:tav>
                                        <p:tav tm="100000">
                                          <p:val>
                                            <p:strVal val="#ppt_w"/>
                                          </p:val>
                                        </p:tav>
                                      </p:tavLst>
                                    </p:anim>
                                    <p:anim calcmode="lin" valueType="num">
                                      <p:cBhvr>
                                        <p:cTn id="22" dur="500" fill="hold"/>
                                        <p:tgtEl>
                                          <p:spTgt spid="34821"/>
                                        </p:tgtEl>
                                        <p:attrNameLst>
                                          <p:attrName>ppt_h</p:attrName>
                                        </p:attrNameLst>
                                      </p:cBhvr>
                                      <p:tavLst>
                                        <p:tav tm="0">
                                          <p:val>
                                            <p:fltVal val="0"/>
                                          </p:val>
                                        </p:tav>
                                        <p:tav tm="100000">
                                          <p:val>
                                            <p:strVal val="#ppt_h"/>
                                          </p:val>
                                        </p:tav>
                                      </p:tavLst>
                                    </p:anim>
                                    <p:animEffect transition="in" filter="fade">
                                      <p:cBhvr>
                                        <p:cTn id="23" dur="500"/>
                                        <p:tgtEl>
                                          <p:spTgt spid="3482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4823"/>
                                        </p:tgtEl>
                                        <p:attrNameLst>
                                          <p:attrName>style.visibility</p:attrName>
                                        </p:attrNameLst>
                                      </p:cBhvr>
                                      <p:to>
                                        <p:strVal val="visible"/>
                                      </p:to>
                                    </p:set>
                                    <p:anim calcmode="lin" valueType="num">
                                      <p:cBhvr>
                                        <p:cTn id="28" dur="500" fill="hold"/>
                                        <p:tgtEl>
                                          <p:spTgt spid="34823"/>
                                        </p:tgtEl>
                                        <p:attrNameLst>
                                          <p:attrName>ppt_w</p:attrName>
                                        </p:attrNameLst>
                                      </p:cBhvr>
                                      <p:tavLst>
                                        <p:tav tm="0">
                                          <p:val>
                                            <p:fltVal val="0"/>
                                          </p:val>
                                        </p:tav>
                                        <p:tav tm="100000">
                                          <p:val>
                                            <p:strVal val="#ppt_w"/>
                                          </p:val>
                                        </p:tav>
                                      </p:tavLst>
                                    </p:anim>
                                    <p:anim calcmode="lin" valueType="num">
                                      <p:cBhvr>
                                        <p:cTn id="29" dur="500" fill="hold"/>
                                        <p:tgtEl>
                                          <p:spTgt spid="34823"/>
                                        </p:tgtEl>
                                        <p:attrNameLst>
                                          <p:attrName>ppt_h</p:attrName>
                                        </p:attrNameLst>
                                      </p:cBhvr>
                                      <p:tavLst>
                                        <p:tav tm="0">
                                          <p:val>
                                            <p:fltVal val="0"/>
                                          </p:val>
                                        </p:tav>
                                        <p:tav tm="100000">
                                          <p:val>
                                            <p:strVal val="#ppt_h"/>
                                          </p:val>
                                        </p:tav>
                                      </p:tavLst>
                                    </p:anim>
                                    <p:animEffect transition="in" filter="fade">
                                      <p:cBhvr>
                                        <p:cTn id="30" dur="500"/>
                                        <p:tgtEl>
                                          <p:spTgt spid="348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4824"/>
                                        </p:tgtEl>
                                        <p:attrNameLst>
                                          <p:attrName>style.visibility</p:attrName>
                                        </p:attrNameLst>
                                      </p:cBhvr>
                                      <p:to>
                                        <p:strVal val="visible"/>
                                      </p:to>
                                    </p:set>
                                    <p:anim calcmode="lin" valueType="num">
                                      <p:cBhvr>
                                        <p:cTn id="35" dur="500" fill="hold"/>
                                        <p:tgtEl>
                                          <p:spTgt spid="34824"/>
                                        </p:tgtEl>
                                        <p:attrNameLst>
                                          <p:attrName>ppt_w</p:attrName>
                                        </p:attrNameLst>
                                      </p:cBhvr>
                                      <p:tavLst>
                                        <p:tav tm="0">
                                          <p:val>
                                            <p:fltVal val="0"/>
                                          </p:val>
                                        </p:tav>
                                        <p:tav tm="100000">
                                          <p:val>
                                            <p:strVal val="#ppt_w"/>
                                          </p:val>
                                        </p:tav>
                                      </p:tavLst>
                                    </p:anim>
                                    <p:anim calcmode="lin" valueType="num">
                                      <p:cBhvr>
                                        <p:cTn id="36" dur="500" fill="hold"/>
                                        <p:tgtEl>
                                          <p:spTgt spid="34824"/>
                                        </p:tgtEl>
                                        <p:attrNameLst>
                                          <p:attrName>ppt_h</p:attrName>
                                        </p:attrNameLst>
                                      </p:cBhvr>
                                      <p:tavLst>
                                        <p:tav tm="0">
                                          <p:val>
                                            <p:fltVal val="0"/>
                                          </p:val>
                                        </p:tav>
                                        <p:tav tm="100000">
                                          <p:val>
                                            <p:strVal val="#ppt_h"/>
                                          </p:val>
                                        </p:tav>
                                      </p:tavLst>
                                    </p:anim>
                                    <p:animEffect transition="in" filter="fade">
                                      <p:cBhvr>
                                        <p:cTn id="37"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nimBg="1"/>
      <p:bldP spid="34826" grpId="1" animBg="1"/>
      <p:bldP spid="34821" grpId="0" animBg="1"/>
      <p:bldP spid="34822" grpId="0" animBg="1"/>
      <p:bldP spid="34823" grpId="0" animBg="1"/>
      <p:bldP spid="348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4444CA-43EE-4F04-AC59-AAE3BC877003}" type="slidenum">
              <a:rPr lang="en-US"/>
              <a:pPr/>
              <a:t>5</a:t>
            </a:fld>
            <a:endParaRPr lang="en-US" dirty="0"/>
          </a:p>
        </p:txBody>
      </p:sp>
      <p:sp>
        <p:nvSpPr>
          <p:cNvPr id="22530" name="Rectangle 2"/>
          <p:cNvSpPr>
            <a:spLocks noGrp="1" noChangeArrowheads="1"/>
          </p:cNvSpPr>
          <p:nvPr>
            <p:ph type="title"/>
          </p:nvPr>
        </p:nvSpPr>
        <p:spPr/>
        <p:txBody>
          <a:bodyPr/>
          <a:lstStyle/>
          <a:p>
            <a:r>
              <a:rPr lang="en-US" sz="4000" dirty="0"/>
              <a:t>2</a:t>
            </a:r>
            <a:r>
              <a:rPr lang="en-US" sz="4000" dirty="0" smtClean="0"/>
              <a:t>. Second, </a:t>
            </a:r>
            <a:r>
              <a:rPr lang="en-US" sz="4000" dirty="0"/>
              <a:t>The Law is like a diamond: whole lot of facets</a:t>
            </a:r>
          </a:p>
        </p:txBody>
      </p:sp>
      <p:sp>
        <p:nvSpPr>
          <p:cNvPr id="22531" name="Rectangle 3"/>
          <p:cNvSpPr>
            <a:spLocks noGrp="1" noChangeArrowheads="1"/>
          </p:cNvSpPr>
          <p:nvPr>
            <p:ph type="body" idx="1"/>
          </p:nvPr>
        </p:nvSpPr>
        <p:spPr>
          <a:xfrm>
            <a:off x="152400" y="1600200"/>
            <a:ext cx="8763000" cy="5181600"/>
          </a:xfrm>
          <a:effectLst/>
        </p:spPr>
        <p:txBody>
          <a:bodyPr/>
          <a:lstStyle/>
          <a:p>
            <a:pPr>
              <a:lnSpc>
                <a:spcPct val="80000"/>
              </a:lnSpc>
            </a:pPr>
            <a:r>
              <a:rPr lang="en-US" sz="2400" dirty="0">
                <a:effectLst>
                  <a:outerShdw blurRad="50800" dist="50800" dir="3000000" algn="ctr" rotWithShape="0">
                    <a:srgbClr val="000000"/>
                  </a:outerShdw>
                </a:effectLst>
              </a:rPr>
              <a:t>To </a:t>
            </a:r>
            <a:r>
              <a:rPr lang="en-US" sz="2400" u="sng" dirty="0">
                <a:effectLst>
                  <a:outerShdw blurRad="50800" dist="50800" dir="3000000" algn="ctr" rotWithShape="0">
                    <a:srgbClr val="000000"/>
                  </a:outerShdw>
                </a:effectLst>
              </a:rPr>
              <a:t>Reveal who God is</a:t>
            </a:r>
          </a:p>
          <a:p>
            <a:pPr lvl="1">
              <a:lnSpc>
                <a:spcPct val="80000"/>
              </a:lnSpc>
              <a:buFontTx/>
              <a:buNone/>
            </a:pPr>
            <a:r>
              <a:rPr lang="en-US" sz="2000" dirty="0" smtClean="0">
                <a:effectLst>
                  <a:outerShdw blurRad="50800" dist="50800" dir="3000000" algn="ctr" rotWithShape="0">
                    <a:srgbClr val="000000"/>
                  </a:outerShdw>
                </a:effectLst>
              </a:rPr>
              <a:t>“</a:t>
            </a:r>
            <a:r>
              <a:rPr lang="en-US" sz="2000" dirty="0">
                <a:effectLst>
                  <a:outerShdw blurRad="50800" dist="50800" dir="3000000" algn="ctr" rotWithShape="0">
                    <a:srgbClr val="000000"/>
                  </a:outerShdw>
                </a:effectLst>
              </a:rPr>
              <a:t>You shall have no other gods before me</a:t>
            </a:r>
            <a:r>
              <a:rPr lang="en-US" sz="2000" dirty="0" smtClean="0">
                <a:effectLst>
                  <a:outerShdw blurRad="50800" dist="50800" dir="3000000" algn="ctr" rotWithShape="0">
                    <a:srgbClr val="000000"/>
                  </a:outerShdw>
                </a:effectLst>
              </a:rPr>
              <a:t>” Why? Because he alone is supreme and all others are imposters.</a:t>
            </a:r>
          </a:p>
          <a:p>
            <a:pPr lvl="1">
              <a:lnSpc>
                <a:spcPct val="80000"/>
              </a:lnSpc>
              <a:buFontTx/>
              <a:buNone/>
            </a:pPr>
            <a:r>
              <a:rPr lang="en-US" sz="2000" dirty="0" smtClean="0">
                <a:effectLst>
                  <a:outerShdw blurRad="50800" dist="50800" dir="3000000" algn="ctr" rotWithShape="0">
                    <a:srgbClr val="000000"/>
                  </a:outerShdw>
                </a:effectLst>
              </a:rPr>
              <a:t>“Love your neighbor.” Why? Because God loves his creation even in rebellion.</a:t>
            </a:r>
          </a:p>
          <a:p>
            <a:pPr lvl="1">
              <a:lnSpc>
                <a:spcPct val="80000"/>
              </a:lnSpc>
              <a:buFontTx/>
              <a:buNone/>
            </a:pPr>
            <a:r>
              <a:rPr lang="en-US" sz="2000" dirty="0" smtClean="0">
                <a:effectLst>
                  <a:outerShdw blurRad="50800" dist="50800" dir="3000000" algn="ctr" rotWithShape="0">
                    <a:srgbClr val="000000"/>
                  </a:outerShdw>
                </a:effectLst>
              </a:rPr>
              <a:t>“Be honest.” Why? Because God is true and dishonesty is destructive.</a:t>
            </a:r>
            <a:endParaRPr lang="en-US" sz="2000" dirty="0">
              <a:effectLst>
                <a:outerShdw blurRad="50800" dist="50800" dir="3000000" algn="ctr" rotWithShape="0">
                  <a:srgbClr val="000000"/>
                </a:outerShdw>
              </a:effectLst>
            </a:endParaRPr>
          </a:p>
          <a:p>
            <a:pPr>
              <a:lnSpc>
                <a:spcPct val="80000"/>
              </a:lnSpc>
            </a:pPr>
            <a:r>
              <a:rPr lang="en-US" sz="2400" u="sng" dirty="0">
                <a:effectLst>
                  <a:outerShdw blurRad="50800" dist="50800" dir="3000000" algn="ctr" rotWithShape="0">
                    <a:srgbClr val="000000"/>
                  </a:outerShdw>
                </a:effectLst>
              </a:rPr>
              <a:t>To Guide Israel, </a:t>
            </a:r>
            <a:r>
              <a:rPr lang="en-US" sz="2400" u="sng" dirty="0" smtClean="0">
                <a:effectLst>
                  <a:outerShdw blurRad="50800" dist="50800" dir="3000000" algn="ctr" rotWithShape="0">
                    <a:srgbClr val="000000"/>
                  </a:outerShdw>
                </a:effectLst>
              </a:rPr>
              <a:t>(showing </a:t>
            </a:r>
            <a:r>
              <a:rPr lang="en-US" sz="2400" u="sng" dirty="0">
                <a:effectLst>
                  <a:outerShdw blurRad="50800" dist="50800" dir="3000000" algn="ctr" rotWithShape="0">
                    <a:srgbClr val="000000"/>
                  </a:outerShdw>
                </a:effectLst>
              </a:rPr>
              <a:t>Israel how to </a:t>
            </a:r>
            <a:r>
              <a:rPr lang="en-US" sz="2400" i="1" u="sng" dirty="0" smtClean="0">
                <a:effectLst>
                  <a:outerShdw blurRad="50800" dist="50800" dir="3000000" algn="ctr" rotWithShape="0">
                    <a:srgbClr val="000000"/>
                  </a:outerShdw>
                </a:effectLst>
              </a:rPr>
              <a:t>enjoy life and flourish)</a:t>
            </a:r>
            <a:r>
              <a:rPr lang="en-US" sz="2400" dirty="0" smtClean="0">
                <a:effectLst>
                  <a:outerShdw blurRad="50800" dist="50800" dir="3000000" algn="ctr" rotWithShape="0">
                    <a:srgbClr val="000000"/>
                  </a:outerShdw>
                </a:effectLst>
              </a:rPr>
              <a:t>. </a:t>
            </a:r>
            <a:r>
              <a:rPr lang="en-US" sz="2400" dirty="0">
                <a:effectLst>
                  <a:outerShdw blurRad="50800" dist="50800" dir="3000000" algn="ctr" rotWithShape="0">
                    <a:srgbClr val="000000"/>
                  </a:outerShdw>
                </a:effectLst>
              </a:rPr>
              <a:t>The Law was given to a nation already in covenantal relationship with God to show them how to live well with Him as their king. (Deut 6; 28:1-14)</a:t>
            </a:r>
          </a:p>
          <a:p>
            <a:pPr lvl="1">
              <a:lnSpc>
                <a:spcPct val="80000"/>
              </a:lnSpc>
            </a:pPr>
            <a:r>
              <a:rPr lang="en-US" sz="2000" dirty="0" smtClean="0">
                <a:effectLst>
                  <a:outerShdw blurRad="50800" dist="50800" dir="3000000" algn="ctr" rotWithShape="0">
                    <a:srgbClr val="000000"/>
                  </a:outerShdw>
                </a:effectLst>
              </a:rPr>
              <a:t>Even in the NT Jesus says “If you love me (</a:t>
            </a:r>
            <a:r>
              <a:rPr lang="en-US" sz="2000" u="sng" dirty="0" smtClean="0">
                <a:effectLst>
                  <a:outerShdw blurRad="50800" dist="50800" dir="3000000" algn="ctr" rotWithShape="0">
                    <a:srgbClr val="000000"/>
                  </a:outerShdw>
                </a:effectLst>
              </a:rPr>
              <a:t>relationship</a:t>
            </a:r>
            <a:r>
              <a:rPr lang="en-US" sz="2000" dirty="0" smtClean="0">
                <a:effectLst>
                  <a:outerShdw blurRad="50800" dist="50800" dir="3000000" algn="ctr" rotWithShape="0">
                    <a:srgbClr val="000000"/>
                  </a:outerShdw>
                </a:effectLst>
              </a:rPr>
              <a:t>) you’ll keep my commands” (</a:t>
            </a:r>
            <a:r>
              <a:rPr lang="en-US" sz="2000" u="sng" dirty="0" smtClean="0">
                <a:effectLst>
                  <a:outerShdw blurRad="50800" dist="50800" dir="3000000" algn="ctr" rotWithShape="0">
                    <a:srgbClr val="000000"/>
                  </a:outerShdw>
                </a:effectLst>
              </a:rPr>
              <a:t>evidence</a:t>
            </a:r>
            <a:r>
              <a:rPr lang="en-US" sz="2000" dirty="0" smtClean="0">
                <a:effectLst>
                  <a:outerShdw blurRad="50800" dist="50800" dir="3000000" algn="ctr" rotWithShape="0">
                    <a:srgbClr val="000000"/>
                  </a:outerShdw>
                </a:effectLst>
              </a:rPr>
              <a:t>, John 14:23).</a:t>
            </a:r>
          </a:p>
          <a:p>
            <a:pPr lvl="1">
              <a:lnSpc>
                <a:spcPct val="80000"/>
              </a:lnSpc>
            </a:pPr>
            <a:r>
              <a:rPr lang="en-US" sz="2000" dirty="0" smtClean="0">
                <a:effectLst>
                  <a:outerShdw blurRad="50800" dist="50800" dir="3000000" algn="ctr" rotWithShape="0">
                    <a:srgbClr val="000000"/>
                  </a:outerShdw>
                </a:effectLst>
              </a:rPr>
              <a:t>“If you knew all that God knows you would easily and quickly choose his way every time.” “Oh, that their hearts would be inclined to fear me and keep all my commands always, so that it might go </a:t>
            </a:r>
            <a:r>
              <a:rPr lang="en-US" sz="2000" i="1" dirty="0" smtClean="0">
                <a:effectLst>
                  <a:outerShdw blurRad="50800" dist="50800" dir="3000000" algn="ctr" rotWithShape="0">
                    <a:srgbClr val="000000"/>
                  </a:outerShdw>
                </a:effectLst>
              </a:rPr>
              <a:t>well</a:t>
            </a:r>
            <a:r>
              <a:rPr lang="en-US" sz="2000" dirty="0" smtClean="0">
                <a:effectLst>
                  <a:outerShdw blurRad="50800" dist="50800" dir="3000000" algn="ctr" rotWithShape="0">
                    <a:srgbClr val="000000"/>
                  </a:outerShdw>
                </a:effectLst>
              </a:rPr>
              <a:t> with them and their children forever! (Deut 5:29).</a:t>
            </a:r>
          </a:p>
          <a:p>
            <a:pPr lvl="1">
              <a:lnSpc>
                <a:spcPct val="80000"/>
              </a:lnSpc>
            </a:pPr>
            <a:r>
              <a:rPr lang="en-US" sz="2000" dirty="0" smtClean="0">
                <a:effectLst>
                  <a:outerShdw blurRad="50800" dist="50800" dir="3000000" algn="ctr" rotWithShape="0">
                    <a:srgbClr val="000000"/>
                  </a:outerShdw>
                </a:effectLst>
              </a:rPr>
              <a:t>The </a:t>
            </a:r>
            <a:r>
              <a:rPr lang="en-US" sz="2000" dirty="0">
                <a:effectLst>
                  <a:outerShdw blurRad="50800" dist="50800" dir="3000000" algn="ctr" rotWithShape="0">
                    <a:srgbClr val="000000"/>
                  </a:outerShdw>
                </a:effectLst>
              </a:rPr>
              <a:t>Law never </a:t>
            </a:r>
            <a:r>
              <a:rPr lang="en-US" sz="2000" u="sng" dirty="0">
                <a:effectLst>
                  <a:outerShdw blurRad="50800" dist="50800" dir="3000000" algn="ctr" rotWithShape="0">
                    <a:srgbClr val="000000"/>
                  </a:outerShdw>
                </a:effectLst>
              </a:rPr>
              <a:t>produces</a:t>
            </a:r>
            <a:r>
              <a:rPr lang="en-US" sz="2000" dirty="0">
                <a:effectLst>
                  <a:outerShdw blurRad="50800" dist="50800" dir="3000000" algn="ctr" rotWithShape="0">
                    <a:srgbClr val="000000"/>
                  </a:outerShdw>
                </a:effectLst>
              </a:rPr>
              <a:t> a relationship with God, it only </a:t>
            </a:r>
            <a:r>
              <a:rPr lang="en-US" sz="2000" u="sng" dirty="0">
                <a:effectLst>
                  <a:outerShdw blurRad="50800" dist="50800" dir="3000000" algn="ctr" rotWithShape="0">
                    <a:srgbClr val="000000"/>
                  </a:outerShdw>
                </a:effectLst>
              </a:rPr>
              <a:t>measures</a:t>
            </a:r>
            <a:r>
              <a:rPr lang="en-US" sz="2000" dirty="0">
                <a:effectLst>
                  <a:outerShdw blurRad="50800" dist="50800" dir="3000000" algn="ctr" rotWithShape="0">
                    <a:srgbClr val="000000"/>
                  </a:outerShdw>
                </a:effectLst>
              </a:rPr>
              <a:t> or </a:t>
            </a:r>
            <a:r>
              <a:rPr lang="en-US" sz="2000" u="sng" dirty="0">
                <a:effectLst>
                  <a:outerShdw blurRad="50800" dist="50800" dir="3000000" algn="ctr" rotWithShape="0">
                    <a:srgbClr val="000000"/>
                  </a:outerShdw>
                </a:effectLst>
              </a:rPr>
              <a:t>evidences</a:t>
            </a:r>
            <a:r>
              <a:rPr lang="en-US" sz="2000" dirty="0">
                <a:effectLst>
                  <a:outerShdw blurRad="50800" dist="50800" dir="3000000" algn="ctr" rotWithShape="0">
                    <a:srgbClr val="000000"/>
                  </a:outerShdw>
                </a:effectLst>
              </a:rPr>
              <a:t> it</a:t>
            </a:r>
            <a:r>
              <a:rPr lang="en-US" sz="2000" dirty="0" smtClean="0">
                <a:effectLst>
                  <a:outerShdw blurRad="50800" dist="50800" dir="3000000" algn="ctr" rotWithShape="0">
                    <a:srgbClr val="000000"/>
                  </a:outerShdw>
                </a:effectLst>
              </a:rPr>
              <a:t>.</a:t>
            </a:r>
            <a:endParaRPr lang="en-US" sz="2000" dirty="0">
              <a:effectLst>
                <a:outerShdw blurRad="50800" dist="50800" dir="3000000" algn="ctr" rotWithShape="0">
                  <a:srgbClr val="000000"/>
                </a:outerShdw>
              </a:effectLst>
            </a:endParaRPr>
          </a:p>
        </p:txBody>
      </p:sp>
    </p:spTree>
  </p:cSld>
  <p:clrMapOvr>
    <a:masterClrMapping/>
  </p:clrMapOvr>
  <p:timing>
    <p:tnLst>
      <p:par>
        <p:cTn xmlns:p14="http://schemas.microsoft.com/office/powerpoint/2010/main" id="1" dur="indefinite" restart="never" nodeType="tmRoot"/>
      </p:par>
    </p:tnLst>
    <p:bldLst>
      <p:bldP spid="22531" grpId="0" uiExpand="1" build="p" bldLvl="5">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4444CA-43EE-4F04-AC59-AAE3BC877003}" type="slidenum">
              <a:rPr lang="en-US"/>
              <a:pPr/>
              <a:t>6</a:t>
            </a:fld>
            <a:endParaRPr lang="en-US" dirty="0"/>
          </a:p>
        </p:txBody>
      </p:sp>
      <p:sp>
        <p:nvSpPr>
          <p:cNvPr id="22530" name="Rectangle 2"/>
          <p:cNvSpPr>
            <a:spLocks noGrp="1" noChangeArrowheads="1"/>
          </p:cNvSpPr>
          <p:nvPr>
            <p:ph type="title"/>
          </p:nvPr>
        </p:nvSpPr>
        <p:spPr/>
        <p:txBody>
          <a:bodyPr/>
          <a:lstStyle/>
          <a:p>
            <a:r>
              <a:rPr lang="en-US" sz="4000" dirty="0" smtClean="0"/>
              <a:t>2. Second, </a:t>
            </a:r>
            <a:r>
              <a:rPr lang="en-US" sz="4000" dirty="0"/>
              <a:t>The Law is like a diamond: whole lot of facets</a:t>
            </a:r>
          </a:p>
        </p:txBody>
      </p:sp>
      <p:sp>
        <p:nvSpPr>
          <p:cNvPr id="22531" name="Rectangle 3"/>
          <p:cNvSpPr>
            <a:spLocks noGrp="1" noChangeArrowheads="1"/>
          </p:cNvSpPr>
          <p:nvPr>
            <p:ph type="body" idx="1"/>
          </p:nvPr>
        </p:nvSpPr>
        <p:spPr>
          <a:xfrm>
            <a:off x="152400" y="1600200"/>
            <a:ext cx="8763000" cy="5181600"/>
          </a:xfrm>
          <a:effectLst/>
        </p:spPr>
        <p:txBody>
          <a:bodyPr/>
          <a:lstStyle/>
          <a:p>
            <a:pPr>
              <a:lnSpc>
                <a:spcPct val="80000"/>
              </a:lnSpc>
            </a:pPr>
            <a:r>
              <a:rPr lang="en-US" sz="2400" dirty="0">
                <a:effectLst>
                  <a:outerShdw blurRad="50800" dist="50800" dir="3000000" algn="ctr" rotWithShape="0">
                    <a:srgbClr val="000000"/>
                  </a:outerShdw>
                </a:effectLst>
              </a:rPr>
              <a:t>To </a:t>
            </a:r>
            <a:r>
              <a:rPr lang="en-US" sz="2400" u="sng" dirty="0">
                <a:effectLst>
                  <a:outerShdw blurRad="50800" dist="50800" dir="3000000" algn="ctr" rotWithShape="0">
                    <a:srgbClr val="000000"/>
                  </a:outerShdw>
                </a:effectLst>
              </a:rPr>
              <a:t>Reveal who God is</a:t>
            </a:r>
          </a:p>
          <a:p>
            <a:pPr>
              <a:lnSpc>
                <a:spcPct val="80000"/>
              </a:lnSpc>
            </a:pPr>
            <a:r>
              <a:rPr lang="en-US" sz="2400" u="sng" dirty="0" smtClean="0">
                <a:effectLst>
                  <a:outerShdw blurRad="50800" dist="50800" dir="3000000" algn="ctr" rotWithShape="0">
                    <a:srgbClr val="000000"/>
                  </a:outerShdw>
                </a:effectLst>
              </a:rPr>
              <a:t>To </a:t>
            </a:r>
            <a:r>
              <a:rPr lang="en-US" sz="2400" u="sng" dirty="0">
                <a:effectLst>
                  <a:outerShdw blurRad="50800" dist="50800" dir="3000000" algn="ctr" rotWithShape="0">
                    <a:srgbClr val="000000"/>
                  </a:outerShdw>
                </a:effectLst>
              </a:rPr>
              <a:t>Guide Israel, </a:t>
            </a:r>
            <a:r>
              <a:rPr lang="en-US" sz="2400" u="sng" dirty="0" smtClean="0">
                <a:effectLst>
                  <a:outerShdw blurRad="50800" dist="50800" dir="3000000" algn="ctr" rotWithShape="0">
                    <a:srgbClr val="000000"/>
                  </a:outerShdw>
                </a:effectLst>
              </a:rPr>
              <a:t>(showing </a:t>
            </a:r>
            <a:r>
              <a:rPr lang="en-US" sz="2400" u="sng" dirty="0">
                <a:effectLst>
                  <a:outerShdw blurRad="50800" dist="50800" dir="3000000" algn="ctr" rotWithShape="0">
                    <a:srgbClr val="000000"/>
                  </a:outerShdw>
                </a:effectLst>
              </a:rPr>
              <a:t>Israel how to </a:t>
            </a:r>
            <a:r>
              <a:rPr lang="en-US" sz="2400" i="1" u="sng" dirty="0" smtClean="0">
                <a:effectLst>
                  <a:outerShdw blurRad="50800" dist="50800" dir="3000000" algn="ctr" rotWithShape="0">
                    <a:srgbClr val="000000"/>
                  </a:outerShdw>
                </a:effectLst>
              </a:rPr>
              <a:t>enjoy life and flourish)</a:t>
            </a:r>
            <a:r>
              <a:rPr lang="en-US" sz="2400" dirty="0" smtClean="0">
                <a:effectLst>
                  <a:outerShdw blurRad="50800" dist="50800" dir="3000000" algn="ctr" rotWithShape="0">
                    <a:srgbClr val="000000"/>
                  </a:outerShdw>
                </a:effectLst>
              </a:rPr>
              <a:t>. </a:t>
            </a:r>
            <a:r>
              <a:rPr lang="en-US" sz="2400" dirty="0">
                <a:effectLst>
                  <a:outerShdw blurRad="50800" dist="50800" dir="3000000" algn="ctr" rotWithShape="0">
                    <a:srgbClr val="000000"/>
                  </a:outerShdw>
                </a:effectLst>
              </a:rPr>
              <a:t>The Law was given to a nation already in covenantal relationship with God to show them how to live well with Him as their king. (Deut 6; 28:1-14)</a:t>
            </a:r>
          </a:p>
          <a:p>
            <a:pPr>
              <a:lnSpc>
                <a:spcPct val="80000"/>
              </a:lnSpc>
            </a:pPr>
            <a:r>
              <a:rPr lang="en-US" sz="2400" u="sng" dirty="0" smtClean="0">
                <a:effectLst>
                  <a:outerShdw blurRad="50800" dist="50800" dir="3000000" algn="ctr" rotWithShape="0">
                    <a:srgbClr val="000000"/>
                  </a:outerShdw>
                </a:effectLst>
              </a:rPr>
              <a:t>To </a:t>
            </a:r>
            <a:r>
              <a:rPr lang="en-US" sz="2400" u="sng" dirty="0">
                <a:effectLst>
                  <a:outerShdw blurRad="50800" dist="50800" dir="3000000" algn="ctr" rotWithShape="0">
                    <a:srgbClr val="000000"/>
                  </a:outerShdw>
                </a:effectLst>
              </a:rPr>
              <a:t>make sin obvious</a:t>
            </a:r>
            <a:r>
              <a:rPr lang="en-US" sz="2400" dirty="0">
                <a:effectLst>
                  <a:outerShdw blurRad="50800" dist="50800" dir="3000000" algn="ctr" rotWithShape="0">
                    <a:srgbClr val="000000"/>
                  </a:outerShdw>
                </a:effectLst>
              </a:rPr>
              <a:t>. The law shows unbelievers in the nation how and when they fall short, but with a redemptive intent (Deut 28:15-68)	</a:t>
            </a:r>
          </a:p>
          <a:p>
            <a:pPr lvl="1">
              <a:lnSpc>
                <a:spcPct val="80000"/>
              </a:lnSpc>
            </a:pPr>
            <a:r>
              <a:rPr lang="en-US" sz="2000" dirty="0">
                <a:effectLst>
                  <a:outerShdw blurRad="50800" dist="50800" dir="3000000" algn="ctr" rotWithShape="0">
                    <a:srgbClr val="000000"/>
                  </a:outerShdw>
                </a:effectLst>
              </a:rPr>
              <a:t>The Law was never intended as a means of </a:t>
            </a:r>
            <a:r>
              <a:rPr lang="en-US" sz="2000" u="sng" dirty="0">
                <a:effectLst>
                  <a:outerShdw blurRad="50800" dist="50800" dir="3000000" algn="ctr" rotWithShape="0">
                    <a:srgbClr val="000000"/>
                  </a:outerShdw>
                </a:effectLst>
              </a:rPr>
              <a:t>earning merit</a:t>
            </a:r>
            <a:r>
              <a:rPr lang="en-US" sz="2000" dirty="0">
                <a:effectLst>
                  <a:outerShdw blurRad="50800" dist="50800" dir="3000000" algn="ctr" rotWithShape="0">
                    <a:srgbClr val="000000"/>
                  </a:outerShdw>
                </a:effectLst>
              </a:rPr>
              <a:t> with God</a:t>
            </a:r>
          </a:p>
          <a:p>
            <a:pPr lvl="1">
              <a:lnSpc>
                <a:spcPct val="80000"/>
              </a:lnSpc>
            </a:pPr>
            <a:r>
              <a:rPr lang="en-US" sz="2000" dirty="0">
                <a:effectLst>
                  <a:outerShdw blurRad="50800" dist="50800" dir="3000000" algn="ctr" rotWithShape="0">
                    <a:srgbClr val="000000"/>
                  </a:outerShdw>
                </a:effectLst>
              </a:rPr>
              <a:t>Nor did it ever require </a:t>
            </a:r>
            <a:r>
              <a:rPr lang="en-US" sz="2000" u="sng" dirty="0">
                <a:effectLst>
                  <a:outerShdw blurRad="50800" dist="50800" dir="3000000" algn="ctr" rotWithShape="0">
                    <a:srgbClr val="000000"/>
                  </a:outerShdw>
                </a:effectLst>
              </a:rPr>
              <a:t>sinless perfection</a:t>
            </a:r>
            <a:r>
              <a:rPr lang="en-US" sz="2000" dirty="0">
                <a:effectLst>
                  <a:outerShdw blurRad="50800" dist="50800" dir="3000000" algn="ctr" rotWithShape="0">
                    <a:srgbClr val="000000"/>
                  </a:outerShdw>
                </a:effectLst>
              </a:rPr>
              <a:t>; rather, it assumed </a:t>
            </a:r>
            <a:r>
              <a:rPr lang="en-US" sz="2000" i="1" dirty="0">
                <a:effectLst>
                  <a:outerShdw blurRad="50800" dist="50800" dir="3000000" algn="ctr" rotWithShape="0">
                    <a:srgbClr val="000000"/>
                  </a:outerShdw>
                </a:effectLst>
              </a:rPr>
              <a:t>sin</a:t>
            </a:r>
            <a:r>
              <a:rPr lang="en-US" sz="2000" dirty="0">
                <a:effectLst>
                  <a:outerShdw blurRad="50800" dist="50800" dir="3000000" algn="ctr" rotWithShape="0">
                    <a:srgbClr val="000000"/>
                  </a:outerShdw>
                </a:effectLst>
              </a:rPr>
              <a:t> on the part of the people, and </a:t>
            </a:r>
            <a:r>
              <a:rPr lang="en-US" sz="2000" i="1" dirty="0">
                <a:effectLst>
                  <a:outerShdw blurRad="50800" dist="50800" dir="3000000" algn="ctr" rotWithShape="0">
                    <a:srgbClr val="000000"/>
                  </a:outerShdw>
                </a:effectLst>
              </a:rPr>
              <a:t>forgiveness</a:t>
            </a:r>
            <a:r>
              <a:rPr lang="en-US" sz="2000" dirty="0">
                <a:effectLst>
                  <a:outerShdw blurRad="50800" dist="50800" dir="3000000" algn="ctr" rotWithShape="0">
                    <a:srgbClr val="000000"/>
                  </a:outerShdw>
                </a:effectLst>
              </a:rPr>
              <a:t> on the part of God </a:t>
            </a:r>
            <a:r>
              <a:rPr lang="en-US" sz="2000" i="1" dirty="0">
                <a:effectLst>
                  <a:outerShdw blurRad="50800" dist="50800" dir="3000000" algn="ctr" rotWithShape="0">
                    <a:srgbClr val="000000"/>
                  </a:outerShdw>
                </a:effectLst>
              </a:rPr>
              <a:t>via</a:t>
            </a:r>
            <a:r>
              <a:rPr lang="en-US" sz="2000" dirty="0">
                <a:effectLst>
                  <a:outerShdw blurRad="50800" dist="50800" dir="3000000" algn="ctr" rotWithShape="0">
                    <a:srgbClr val="000000"/>
                  </a:outerShdw>
                </a:effectLst>
              </a:rPr>
              <a:t> the sacrificial system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Effect transition="in" filter="fade">
                                      <p:cBhvr>
                                        <p:cTn id="7" dur="500"/>
                                        <p:tgtEl>
                                          <p:spTgt spid="2253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4" end="4"/>
                                            </p:txEl>
                                          </p:spTgt>
                                        </p:tgtEl>
                                        <p:attrNameLst>
                                          <p:attrName>style.visibility</p:attrName>
                                        </p:attrNameLst>
                                      </p:cBhvr>
                                      <p:to>
                                        <p:strVal val="visible"/>
                                      </p:to>
                                    </p:set>
                                    <p:animEffect transition="in" filter="fade">
                                      <p:cBhvr>
                                        <p:cTn id="1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D563D4-AAC8-465C-ACDB-F420A6643883}" type="slidenum">
              <a:rPr lang="en-US"/>
              <a:pPr/>
              <a:t>7</a:t>
            </a:fld>
            <a:endParaRPr lang="en-US" dirty="0"/>
          </a:p>
        </p:txBody>
      </p:sp>
      <p:sp>
        <p:nvSpPr>
          <p:cNvPr id="50178" name="Rectangle 2"/>
          <p:cNvSpPr>
            <a:spLocks noGrp="1" noChangeArrowheads="1"/>
          </p:cNvSpPr>
          <p:nvPr>
            <p:ph type="title"/>
          </p:nvPr>
        </p:nvSpPr>
        <p:spPr/>
        <p:txBody>
          <a:bodyPr/>
          <a:lstStyle/>
          <a:p>
            <a:r>
              <a:rPr lang="en-US" sz="4000" dirty="0" smtClean="0"/>
              <a:t>2. Second, </a:t>
            </a:r>
            <a:r>
              <a:rPr lang="en-US" sz="4000" dirty="0"/>
              <a:t>The Law is like a diamond: whole lot of facets</a:t>
            </a:r>
          </a:p>
        </p:txBody>
      </p:sp>
      <p:sp>
        <p:nvSpPr>
          <p:cNvPr id="50179" name="Rectangle 3"/>
          <p:cNvSpPr>
            <a:spLocks noGrp="1" noChangeArrowheads="1"/>
          </p:cNvSpPr>
          <p:nvPr>
            <p:ph type="body" idx="1"/>
          </p:nvPr>
        </p:nvSpPr>
        <p:spPr>
          <a:xfrm>
            <a:off x="152400" y="1600200"/>
            <a:ext cx="8763000" cy="5181600"/>
          </a:xfrm>
          <a:effectLst/>
        </p:spPr>
        <p:txBody>
          <a:bodyPr/>
          <a:lstStyle/>
          <a:p>
            <a:pPr>
              <a:buFontTx/>
              <a:buAutoNum type="alphaUcPeriod" startAt="4"/>
            </a:pPr>
            <a:r>
              <a:rPr lang="en-US" dirty="0">
                <a:effectLst>
                  <a:outerShdw blurRad="50800" dist="50800" dir="5400000" algn="ctr" rotWithShape="0">
                    <a:srgbClr val="000000"/>
                  </a:outerShdw>
                </a:effectLst>
              </a:rPr>
              <a:t>To prepare the nation to want Messiah</a:t>
            </a:r>
            <a:r>
              <a:rPr lang="en-US" dirty="0" smtClean="0">
                <a:effectLst>
                  <a:outerShdw blurRad="50800" dist="50800" dir="5400000" algn="ctr" rotWithShape="0">
                    <a:srgbClr val="000000"/>
                  </a:outerShdw>
                </a:effectLst>
              </a:rPr>
              <a:t>.</a:t>
            </a:r>
          </a:p>
          <a:p>
            <a:pPr lvl="1">
              <a:buNone/>
            </a:pPr>
            <a:r>
              <a:rPr lang="en-US" dirty="0" smtClean="0">
                <a:effectLst>
                  <a:outerShdw blurRad="50800" dist="50800" dir="5400000" algn="ctr" rotWithShape="0">
                    <a:srgbClr val="000000"/>
                  </a:outerShdw>
                </a:effectLst>
              </a:rPr>
              <a:t>At his best, David, gives a glimpse of Messiah… but David &amp; the other kings leave us longing for more, especially in the </a:t>
            </a:r>
            <a:r>
              <a:rPr lang="en-US" i="1" dirty="0" smtClean="0">
                <a:effectLst>
                  <a:outerShdw blurRad="50800" dist="50800" dir="5400000" algn="ctr" rotWithShape="0">
                    <a:srgbClr val="000000"/>
                  </a:outerShdw>
                </a:effectLst>
              </a:rPr>
              <a:t>exile and the ensuing Roman oppression—the “curse of the law”</a:t>
            </a:r>
            <a:endParaRPr lang="en-US" i="1" dirty="0">
              <a:effectLst>
                <a:outerShdw blurRad="50800" dist="50800" dir="5400000" algn="ctr" rotWithShape="0">
                  <a:srgbClr val="000000"/>
                </a:outerShdw>
              </a:effectLst>
            </a:endParaRPr>
          </a:p>
          <a:p>
            <a:pPr>
              <a:buFontTx/>
              <a:buAutoNum type="alphaUcPeriod" startAt="4"/>
            </a:pPr>
            <a:r>
              <a:rPr lang="en-US" dirty="0">
                <a:effectLst>
                  <a:outerShdw blurRad="50800" dist="50800" dir="5400000" algn="ctr" rotWithShape="0">
                    <a:srgbClr val="000000"/>
                  </a:outerShdw>
                </a:effectLst>
              </a:rPr>
              <a:t>To isolate and protect them from the enemy and a culture of </a:t>
            </a:r>
            <a:r>
              <a:rPr lang="en-US" dirty="0" smtClean="0">
                <a:effectLst>
                  <a:outerShdw blurRad="50800" dist="50800" dir="5400000" algn="ctr" rotWithShape="0">
                    <a:srgbClr val="000000"/>
                  </a:outerShdw>
                </a:effectLst>
              </a:rPr>
              <a:t>death until Messiah came.</a:t>
            </a:r>
          </a:p>
          <a:p>
            <a:pPr>
              <a:buNone/>
            </a:pPr>
            <a:r>
              <a:rPr lang="en-US" dirty="0" smtClean="0">
                <a:effectLst>
                  <a:outerShdw blurRad="50800" dist="50800" dir="5400000" algn="ctr" rotWithShape="0">
                    <a:srgbClr val="000000"/>
                  </a:outerShdw>
                </a:effectLst>
              </a:rPr>
              <a:t>	a </a:t>
            </a:r>
            <a:r>
              <a:rPr lang="en-US" i="1" dirty="0" smtClean="0">
                <a:effectLst>
                  <a:outerShdw blurRad="50800" dist="50800" dir="5400000" algn="ctr" rotWithShape="0">
                    <a:srgbClr val="000000"/>
                  </a:outerShdw>
                </a:effectLst>
              </a:rPr>
              <a:t>kosher </a:t>
            </a:r>
            <a:r>
              <a:rPr lang="en-US" dirty="0" smtClean="0">
                <a:effectLst>
                  <a:outerShdw blurRad="50800" dist="50800" dir="5400000" algn="ctr" rotWithShape="0">
                    <a:srgbClr val="000000"/>
                  </a:outerShdw>
                </a:effectLst>
              </a:rPr>
              <a:t>diet is a powerful social force.</a:t>
            </a:r>
          </a:p>
          <a:p>
            <a:pPr>
              <a:buNone/>
            </a:pPr>
            <a:r>
              <a:rPr lang="en-US" dirty="0" smtClean="0">
                <a:effectLst>
                  <a:outerShdw blurRad="50800" dist="50800" dir="5400000" algn="ctr" rotWithShape="0">
                    <a:srgbClr val="000000"/>
                  </a:outerShdw>
                </a:effectLst>
              </a:rPr>
              <a:t>F.</a:t>
            </a:r>
            <a:r>
              <a:rPr lang="en-US" i="1" dirty="0" smtClean="0">
                <a:effectLst>
                  <a:outerShdw blurRad="50800" dist="50800" dir="5400000" algn="ctr" rotWithShape="0">
                    <a:srgbClr val="000000"/>
                  </a:outerShdw>
                </a:effectLst>
              </a:rPr>
              <a:t>	</a:t>
            </a:r>
            <a:r>
              <a:rPr lang="en-US" dirty="0" smtClean="0">
                <a:effectLst>
                  <a:outerShdw blurRad="50800" dist="50800" dir="5400000" algn="ctr" rotWithShape="0">
                    <a:srgbClr val="000000"/>
                  </a:outerShdw>
                </a:effectLst>
              </a:rPr>
              <a:t>To provide for organization and order in society.</a:t>
            </a:r>
            <a:endParaRPr lang="en-US" dirty="0">
              <a:effectLst>
                <a:outerShdw blurRad="50800" dist="50800" dir="5400000" algn="ctr" rotWithShape="0">
                  <a:srgbClr val="000000"/>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fade">
                                      <p:cBhvr>
                                        <p:cTn id="7" dur="500"/>
                                        <p:tgtEl>
                                          <p:spTgt spid="501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Effect transition="in" filter="fade">
                                      <p:cBhvr>
                                        <p:cTn id="12" dur="500"/>
                                        <p:tgtEl>
                                          <p:spTgt spid="501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Effect transition="in" filter="fade">
                                      <p:cBhvr>
                                        <p:cTn id="17" dur="500"/>
                                        <p:tgtEl>
                                          <p:spTgt spid="501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Effect transition="in" filter="fade">
                                      <p:cBhvr>
                                        <p:cTn id="22"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86D2911-D1DF-4329-BE92-B1D9A4299F3E}" type="slidenum">
              <a:rPr lang="en-US"/>
              <a:pPr/>
              <a:t>8</a:t>
            </a:fld>
            <a:endParaRPr lang="en-US" dirty="0"/>
          </a:p>
        </p:txBody>
      </p:sp>
      <p:sp>
        <p:nvSpPr>
          <p:cNvPr id="47106" name="Rectangle 2"/>
          <p:cNvSpPr>
            <a:spLocks noGrp="1" noChangeArrowheads="1"/>
          </p:cNvSpPr>
          <p:nvPr>
            <p:ph type="title"/>
          </p:nvPr>
        </p:nvSpPr>
        <p:spPr/>
        <p:txBody>
          <a:bodyPr/>
          <a:lstStyle/>
          <a:p>
            <a:r>
              <a:rPr lang="en-US" sz="4000" dirty="0"/>
              <a:t>3</a:t>
            </a:r>
            <a:r>
              <a:rPr lang="en-US" sz="4000" dirty="0" smtClean="0"/>
              <a:t>. Third, exactly WHY do we not follow the law today?</a:t>
            </a:r>
            <a:endParaRPr lang="en-US" sz="4000" dirty="0"/>
          </a:p>
        </p:txBody>
      </p:sp>
      <p:sp>
        <p:nvSpPr>
          <p:cNvPr id="47107" name="Rectangle 3"/>
          <p:cNvSpPr>
            <a:spLocks noGrp="1" noChangeArrowheads="1"/>
          </p:cNvSpPr>
          <p:nvPr>
            <p:ph type="body" idx="1"/>
          </p:nvPr>
        </p:nvSpPr>
        <p:spPr>
          <a:xfrm>
            <a:off x="152400" y="2209800"/>
            <a:ext cx="4191000" cy="3200400"/>
          </a:xfrm>
          <a:effectLst/>
        </p:spPr>
        <p:txBody>
          <a:bodyPr>
            <a:normAutofit fontScale="92500"/>
          </a:bodyPr>
          <a:lstStyle/>
          <a:p>
            <a:pPr>
              <a:buFontTx/>
              <a:buChar char="•"/>
            </a:pPr>
            <a:r>
              <a:rPr lang="en-US" sz="2800" dirty="0" smtClean="0">
                <a:effectLst>
                  <a:outerShdw blurRad="50800" dist="50800" dir="3000000" algn="ctr" rotWithShape="0">
                    <a:srgbClr val="000000"/>
                  </a:outerShdw>
                </a:effectLst>
              </a:rPr>
              <a:t>It was a way a way of earning merit with God</a:t>
            </a:r>
          </a:p>
          <a:p>
            <a:pPr>
              <a:buFontTx/>
              <a:buChar char="•"/>
            </a:pPr>
            <a:r>
              <a:rPr lang="en-US" sz="2800" dirty="0" smtClean="0">
                <a:effectLst>
                  <a:outerShdw blurRad="50800" dist="50800" dir="3000000" algn="ctr" rotWithShape="0">
                    <a:srgbClr val="000000"/>
                  </a:outerShdw>
                </a:effectLst>
              </a:rPr>
              <a:t>Now, in the New Testament we have replaced all </a:t>
            </a:r>
            <a:r>
              <a:rPr lang="en-US" sz="2800" i="1" dirty="0" smtClean="0">
                <a:effectLst>
                  <a:outerShdw blurRad="50800" dist="50800" dir="3000000" algn="ctr" rotWithShape="0">
                    <a:srgbClr val="000000"/>
                  </a:outerShdw>
                </a:effectLst>
              </a:rPr>
              <a:t>rules</a:t>
            </a:r>
            <a:r>
              <a:rPr lang="en-US" sz="2800" dirty="0" smtClean="0">
                <a:effectLst>
                  <a:outerShdw blurRad="50800" dist="50800" dir="3000000" algn="ctr" rotWithShape="0">
                    <a:srgbClr val="000000"/>
                  </a:outerShdw>
                </a:effectLst>
              </a:rPr>
              <a:t> (law) with “</a:t>
            </a:r>
            <a:r>
              <a:rPr lang="en-US" sz="2800" i="1" dirty="0" smtClean="0">
                <a:effectLst>
                  <a:outerShdw blurRad="50800" dist="50800" dir="3000000" algn="ctr" rotWithShape="0">
                    <a:srgbClr val="000000"/>
                  </a:outerShdw>
                </a:effectLst>
              </a:rPr>
              <a:t>freedom</a:t>
            </a:r>
            <a:r>
              <a:rPr lang="en-US" sz="2800" dirty="0" smtClean="0">
                <a:effectLst>
                  <a:outerShdw blurRad="50800" dist="50800" dir="3000000" algn="ctr" rotWithShape="0">
                    <a:srgbClr val="000000"/>
                  </a:outerShdw>
                </a:effectLst>
              </a:rPr>
              <a:t>” (grace)</a:t>
            </a:r>
            <a:endParaRPr lang="en-US" sz="2800" dirty="0">
              <a:effectLst>
                <a:outerShdw blurRad="50800" dist="50800" dir="3000000" algn="ctr" rotWithShape="0">
                  <a:srgbClr val="000000"/>
                </a:outerShdw>
              </a:effectLst>
            </a:endParaRPr>
          </a:p>
        </p:txBody>
      </p:sp>
      <p:sp>
        <p:nvSpPr>
          <p:cNvPr id="47109" name="Rectangle 5"/>
          <p:cNvSpPr>
            <a:spLocks noChangeArrowheads="1"/>
          </p:cNvSpPr>
          <p:nvPr/>
        </p:nvSpPr>
        <p:spPr bwMode="auto">
          <a:xfrm>
            <a:off x="4800600" y="2057400"/>
            <a:ext cx="4343400" cy="3581400"/>
          </a:xfrm>
          <a:prstGeom prst="rect">
            <a:avLst/>
          </a:prstGeom>
          <a:noFill/>
          <a:ln w="9525">
            <a:noFill/>
            <a:miter lim="800000"/>
            <a:headEnd/>
            <a:tailEnd/>
          </a:ln>
          <a:effectLst/>
        </p:spPr>
        <p:txBody>
          <a:bodyPr>
            <a:normAutofit fontScale="85000" lnSpcReduction="20000"/>
          </a:bodyPr>
          <a:lstStyle/>
          <a:p>
            <a:pPr marL="609600" indent="-609600" eaLnBrk="1" hangingPunct="1">
              <a:spcBef>
                <a:spcPct val="20000"/>
              </a:spcBef>
              <a:buClr>
                <a:schemeClr val="tx2"/>
              </a:buClr>
            </a:pPr>
            <a:r>
              <a:rPr lang="en-US" sz="2800" dirty="0" smtClean="0">
                <a:effectLst>
                  <a:outerShdw blurRad="50800" dist="50800" dir="3000000" algn="ctr" rotWithShape="0">
                    <a:srgbClr val="000000"/>
                  </a:outerShdw>
                </a:effectLst>
              </a:rPr>
              <a:t>It was the constitution of an ancient nation, of which none of us are citizens.</a:t>
            </a:r>
          </a:p>
          <a:p>
            <a:pPr marL="609600" indent="-609600" eaLnBrk="1" hangingPunct="1">
              <a:spcBef>
                <a:spcPct val="20000"/>
              </a:spcBef>
              <a:buClr>
                <a:schemeClr val="tx2"/>
              </a:buClr>
            </a:pPr>
            <a:r>
              <a:rPr lang="en-US" sz="2800" dirty="0" smtClean="0">
                <a:effectLst>
                  <a:outerShdw blurRad="50800" dist="50800" dir="3000000" algn="ctr" rotWithShape="0">
                    <a:srgbClr val="000000"/>
                  </a:outerShdw>
                </a:effectLst>
              </a:rPr>
              <a:t>It contained not just moral, but civil laws (taxes, building codes) that were specific to the nation.</a:t>
            </a:r>
          </a:p>
          <a:p>
            <a:pPr marL="609600" indent="-609600" eaLnBrk="1" hangingPunct="1">
              <a:spcBef>
                <a:spcPct val="20000"/>
              </a:spcBef>
              <a:buClr>
                <a:schemeClr val="tx2"/>
              </a:buClr>
            </a:pPr>
            <a:r>
              <a:rPr lang="en-US" sz="2800" dirty="0" smtClean="0">
                <a:effectLst>
                  <a:outerShdw blurRad="50800" dist="50800" dir="3000000" algn="ctr" rotWithShape="0">
                    <a:srgbClr val="000000"/>
                  </a:outerShdw>
                </a:effectLst>
              </a:rPr>
              <a:t>It contained many laws of worship that have been superseded because of the Seed’s coming.</a:t>
            </a:r>
          </a:p>
          <a:p>
            <a:pPr marL="609600" indent="-609600" eaLnBrk="1" hangingPunct="1">
              <a:spcBef>
                <a:spcPct val="20000"/>
              </a:spcBef>
              <a:buClr>
                <a:schemeClr val="tx2"/>
              </a:buClr>
            </a:pPr>
            <a:endParaRPr lang="en-US" sz="2800" dirty="0" smtClean="0">
              <a:effectLst>
                <a:outerShdw blurRad="50800" dist="50800" dir="3000000" algn="ctr" rotWithShape="0">
                  <a:srgbClr val="000000"/>
                </a:outerShdw>
              </a:effectLst>
            </a:endParaRPr>
          </a:p>
          <a:p>
            <a:pPr marL="609600" indent="-609600" eaLnBrk="1" hangingPunct="1">
              <a:spcBef>
                <a:spcPct val="20000"/>
              </a:spcBef>
              <a:buClr>
                <a:schemeClr val="tx2"/>
              </a:buClr>
            </a:pPr>
            <a:endParaRPr lang="en-US" sz="2800" dirty="0">
              <a:effectLst>
                <a:outerShdw blurRad="50800" dist="50800" dir="3000000" algn="ctr" rotWithShape="0">
                  <a:srgbClr val="000000"/>
                </a:outerShdw>
              </a:effectLst>
            </a:endParaRPr>
          </a:p>
        </p:txBody>
      </p:sp>
      <p:sp>
        <p:nvSpPr>
          <p:cNvPr id="47110" name="WordArt 6"/>
          <p:cNvSpPr>
            <a:spLocks noChangeArrowheads="1" noChangeShapeType="1" noTextEdit="1"/>
          </p:cNvSpPr>
          <p:nvPr/>
        </p:nvSpPr>
        <p:spPr bwMode="auto">
          <a:xfrm>
            <a:off x="990600" y="1524000"/>
            <a:ext cx="3048000" cy="45720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0000"/>
                  </a:solidFill>
                  <a:round/>
                  <a:headEnd/>
                  <a:tailEnd/>
                </a:ln>
                <a:solidFill>
                  <a:srgbClr val="FFFFFF"/>
                </a:solidFill>
                <a:latin typeface="Arial Black"/>
              </a:rPr>
              <a:t>Not because</a:t>
            </a:r>
            <a:endParaRPr lang="en-US" sz="3600" kern="10" dirty="0">
              <a:ln w="9525">
                <a:solidFill>
                  <a:srgbClr val="000000"/>
                </a:solidFill>
                <a:round/>
                <a:headEnd/>
                <a:tailEnd/>
              </a:ln>
              <a:solidFill>
                <a:srgbClr val="FFFFFF"/>
              </a:solidFill>
              <a:latin typeface="Arial Black"/>
            </a:endParaRPr>
          </a:p>
        </p:txBody>
      </p:sp>
      <p:sp>
        <p:nvSpPr>
          <p:cNvPr id="47111" name="WordArt 7"/>
          <p:cNvSpPr>
            <a:spLocks noChangeArrowheads="1" noChangeShapeType="1" noTextEdit="1"/>
          </p:cNvSpPr>
          <p:nvPr/>
        </p:nvSpPr>
        <p:spPr bwMode="auto">
          <a:xfrm>
            <a:off x="4953000" y="1524000"/>
            <a:ext cx="3048000" cy="45720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0000"/>
                  </a:solidFill>
                  <a:round/>
                  <a:headEnd/>
                  <a:tailEnd/>
                </a:ln>
                <a:solidFill>
                  <a:srgbClr val="FFFFFF"/>
                </a:solidFill>
                <a:latin typeface="Arial Black"/>
              </a:rPr>
              <a:t>But because</a:t>
            </a:r>
            <a:endParaRPr lang="en-US" sz="3600" kern="10" dirty="0">
              <a:ln w="9525">
                <a:solidFill>
                  <a:srgbClr val="000000"/>
                </a:solidFill>
                <a:round/>
                <a:headEnd/>
                <a:tailEnd/>
              </a:ln>
              <a:solidFill>
                <a:srgbClr val="FFFFFF"/>
              </a:solidFill>
              <a:latin typeface="Arial Black"/>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10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0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5"/>
      <p:bldP spid="4710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86D2911-D1DF-4329-BE92-B1D9A4299F3E}" type="slidenum">
              <a:rPr lang="en-US"/>
              <a:pPr/>
              <a:t>9</a:t>
            </a:fld>
            <a:endParaRPr lang="en-US" dirty="0"/>
          </a:p>
        </p:txBody>
      </p:sp>
      <p:sp>
        <p:nvSpPr>
          <p:cNvPr id="47106" name="Rectangle 2"/>
          <p:cNvSpPr>
            <a:spLocks noGrp="1" noChangeArrowheads="1"/>
          </p:cNvSpPr>
          <p:nvPr>
            <p:ph type="title"/>
          </p:nvPr>
        </p:nvSpPr>
        <p:spPr/>
        <p:txBody>
          <a:bodyPr/>
          <a:lstStyle/>
          <a:p>
            <a:r>
              <a:rPr lang="en-US" sz="4000" dirty="0" smtClean="0"/>
              <a:t>3. Third, exactly WHY do we study the law today?</a:t>
            </a:r>
            <a:endParaRPr lang="en-US" sz="4000" dirty="0"/>
          </a:p>
        </p:txBody>
      </p:sp>
      <p:sp>
        <p:nvSpPr>
          <p:cNvPr id="47107" name="Rectangle 3"/>
          <p:cNvSpPr>
            <a:spLocks noGrp="1" noChangeArrowheads="1"/>
          </p:cNvSpPr>
          <p:nvPr>
            <p:ph type="body" idx="1"/>
          </p:nvPr>
        </p:nvSpPr>
        <p:spPr>
          <a:xfrm>
            <a:off x="152400" y="2209800"/>
            <a:ext cx="8458200" cy="2667000"/>
          </a:xfrm>
          <a:effectLst/>
        </p:spPr>
        <p:txBody>
          <a:bodyPr>
            <a:normAutofit/>
          </a:bodyPr>
          <a:lstStyle/>
          <a:p>
            <a:pPr>
              <a:buFont typeface="+mj-lt"/>
              <a:buAutoNum type="arabicPeriod"/>
            </a:pPr>
            <a:r>
              <a:rPr lang="en-US" sz="2800" dirty="0" smtClean="0">
                <a:effectLst>
                  <a:outerShdw blurRad="50800" dist="50800" dir="3600000" algn="ctr" rotWithShape="0">
                    <a:srgbClr val="000000"/>
                  </a:outerShdw>
                </a:effectLst>
              </a:rPr>
              <a:t>It still </a:t>
            </a:r>
            <a:r>
              <a:rPr lang="en-US" sz="2800" u="sng" dirty="0" smtClean="0">
                <a:effectLst>
                  <a:outerShdw blurRad="50800" dist="50800" dir="3600000" algn="ctr" rotWithShape="0">
                    <a:srgbClr val="000000"/>
                  </a:outerShdw>
                </a:effectLst>
              </a:rPr>
              <a:t>reveals</a:t>
            </a:r>
            <a:r>
              <a:rPr lang="en-US" sz="2800" dirty="0" smtClean="0">
                <a:effectLst>
                  <a:outerShdw blurRad="50800" dist="50800" dir="3600000" algn="ctr" rotWithShape="0">
                    <a:srgbClr val="000000"/>
                  </a:outerShdw>
                </a:effectLst>
              </a:rPr>
              <a:t> much about the character of God</a:t>
            </a:r>
          </a:p>
          <a:p>
            <a:pPr>
              <a:buFont typeface="+mj-lt"/>
              <a:buAutoNum type="arabicPeriod"/>
            </a:pPr>
            <a:r>
              <a:rPr lang="en-US" sz="2800" dirty="0" smtClean="0">
                <a:effectLst>
                  <a:outerShdw blurRad="50800" dist="50800" dir="3600000" algn="ctr" rotWithShape="0">
                    <a:srgbClr val="000000"/>
                  </a:outerShdw>
                </a:effectLst>
              </a:rPr>
              <a:t>We can still learn a lot about how to </a:t>
            </a:r>
            <a:r>
              <a:rPr lang="en-US" sz="2800" u="sng" dirty="0" smtClean="0">
                <a:effectLst>
                  <a:outerShdw blurRad="50800" dist="50800" dir="3600000" algn="ctr" rotWithShape="0">
                    <a:srgbClr val="000000"/>
                  </a:outerShdw>
                </a:effectLst>
              </a:rPr>
              <a:t>live</a:t>
            </a:r>
          </a:p>
          <a:p>
            <a:pPr>
              <a:buFont typeface="+mj-lt"/>
              <a:buAutoNum type="arabicPeriod"/>
            </a:pPr>
            <a:r>
              <a:rPr lang="en-US" sz="2800" dirty="0" smtClean="0">
                <a:effectLst>
                  <a:outerShdw blurRad="50800" dist="50800" dir="3600000" algn="ctr" rotWithShape="0">
                    <a:srgbClr val="000000"/>
                  </a:outerShdw>
                </a:effectLst>
              </a:rPr>
              <a:t>It provides the necessary background to God’s program in Christ to redeem and restore his creation.</a:t>
            </a:r>
            <a:endParaRPr lang="en-US" sz="2800" dirty="0">
              <a:effectLst>
                <a:outerShdw blurRad="50800" dist="50800" dir="3600000" algn="ctr" rotWithShape="0">
                  <a:srgbClr val="000000"/>
                </a:outerShdw>
              </a:effectLst>
            </a:endParaRPr>
          </a:p>
        </p:txBody>
      </p:sp>
      <p:sp>
        <p:nvSpPr>
          <p:cNvPr id="47111" name="WordArt 7"/>
          <p:cNvSpPr>
            <a:spLocks noChangeArrowheads="1" noChangeShapeType="1" noTextEdit="1"/>
          </p:cNvSpPr>
          <p:nvPr/>
        </p:nvSpPr>
        <p:spPr bwMode="auto">
          <a:xfrm>
            <a:off x="914400" y="1600200"/>
            <a:ext cx="3048000" cy="45720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0000"/>
                  </a:solidFill>
                  <a:round/>
                  <a:headEnd/>
                  <a:tailEnd/>
                </a:ln>
                <a:solidFill>
                  <a:srgbClr val="FFFFFF"/>
                </a:solidFill>
                <a:latin typeface="Arial Black"/>
              </a:rPr>
              <a:t>Because</a:t>
            </a:r>
            <a:endParaRPr lang="en-US" sz="3600" kern="10" dirty="0">
              <a:ln w="9525">
                <a:solidFill>
                  <a:srgbClr val="000000"/>
                </a:solidFill>
                <a:round/>
                <a:headEnd/>
                <a:tailEnd/>
              </a:ln>
              <a:solidFill>
                <a:srgbClr val="FFFFFF"/>
              </a:solidFill>
              <a:latin typeface="Arial Black"/>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fad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5"/>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1212</TotalTime>
  <Words>1548</Words>
  <Application>Microsoft Macintosh PowerPoint</Application>
  <PresentationFormat>On-screen Show (4:3)</PresentationFormat>
  <Paragraphs>144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Mountain Top</vt:lpstr>
      <vt:lpstr>Law &amp; Covenant</vt:lpstr>
      <vt:lpstr> The Problem</vt:lpstr>
      <vt:lpstr>1. Toward a solution: First, what books make up the Law?</vt:lpstr>
      <vt:lpstr>D. Semantic range of “Torah”</vt:lpstr>
      <vt:lpstr>2. Second, The Law is like a diamond: whole lot of facets</vt:lpstr>
      <vt:lpstr>2. Second, The Law is like a diamond: whole lot of facets</vt:lpstr>
      <vt:lpstr>2. Second, The Law is like a diamond: whole lot of facets</vt:lpstr>
      <vt:lpstr>3. Third, exactly WHY do we not follow the law today?</vt:lpstr>
      <vt:lpstr>3. Third, exactly WHY do we study the law today?</vt:lpstr>
      <vt:lpstr>How to study for Celebration #1 on Monday</vt:lpstr>
      <vt:lpstr>How to study for Celebration #1 on Monday</vt:lpstr>
      <vt:lpstr>How to study for Celebration #1 on Monday</vt:lpstr>
      <vt:lpstr>How to study for Celebration #1 on Monday</vt:lpstr>
      <vt:lpstr>4. Fourth, the nature and function of law</vt:lpstr>
      <vt:lpstr>PowerPoint Presentation</vt:lpstr>
      <vt:lpstr>A weak (perhaps) analogy</vt:lpstr>
      <vt:lpstr>4. Fourth, the nature and function of law</vt:lpstr>
      <vt:lpstr>PowerPoint Presentation</vt:lpstr>
    </vt:vector>
  </TitlesOfParts>
  <Company>Cedarville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&amp; Covenant</dc:title>
  <dc:creator>Chris Miller</dc:creator>
  <cp:lastModifiedBy>Chris Miller</cp:lastModifiedBy>
  <cp:revision>79</cp:revision>
  <dcterms:created xsi:type="dcterms:W3CDTF">2003-09-09T23:49:38Z</dcterms:created>
  <dcterms:modified xsi:type="dcterms:W3CDTF">2013-09-10T18:48:54Z</dcterms:modified>
</cp:coreProperties>
</file>