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oleObject"/>
  <Default Extension="wav" ContentType="audio/wav"/>
  <Default Extension="jpeg" ContentType="image/jpeg"/>
  <Default Extension="JPG" ContentType="image/jpe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m4a" ContentType="audio/mp4"/>
  <Default Extension="png" ContentType="image/png"/>
  <Default Extension="wmf" ContentType="image/x-w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9" r:id="rId1"/>
  </p:sldMasterIdLst>
  <p:notesMasterIdLst>
    <p:notesMasterId r:id="rId32"/>
  </p:notesMasterIdLst>
  <p:handoutMasterIdLst>
    <p:handoutMasterId r:id="rId33"/>
  </p:handoutMasterIdLst>
  <p:sldIdLst>
    <p:sldId id="256" r:id="rId2"/>
    <p:sldId id="257" r:id="rId3"/>
    <p:sldId id="258" r:id="rId4"/>
    <p:sldId id="259" r:id="rId5"/>
    <p:sldId id="260" r:id="rId6"/>
    <p:sldId id="261" r:id="rId7"/>
    <p:sldId id="296" r:id="rId8"/>
    <p:sldId id="266" r:id="rId9"/>
    <p:sldId id="262" r:id="rId10"/>
    <p:sldId id="263" r:id="rId11"/>
    <p:sldId id="264" r:id="rId12"/>
    <p:sldId id="265" r:id="rId13"/>
    <p:sldId id="267" r:id="rId14"/>
    <p:sldId id="268" r:id="rId15"/>
    <p:sldId id="290" r:id="rId16"/>
    <p:sldId id="291" r:id="rId17"/>
    <p:sldId id="271" r:id="rId18"/>
    <p:sldId id="283" r:id="rId19"/>
    <p:sldId id="269" r:id="rId20"/>
    <p:sldId id="284" r:id="rId21"/>
    <p:sldId id="270" r:id="rId22"/>
    <p:sldId id="273" r:id="rId23"/>
    <p:sldId id="285" r:id="rId24"/>
    <p:sldId id="274" r:id="rId25"/>
    <p:sldId id="277" r:id="rId26"/>
    <p:sldId id="278" r:id="rId27"/>
    <p:sldId id="280" r:id="rId28"/>
    <p:sldId id="294" r:id="rId29"/>
    <p:sldId id="292" r:id="rId30"/>
    <p:sldId id="293" r:id="rId31"/>
  </p:sldIdLst>
  <p:sldSz cx="9144000" cy="5143500" type="screen16x9"/>
  <p:notesSz cx="7026275" cy="9312275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BA9018"/>
    <a:srgbClr val="EFD385"/>
    <a:srgbClr val="E7BD47"/>
    <a:srgbClr val="7973F9"/>
    <a:srgbClr val="000099"/>
    <a:srgbClr val="9D2776"/>
    <a:srgbClr val="4C004C"/>
    <a:srgbClr val="421C5E"/>
    <a:srgbClr val="8A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33" autoAdjust="0"/>
    <p:restoredTop sz="94547" autoAdjust="0"/>
  </p:normalViewPr>
  <p:slideViewPr>
    <p:cSldViewPr>
      <p:cViewPr varScale="1">
        <p:scale>
          <a:sx n="218" d="100"/>
          <a:sy n="218" d="100"/>
        </p:scale>
        <p:origin x="224" y="99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19" d="100"/>
        <a:sy n="219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notesMaster" Target="notesMasters/notesMaster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handoutMaster" Target="handoutMasters/handoutMaster1.xml"/><Relationship Id="rId34" Type="http://schemas.openxmlformats.org/officeDocument/2006/relationships/presProps" Target="presProps.xml"/><Relationship Id="rId35" Type="http://schemas.openxmlformats.org/officeDocument/2006/relationships/viewProps" Target="viewProps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Relationship Id="rId2" Type="http://schemas.openxmlformats.org/officeDocument/2006/relationships/image" Target="../media/image16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Relationship Id="rId2" Type="http://schemas.openxmlformats.org/officeDocument/2006/relationships/image" Target="../media/image20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4825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73" tIns="46237" rIns="92473" bIns="46237" numCol="1" anchor="t" anchorCtr="0" compatLnSpc="1">
            <a:prstTxWarp prst="textNoShape">
              <a:avLst/>
            </a:prstTxWarp>
          </a:bodyPr>
          <a:lstStyle>
            <a:lvl1pPr defTabSz="925513" eaLnBrk="1" hangingPunct="1">
              <a:defRPr sz="120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655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9863" y="0"/>
            <a:ext cx="3044825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73" tIns="46237" rIns="92473" bIns="46237" numCol="1" anchor="t" anchorCtr="0" compatLnSpc="1">
            <a:prstTxWarp prst="textNoShape">
              <a:avLst/>
            </a:prstTxWarp>
          </a:bodyPr>
          <a:lstStyle>
            <a:lvl1pPr algn="r" defTabSz="925513" eaLnBrk="1" hangingPunct="1">
              <a:defRPr sz="120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655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43963"/>
            <a:ext cx="3044825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73" tIns="46237" rIns="92473" bIns="46237" numCol="1" anchor="b" anchorCtr="0" compatLnSpc="1">
            <a:prstTxWarp prst="textNoShape">
              <a:avLst/>
            </a:prstTxWarp>
          </a:bodyPr>
          <a:lstStyle>
            <a:lvl1pPr defTabSz="925513" eaLnBrk="1" hangingPunct="1">
              <a:defRPr sz="120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655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9863" y="8843963"/>
            <a:ext cx="3044825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73" tIns="46237" rIns="92473" bIns="46237" numCol="1" anchor="b" anchorCtr="0" compatLnSpc="1">
            <a:prstTxWarp prst="textNoShape">
              <a:avLst/>
            </a:prstTxWarp>
          </a:bodyPr>
          <a:lstStyle>
            <a:lvl1pPr algn="r" defTabSz="925513" eaLnBrk="1" hangingPunct="1">
              <a:defRPr sz="1200">
                <a:latin typeface="Arial" charset="0"/>
              </a:defRPr>
            </a:lvl1pPr>
          </a:lstStyle>
          <a:p>
            <a:fld id="{676DE0EE-16E3-49DE-A835-DCA8FED45ED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7266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4825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73" tIns="46237" rIns="92473" bIns="46237" numCol="1" anchor="t" anchorCtr="0" compatLnSpc="1">
            <a:prstTxWarp prst="textNoShape">
              <a:avLst/>
            </a:prstTxWarp>
          </a:bodyPr>
          <a:lstStyle>
            <a:lvl1pPr defTabSz="925513" eaLnBrk="1" hangingPunct="1">
              <a:defRPr sz="120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9863" y="0"/>
            <a:ext cx="3044825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73" tIns="46237" rIns="92473" bIns="46237" numCol="1" anchor="t" anchorCtr="0" compatLnSpc="1">
            <a:prstTxWarp prst="textNoShape">
              <a:avLst/>
            </a:prstTxWarp>
          </a:bodyPr>
          <a:lstStyle>
            <a:lvl1pPr algn="r" defTabSz="925513" eaLnBrk="1" hangingPunct="1">
              <a:defRPr sz="120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686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11163" y="698500"/>
            <a:ext cx="6203950" cy="34909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6861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3263" y="4424363"/>
            <a:ext cx="5619750" cy="4189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73" tIns="46237" rIns="92473" bIns="4623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6861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43963"/>
            <a:ext cx="3044825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73" tIns="46237" rIns="92473" bIns="46237" numCol="1" anchor="b" anchorCtr="0" compatLnSpc="1">
            <a:prstTxWarp prst="textNoShape">
              <a:avLst/>
            </a:prstTxWarp>
          </a:bodyPr>
          <a:lstStyle>
            <a:lvl1pPr defTabSz="925513" eaLnBrk="1" hangingPunct="1">
              <a:defRPr sz="120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6861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9863" y="8843963"/>
            <a:ext cx="3044825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73" tIns="46237" rIns="92473" bIns="46237" numCol="1" anchor="b" anchorCtr="0" compatLnSpc="1">
            <a:prstTxWarp prst="textNoShape">
              <a:avLst/>
            </a:prstTxWarp>
          </a:bodyPr>
          <a:lstStyle>
            <a:lvl1pPr algn="r" defTabSz="925513" eaLnBrk="1" hangingPunct="1">
              <a:defRPr sz="1200">
                <a:latin typeface="Arial" charset="0"/>
              </a:defRPr>
            </a:lvl1pPr>
          </a:lstStyle>
          <a:p>
            <a:fld id="{CC730851-12D1-4936-B39F-BDA7363E951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4318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5CF3C86-AF7D-47D0-BA84-D997FE0658F3}" type="slidenum">
              <a:rPr lang="en-US"/>
              <a:pPr/>
              <a:t>1</a:t>
            </a:fld>
            <a:endParaRPr lang="en-US"/>
          </a:p>
        </p:txBody>
      </p:sp>
      <p:sp>
        <p:nvSpPr>
          <p:cNvPr id="69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11163" y="698500"/>
            <a:ext cx="6203950" cy="3490913"/>
          </a:xfrm>
          <a:ln/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5851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1163" y="698500"/>
            <a:ext cx="6203950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730851-12D1-4936-B39F-BDA7363E9513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8462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1163" y="698500"/>
            <a:ext cx="6203950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730851-12D1-4936-B39F-BDA7363E9513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5109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1163" y="698500"/>
            <a:ext cx="6203950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730851-12D1-4936-B39F-BDA7363E9513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7025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1163" y="698500"/>
            <a:ext cx="6203950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730851-12D1-4936-B39F-BDA7363E9513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6420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1163" y="698500"/>
            <a:ext cx="6203950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730851-12D1-4936-B39F-BDA7363E9513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1964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1163" y="698500"/>
            <a:ext cx="6203950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730851-12D1-4936-B39F-BDA7363E9513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86328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1163" y="698500"/>
            <a:ext cx="6203950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730851-12D1-4936-B39F-BDA7363E9513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3458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1163" y="698500"/>
            <a:ext cx="6203950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730851-12D1-4936-B39F-BDA7363E9513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99571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1163" y="698500"/>
            <a:ext cx="6203950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730851-12D1-4936-B39F-BDA7363E9513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25666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1163" y="698500"/>
            <a:ext cx="6203950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730851-12D1-4936-B39F-BDA7363E9513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1933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1163" y="698500"/>
            <a:ext cx="6203950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730851-12D1-4936-B39F-BDA7363E9513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65762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1163" y="698500"/>
            <a:ext cx="6203950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730851-12D1-4936-B39F-BDA7363E9513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01114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1163" y="698500"/>
            <a:ext cx="6203950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730851-12D1-4936-B39F-BDA7363E9513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71826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1163" y="698500"/>
            <a:ext cx="6203950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730851-12D1-4936-B39F-BDA7363E9513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42407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1163" y="698500"/>
            <a:ext cx="6203950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730851-12D1-4936-B39F-BDA7363E9513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3221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1163" y="698500"/>
            <a:ext cx="6203950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730851-12D1-4936-B39F-BDA7363E9513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33414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1163" y="698500"/>
            <a:ext cx="6203950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730851-12D1-4936-B39F-BDA7363E9513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62964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1163" y="698500"/>
            <a:ext cx="6203950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730851-12D1-4936-B39F-BDA7363E9513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89213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1163" y="698500"/>
            <a:ext cx="6203950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730851-12D1-4936-B39F-BDA7363E9513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28830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1163" y="698500"/>
            <a:ext cx="6203950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 anger, but disappointment, please,</a:t>
            </a:r>
            <a:r>
              <a:rPr lang="en-US" baseline="0" dirty="0" smtClean="0"/>
              <a:t> I want to do good things or you and you’re not letting me do that right now.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730851-12D1-4936-B39F-BDA7363E9513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93347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1163" y="698500"/>
            <a:ext cx="6203950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730851-12D1-4936-B39F-BDA7363E9513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4673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1163" y="698500"/>
            <a:ext cx="6203950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730851-12D1-4936-B39F-BDA7363E9513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2064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1163" y="698500"/>
            <a:ext cx="6203950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730851-12D1-4936-B39F-BDA7363E9513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0787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1163" y="698500"/>
            <a:ext cx="6203950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Our sinfulness can twist</a:t>
            </a:r>
            <a:r>
              <a:rPr lang="en-US" baseline="0" dirty="0" smtClean="0"/>
              <a:t> the doctrine of the faithfulness of God. Our sinfulness can take a very utilitarian / consumer approach toward God, treating his grace as a commodity to be traded and utilized.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730851-12D1-4936-B39F-BDA7363E9513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1352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1163" y="698500"/>
            <a:ext cx="6203950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730851-12D1-4936-B39F-BDA7363E9513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9208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1163" y="698500"/>
            <a:ext cx="6203950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730851-12D1-4936-B39F-BDA7363E9513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9208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1163" y="698500"/>
            <a:ext cx="6203950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730851-12D1-4936-B39F-BDA7363E9513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6406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1163" y="698500"/>
            <a:ext cx="6203950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730851-12D1-4936-B39F-BDA7363E9513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7017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17" name="Rectangle 153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326357"/>
            <a:ext cx="7772400" cy="1302544"/>
          </a:xfrm>
        </p:spPr>
        <p:txBody>
          <a:bodyPr anchor="b" anchorCtr="1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7018" name="Rectangle 154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7019" name="Rectangle 155"/>
          <p:cNvSpPr>
            <a:spLocks noGrp="1" noChangeArrowheads="1"/>
          </p:cNvSpPr>
          <p:nvPr>
            <p:ph type="dt" sz="quarter" idx="2"/>
          </p:nvPr>
        </p:nvSpPr>
        <p:spPr>
          <a:xfrm>
            <a:off x="304800" y="4686300"/>
            <a:ext cx="2286000" cy="342900"/>
          </a:xfrm>
        </p:spPr>
        <p:txBody>
          <a:bodyPr/>
          <a:lstStyle>
            <a:lvl1pPr>
              <a:defRPr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37020" name="Rectangle 156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4686300"/>
            <a:ext cx="2895600" cy="342900"/>
          </a:xfrm>
        </p:spPr>
        <p:txBody>
          <a:bodyPr/>
          <a:lstStyle>
            <a:lvl1pPr>
              <a:defRPr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37021" name="Rectangle 157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4686300"/>
            <a:ext cx="2286000" cy="342900"/>
          </a:xfrm>
        </p:spPr>
        <p:txBody>
          <a:bodyPr/>
          <a:lstStyle>
            <a:lvl1pPr>
              <a:defRPr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fld id="{ADE6A451-1770-4704-AA90-299C3B72404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4A66B0-79A2-438B-96CA-CD7342A376B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07189" y="171451"/>
            <a:ext cx="2135187" cy="440293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1626" y="171451"/>
            <a:ext cx="6253163" cy="440293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54E138-1E8B-4385-89D0-E159EF34727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625" y="171450"/>
            <a:ext cx="8540750" cy="8572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1626" y="1200151"/>
            <a:ext cx="4194175" cy="337423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1" y="1200150"/>
            <a:ext cx="4194175" cy="162996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1" y="2944416"/>
            <a:ext cx="4194175" cy="162996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301626" y="4683919"/>
            <a:ext cx="2289175" cy="357188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4683919"/>
            <a:ext cx="2895600" cy="357188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1" y="4683919"/>
            <a:ext cx="2289175" cy="357188"/>
          </a:xfrm>
        </p:spPr>
        <p:txBody>
          <a:bodyPr/>
          <a:lstStyle>
            <a:lvl1pPr>
              <a:defRPr/>
            </a:lvl1pPr>
          </a:lstStyle>
          <a:p>
            <a:fld id="{BEE54649-E118-4E72-A49B-96E68088F41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8BC15C-CCCD-4BAF-8D90-7A3AAF3F1FD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611BF1-7078-4AEC-9D56-B342D3A695A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1626" y="1200151"/>
            <a:ext cx="4194175" cy="337423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1" y="1200151"/>
            <a:ext cx="4194175" cy="337423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A469C7-B813-4C56-9DEA-41C02583E3D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7F9AEA-6C15-49C1-ABFD-2B6EF3436FA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760615-6743-4A51-ADCD-A1E029078D6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82CB02-6550-479E-9BB5-9696D7055D1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926E8B-B9D6-480B-AA95-4A826B91F0D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2FCF79-0208-41CF-B222-06527DC47D5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93" name="Rectangle 15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301625" y="171450"/>
            <a:ext cx="854075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5994" name="Rectangle 15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01626" y="4683919"/>
            <a:ext cx="2289175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35995" name="Rectangle 15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35996" name="Rectangle 15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1" y="4683919"/>
            <a:ext cx="2289175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latin typeface="Arial" charset="0"/>
              </a:defRPr>
            </a:lvl1pPr>
          </a:lstStyle>
          <a:p>
            <a:fld id="{AD2D53B5-1FCC-4B51-A255-A3B93330CFEF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35997" name="Rectangle 157"/>
          <p:cNvSpPr>
            <a:spLocks noGrp="1" noRot="1" noChangeArrowheads="1"/>
          </p:cNvSpPr>
          <p:nvPr>
            <p:ph type="body" idx="1"/>
          </p:nvPr>
        </p:nvSpPr>
        <p:spPr bwMode="auto">
          <a:xfrm>
            <a:off x="301625" y="1200151"/>
            <a:ext cx="8540750" cy="3374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Arial" charset="0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defRPr sz="28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Arial" charset="0"/>
        <a:defRPr sz="2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Arial" charset="0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Arial" charset="0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Arial" charset="0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Arial" charset="0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Arial" charset="0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file://localhost/Volumes/DeptData/be/Cm/Classes/OTLit/OTPPT/18%20-%20Promised%20Land%20(part%202).mp3" TargetMode="External"/><Relationship Id="rId4" Type="http://schemas.openxmlformats.org/officeDocument/2006/relationships/audio" Target="file://localhost/Volumes/DeptData/be/Cm/Classes/OTLit/OTPPT/18%20-%20Promised%20Land%20(part%202).mp3" TargetMode="External"/><Relationship Id="rId5" Type="http://schemas.openxmlformats.org/officeDocument/2006/relationships/slideLayout" Target="../slideLayouts/slideLayout1.xml"/><Relationship Id="rId6" Type="http://schemas.openxmlformats.org/officeDocument/2006/relationships/notesSlide" Target="../notesSlides/notesSlide1.xml"/><Relationship Id="rId7" Type="http://schemas.openxmlformats.org/officeDocument/2006/relationships/image" Target="../media/image2.jpeg"/><Relationship Id="rId8" Type="http://schemas.microsoft.com/office/2007/relationships/hdphoto" Target="../media/hdphoto1.wdp"/><Relationship Id="rId9" Type="http://schemas.openxmlformats.org/officeDocument/2006/relationships/image" Target="../media/image3.png"/><Relationship Id="rId10" Type="http://schemas.openxmlformats.org/officeDocument/2006/relationships/image" Target="../media/image4.png"/><Relationship Id="rId1" Type="http://schemas.microsoft.com/office/2007/relationships/media" Target="file://localhost/Volumes/DeptData/be/Cm/Classes/OTLit/OTPPT/14%20-%20Promised%20Land.mp3" TargetMode="External"/><Relationship Id="rId2" Type="http://schemas.openxmlformats.org/officeDocument/2006/relationships/audio" Target="file://localhost/Volumes/DeptData/be/Cm/Classes/OTLit/OTPPT/14%20-%20Promised%20Land.mp3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4" Type="http://schemas.openxmlformats.org/officeDocument/2006/relationships/oleObject" Target="../embeddings/oleObject2.bin"/><Relationship Id="rId5" Type="http://schemas.openxmlformats.org/officeDocument/2006/relationships/image" Target="../media/image5.w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4" Type="http://schemas.openxmlformats.org/officeDocument/2006/relationships/audio" Target="../media/audio1.wav"/><Relationship Id="rId5" Type="http://schemas.openxmlformats.org/officeDocument/2006/relationships/oleObject" Target="../embeddings/oleObject3.bin"/><Relationship Id="rId6" Type="http://schemas.openxmlformats.org/officeDocument/2006/relationships/image" Target="../media/image5.wmf"/><Relationship Id="rId7" Type="http://schemas.openxmlformats.org/officeDocument/2006/relationships/oleObject" Target="../embeddings/oleObject4.bin"/><Relationship Id="rId8" Type="http://schemas.openxmlformats.org/officeDocument/2006/relationships/image" Target="../media/image16.w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4" Type="http://schemas.openxmlformats.org/officeDocument/2006/relationships/slideLayout" Target="../slideLayouts/slideLayout12.xml"/><Relationship Id="rId5" Type="http://schemas.openxmlformats.org/officeDocument/2006/relationships/notesSlide" Target="../notesSlides/notesSlide23.xml"/><Relationship Id="rId6" Type="http://schemas.openxmlformats.org/officeDocument/2006/relationships/oleObject" Target="../embeddings/oleObject5.bin"/><Relationship Id="rId7" Type="http://schemas.openxmlformats.org/officeDocument/2006/relationships/image" Target="../media/image17.png"/><Relationship Id="rId8" Type="http://schemas.openxmlformats.org/officeDocument/2006/relationships/image" Target="../media/image18.jpeg"/><Relationship Id="rId9" Type="http://schemas.openxmlformats.org/officeDocument/2006/relationships/image" Target="../media/image19.png"/><Relationship Id="rId1" Type="http://schemas.openxmlformats.org/officeDocument/2006/relationships/vmlDrawing" Target="../drawings/vmlDrawing4.vml"/><Relationship Id="rId2" Type="http://schemas.microsoft.com/office/2007/relationships/media" Target="../media/media1.m4a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4" Type="http://schemas.openxmlformats.org/officeDocument/2006/relationships/oleObject" Target="../embeddings/oleObject6.bin"/><Relationship Id="rId5" Type="http://schemas.openxmlformats.org/officeDocument/2006/relationships/image" Target="../media/image5.w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4" Type="http://schemas.openxmlformats.org/officeDocument/2006/relationships/oleObject" Target="../embeddings/oleObject7.bin"/><Relationship Id="rId5" Type="http://schemas.openxmlformats.org/officeDocument/2006/relationships/image" Target="../media/image5.wmf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4" Type="http://schemas.openxmlformats.org/officeDocument/2006/relationships/oleObject" Target="../embeddings/oleObject8.bin"/><Relationship Id="rId5" Type="http://schemas.openxmlformats.org/officeDocument/2006/relationships/image" Target="../media/image5.wmf"/><Relationship Id="rId6" Type="http://schemas.openxmlformats.org/officeDocument/2006/relationships/oleObject" Target="../embeddings/oleObject9.bin"/><Relationship Id="rId7" Type="http://schemas.openxmlformats.org/officeDocument/2006/relationships/image" Target="../media/image20.png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5.w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9" name="Picture 11" descr="http://jimlepage.com/wordpress/wp-content/uploads/2010/02/Numbers-530x662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772" y="1"/>
            <a:ext cx="5490543" cy="5143500"/>
          </a:xfrm>
          <a:prstGeom prst="rect">
            <a:avLst/>
          </a:prstGeom>
          <a:noFill/>
          <a:effectLst>
            <a:glow>
              <a:schemeClr val="accent1">
                <a:alpha val="40000"/>
              </a:schemeClr>
            </a:glow>
            <a:outerShdw sx="1000" sy="1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157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/>
          <a:p>
            <a:fld id="{FAAA3D59-39EE-427C-8CAF-9CC2CB50CA68}" type="slidenum">
              <a:rPr lang="en-US"/>
              <a:pPr/>
              <a:t>1</a:t>
            </a:fld>
            <a:endParaRPr lang="en-US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562600" y="1828800"/>
            <a:ext cx="3505200" cy="400050"/>
          </a:xfrm>
        </p:spPr>
        <p:txBody>
          <a:bodyPr/>
          <a:lstStyle/>
          <a:p>
            <a:r>
              <a:rPr lang="en-US" sz="24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We’re on a roll now!</a:t>
            </a:r>
          </a:p>
        </p:txBody>
      </p:sp>
      <p:pic>
        <p:nvPicPr>
          <p:cNvPr id="2052" name="14 - Promised Land.mp3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229600" y="5314950"/>
            <a:ext cx="304800" cy="228600"/>
          </a:xfrm>
          <a:prstGeom prst="rect">
            <a:avLst/>
          </a:prstGeom>
          <a:noFill/>
        </p:spPr>
      </p:pic>
      <p:pic>
        <p:nvPicPr>
          <p:cNvPr id="2053" name="18 - Promised Land (part 2).mp3">
            <a:hlinkClick r:id="" action="ppaction://media"/>
          </p:cNvPr>
          <p:cNvPicPr>
            <a:picLocks noRot="1"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9144000" y="5314950"/>
            <a:ext cx="304800" cy="228600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1419" y="514350"/>
            <a:ext cx="1447562" cy="1252142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93623" fill="hold"/>
                                        <p:tgtEl>
                                          <p:spTgt spid="20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31191" fill="hold"/>
                                        <p:tgtEl>
                                          <p:spTgt spid="20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52"/>
                </p:tgtEl>
              </p:cMediaNode>
            </p:audio>
            <p:audio>
              <p:cMediaNode>
                <p:cTn id="1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5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1C8D3-0320-472B-998E-24F9FFF3A79D}" type="slidenum">
              <a:rPr lang="en-US"/>
              <a:pPr/>
              <a:t>10</a:t>
            </a:fld>
            <a:endParaRPr lang="en-US"/>
          </a:p>
        </p:txBody>
      </p:sp>
      <p:sp>
        <p:nvSpPr>
          <p:cNvPr id="47108" name="Rectangle 4"/>
          <p:cNvSpPr>
            <a:spLocks noChangeArrowheads="1"/>
          </p:cNvSpPr>
          <p:nvPr/>
        </p:nvSpPr>
        <p:spPr bwMode="auto">
          <a:xfrm>
            <a:off x="228600" y="209550"/>
            <a:ext cx="8915400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5C</a:t>
            </a:r>
          </a:p>
          <a:p>
            <a:r>
              <a:rPr lang="en-US" sz="2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Numbers 8:4 This is how the </a:t>
            </a:r>
            <a:r>
              <a:rPr lang="en-US" sz="200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lampstand</a:t>
            </a:r>
            <a:r>
              <a:rPr lang="en-US" sz="2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was made: It was made of hammered gold—from its base to its blossoms. The </a:t>
            </a:r>
            <a:r>
              <a:rPr lang="en-US" sz="200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lampstand</a:t>
            </a:r>
            <a:r>
              <a:rPr lang="en-US" sz="2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was made </a:t>
            </a:r>
            <a:r>
              <a:rPr lang="en-US" sz="2000" u="sng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exactly like the pattern the L</a:t>
            </a:r>
            <a:r>
              <a:rPr lang="en-US" sz="1600" u="sng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ORD</a:t>
            </a:r>
            <a:r>
              <a:rPr lang="en-US" sz="2000" u="sng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had shown Moses</a:t>
            </a:r>
            <a:r>
              <a:rPr lang="en-US" sz="2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</a:p>
          <a:p>
            <a:r>
              <a:rPr lang="en-US" sz="2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Numbers 8:20 Moses, Aaron and the whole Israelite community did with the Levites </a:t>
            </a:r>
            <a:r>
              <a:rPr lang="en-US" sz="2000" u="sng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just as the L</a:t>
            </a:r>
            <a:r>
              <a:rPr lang="en-US" sz="1600" u="sng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ORD </a:t>
            </a:r>
            <a:r>
              <a:rPr lang="en-US" sz="2000" u="sng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commanded Moses</a:t>
            </a:r>
            <a:r>
              <a:rPr lang="en-US" sz="2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r>
              <a:rPr lang="en-US" sz="2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6C</a:t>
            </a:r>
          </a:p>
          <a:p>
            <a:r>
              <a:rPr lang="en-US" sz="2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Numbers 9:5  and they did so in the Desert of Sinai at twilight on the fourteenth day of the first month. </a:t>
            </a:r>
            <a:r>
              <a:rPr lang="en-US" sz="2000" u="sng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Israelites did everything just as the L</a:t>
            </a:r>
            <a:r>
              <a:rPr lang="en-US" sz="1600" u="sng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ORD</a:t>
            </a:r>
            <a:r>
              <a:rPr lang="en-US" sz="2000" u="sng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commanded Moses</a:t>
            </a:r>
            <a:r>
              <a:rPr lang="en-US" sz="2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</a:p>
          <a:p>
            <a:r>
              <a:rPr lang="en-US" sz="2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7C </a:t>
            </a:r>
          </a:p>
          <a:p>
            <a:r>
              <a:rPr lang="en-US" sz="2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Numbers 9:23 At the L</a:t>
            </a:r>
            <a:r>
              <a:rPr lang="en-US" sz="16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ORD’s</a:t>
            </a:r>
            <a:r>
              <a:rPr lang="en-US" sz="2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command they encamped, and at the L</a:t>
            </a:r>
            <a:r>
              <a:rPr lang="en-US" sz="16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ORD’s</a:t>
            </a:r>
            <a:r>
              <a:rPr lang="en-US" sz="2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command they set out. They obeyed the L</a:t>
            </a:r>
            <a:r>
              <a:rPr lang="en-US" sz="16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ORD’s </a:t>
            </a:r>
            <a:r>
              <a:rPr lang="en-US" sz="2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order, </a:t>
            </a:r>
            <a:r>
              <a:rPr lang="en-US" sz="2000" u="sng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accordance with his command through Moses</a:t>
            </a:r>
            <a:r>
              <a:rPr lang="en-US" sz="2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08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4DDC7-6A36-425D-9201-CC388F0C87B6}" type="slidenum">
              <a:rPr lang="en-US"/>
              <a:pPr/>
              <a:t>11</a:t>
            </a:fld>
            <a:endParaRPr lang="en-US"/>
          </a:p>
        </p:txBody>
      </p:sp>
      <p:sp>
        <p:nvSpPr>
          <p:cNvPr id="48133" name="Rectangle 5"/>
          <p:cNvSpPr>
            <a:spLocks noChangeArrowheads="1"/>
          </p:cNvSpPr>
          <p:nvPr/>
        </p:nvSpPr>
        <p:spPr bwMode="auto">
          <a:xfrm>
            <a:off x="0" y="0"/>
            <a:ext cx="9296400" cy="531495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8132" name="Rectangle 4"/>
          <p:cNvSpPr>
            <a:spLocks noChangeArrowheads="1"/>
          </p:cNvSpPr>
          <p:nvPr/>
        </p:nvSpPr>
        <p:spPr bwMode="auto">
          <a:xfrm>
            <a:off x="477357" y="592932"/>
            <a:ext cx="8109912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7200">
                <a:solidFill>
                  <a:srgbClr val="FFFFCF"/>
                </a:solidFill>
                <a:latin typeface="Times New Roman" pitchFamily="18" charset="0"/>
              </a:rPr>
              <a:t>Israel’s Failure &amp; Sin </a:t>
            </a:r>
          </a:p>
          <a:p>
            <a:pPr algn="ctr"/>
            <a:r>
              <a:rPr lang="en-US" sz="7200">
                <a:solidFill>
                  <a:srgbClr val="FFFFCF"/>
                </a:solidFill>
                <a:latin typeface="Times New Roman" pitchFamily="18" charset="0"/>
              </a:rPr>
              <a:t>cause a delay </a:t>
            </a:r>
          </a:p>
          <a:p>
            <a:pPr algn="ctr"/>
            <a:r>
              <a:rPr lang="en-US" sz="7200">
                <a:solidFill>
                  <a:srgbClr val="FFFFCF"/>
                </a:solidFill>
                <a:latin typeface="Times New Roman" pitchFamily="18" charset="0"/>
              </a:rPr>
              <a:t>in God’s program </a:t>
            </a:r>
          </a:p>
          <a:p>
            <a:pPr algn="ctr"/>
            <a:r>
              <a:rPr lang="en-US" sz="7200">
                <a:solidFill>
                  <a:srgbClr val="FFFFCF"/>
                </a:solidFill>
                <a:latin typeface="Times New Roman" pitchFamily="18" charset="0"/>
              </a:rPr>
              <a:t>for them</a:t>
            </a:r>
          </a:p>
        </p:txBody>
      </p:sp>
    </p:spTree>
  </p:cSld>
  <p:clrMapOvr>
    <a:masterClrMapping/>
  </p:clrMapOvr>
  <p:transition>
    <p:wheel spokes="2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DC670-8CF0-411D-8362-3DBA4DA8F93F}" type="slidenum">
              <a:rPr lang="en-US"/>
              <a:pPr/>
              <a:t>12</a:t>
            </a:fld>
            <a:endParaRPr lang="en-US"/>
          </a:p>
        </p:txBody>
      </p:sp>
      <p:sp>
        <p:nvSpPr>
          <p:cNvPr id="49156" name="Rectangle 4"/>
          <p:cNvSpPr>
            <a:spLocks noChangeArrowheads="1"/>
          </p:cNvSpPr>
          <p:nvPr/>
        </p:nvSpPr>
        <p:spPr bwMode="auto">
          <a:xfrm>
            <a:off x="477358" y="592932"/>
            <a:ext cx="8109912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7200" dirty="0">
                <a:solidFill>
                  <a:schemeClr val="tx2"/>
                </a:solidFill>
                <a:effectLst>
                  <a:glow rad="101600">
                    <a:schemeClr val="accent4">
                      <a:lumMod val="10000"/>
                      <a:alpha val="60000"/>
                    </a:schemeClr>
                  </a:glow>
                  <a:outerShdw blurRad="50800" dist="50800" dir="5400000" algn="ctr" rotWithShape="0">
                    <a:srgbClr val="000000"/>
                  </a:outerShdw>
                </a:effectLst>
                <a:latin typeface="Times New Roman" pitchFamily="18" charset="0"/>
              </a:rPr>
              <a:t>Israel’s Failure &amp; Sin </a:t>
            </a:r>
          </a:p>
          <a:p>
            <a:pPr algn="ctr"/>
            <a:r>
              <a:rPr lang="en-US" sz="7200" dirty="0">
                <a:solidFill>
                  <a:schemeClr val="tx2"/>
                </a:solidFill>
                <a:effectLst>
                  <a:glow rad="101600">
                    <a:schemeClr val="accent4">
                      <a:lumMod val="10000"/>
                      <a:alpha val="60000"/>
                    </a:schemeClr>
                  </a:glow>
                  <a:outerShdw blurRad="50800" dist="50800" dir="5400000" algn="ctr" rotWithShape="0">
                    <a:srgbClr val="000000"/>
                  </a:outerShdw>
                </a:effectLst>
                <a:latin typeface="Times New Roman" pitchFamily="18" charset="0"/>
              </a:rPr>
              <a:t>cause a delay </a:t>
            </a:r>
          </a:p>
          <a:p>
            <a:pPr algn="ctr"/>
            <a:r>
              <a:rPr lang="en-US" sz="7200" dirty="0">
                <a:solidFill>
                  <a:schemeClr val="tx2"/>
                </a:solidFill>
                <a:effectLst>
                  <a:glow rad="101600">
                    <a:schemeClr val="accent4">
                      <a:lumMod val="10000"/>
                      <a:alpha val="60000"/>
                    </a:schemeClr>
                  </a:glow>
                  <a:outerShdw blurRad="50800" dist="50800" dir="5400000" algn="ctr" rotWithShape="0">
                    <a:srgbClr val="000000"/>
                  </a:outerShdw>
                </a:effectLst>
                <a:latin typeface="Times New Roman" pitchFamily="18" charset="0"/>
              </a:rPr>
              <a:t>in God’s program </a:t>
            </a:r>
          </a:p>
          <a:p>
            <a:pPr algn="ctr"/>
            <a:r>
              <a:rPr lang="en-US" sz="7200" dirty="0">
                <a:solidFill>
                  <a:schemeClr val="tx2"/>
                </a:solidFill>
                <a:effectLst>
                  <a:glow rad="101600">
                    <a:schemeClr val="accent4">
                      <a:lumMod val="10000"/>
                      <a:alpha val="60000"/>
                    </a:schemeClr>
                  </a:glow>
                  <a:outerShdw blurRad="50800" dist="50800" dir="5400000" algn="ctr" rotWithShape="0">
                    <a:srgbClr val="000000"/>
                  </a:outerShdw>
                </a:effectLst>
                <a:latin typeface="Times New Roman" pitchFamily="18" charset="0"/>
              </a:rPr>
              <a:t>for them</a:t>
            </a:r>
          </a:p>
        </p:txBody>
      </p:sp>
    </p:spTree>
  </p:cSld>
  <p:clrMapOvr>
    <a:masterClrMapping/>
  </p:clrMapOvr>
  <p:transition spd="slow">
    <p:wheel spokes="2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95B04-C7DE-414B-AF0D-97D1B7B9FDA2}" type="slidenum">
              <a:rPr lang="en-US"/>
              <a:pPr/>
              <a:t>13</a:t>
            </a:fld>
            <a:endParaRPr lang="en-US"/>
          </a:p>
        </p:txBody>
      </p:sp>
      <p:sp>
        <p:nvSpPr>
          <p:cNvPr id="51204" name="Rectangle 4"/>
          <p:cNvSpPr>
            <a:spLocks noChangeArrowheads="1"/>
          </p:cNvSpPr>
          <p:nvPr/>
        </p:nvSpPr>
        <p:spPr bwMode="auto">
          <a:xfrm>
            <a:off x="381000" y="209551"/>
            <a:ext cx="8534400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1A Israel’s Camp Ordered by God,  1-10,</a:t>
            </a:r>
          </a:p>
          <a:p>
            <a:r>
              <a:rPr 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2A Israel’s Walk Disrupted, 10-21</a:t>
            </a:r>
          </a:p>
          <a:p>
            <a:r>
              <a:rPr 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1B The Journey, 10-14</a:t>
            </a:r>
          </a:p>
          <a:p>
            <a:r>
              <a:rPr 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1C Moses’ lack of faith (?)  in God’s direction, 10:29-31</a:t>
            </a:r>
          </a:p>
          <a:p>
            <a:r>
              <a:rPr 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2C The peoples’ complaint on the outskirts, 11:1-3</a:t>
            </a:r>
          </a:p>
          <a:p>
            <a:r>
              <a:rPr 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3C The peoples’ complaint about food, 11:4-10</a:t>
            </a:r>
          </a:p>
          <a:p>
            <a:r>
              <a:rPr 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4C Miriam &amp; Aaron’s complaint against Moses, 12</a:t>
            </a:r>
          </a:p>
          <a:p>
            <a:r>
              <a:rPr 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5C The nation rebels against God’s direction to enter the land, chapters 13-14</a:t>
            </a:r>
          </a:p>
          <a:p>
            <a:endParaRPr lang="en-US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Notice the development of the attitude and the progression of the sin…</a:t>
            </a:r>
          </a:p>
        </p:txBody>
      </p:sp>
      <p:sp>
        <p:nvSpPr>
          <p:cNvPr id="51206" name="WordArt 6"/>
          <p:cNvSpPr>
            <a:spLocks noChangeArrowheads="1" noChangeShapeType="1" noTextEdit="1"/>
          </p:cNvSpPr>
          <p:nvPr/>
        </p:nvSpPr>
        <p:spPr bwMode="auto">
          <a:xfrm>
            <a:off x="6096000" y="228600"/>
            <a:ext cx="3048000" cy="285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BACKGROUND</a:t>
            </a:r>
          </a:p>
        </p:txBody>
      </p:sp>
      <p:sp>
        <p:nvSpPr>
          <p:cNvPr id="5" name="Down Arrow 4"/>
          <p:cNvSpPr/>
          <p:nvPr/>
        </p:nvSpPr>
        <p:spPr bwMode="auto">
          <a:xfrm>
            <a:off x="0" y="1428750"/>
            <a:ext cx="1066800" cy="1905000"/>
          </a:xfrm>
          <a:prstGeom prst="downArrow">
            <a:avLst/>
          </a:prstGeom>
          <a:solidFill>
            <a:schemeClr val="accent1">
              <a:alpha val="0"/>
            </a:schemeClr>
          </a:solidFill>
          <a:ln w="104775" cap="flat" cmpd="sng" algn="ctr">
            <a:solidFill>
              <a:srgbClr val="CC3399">
                <a:alpha val="46000"/>
              </a:srgb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50800" dir="5400000" algn="ctr" rotWithShape="0">
              <a:srgbClr val="000000">
                <a:alpha val="57000"/>
              </a:srgbClr>
            </a:outerShdw>
          </a:effectLst>
          <a:scene3d>
            <a:camera prst="isometricOffAxis1Right"/>
            <a:lightRig rig="threePt" dir="t"/>
          </a:scene3d>
          <a:sp3d prstMaterial="metal"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12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12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120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120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120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120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120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5120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04" grpId="0" uiExpand="1" build="p"/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lide Number Placeholder 3"/>
          <p:cNvSpPr>
            <a:spLocks noGrp="1"/>
          </p:cNvSpPr>
          <p:nvPr>
            <p:ph type="sldNum" sz="quarter" idx="12"/>
          </p:nvPr>
        </p:nvSpPr>
        <p:spPr>
          <a:effectLst/>
        </p:spPr>
        <p:txBody>
          <a:bodyPr/>
          <a:lstStyle/>
          <a:p>
            <a:fld id="{71BB0CD2-CFF3-4FD1-8FE0-704394A74BC9}" type="slidenum">
              <a:rPr lang="en-US"/>
              <a:pPr/>
              <a:t>14</a:t>
            </a:fld>
            <a:endParaRPr lang="en-US"/>
          </a:p>
        </p:txBody>
      </p:sp>
      <p:sp>
        <p:nvSpPr>
          <p:cNvPr id="52228" name="Oval 4"/>
          <p:cNvSpPr>
            <a:spLocks noChangeArrowheads="1"/>
          </p:cNvSpPr>
          <p:nvPr/>
        </p:nvSpPr>
        <p:spPr bwMode="auto">
          <a:xfrm>
            <a:off x="3048000" y="400050"/>
            <a:ext cx="5715000" cy="4229100"/>
          </a:xfrm>
          <a:prstGeom prst="ellipse">
            <a:avLst/>
          </a:prstGeom>
          <a:gradFill rotWithShape="1">
            <a:gsLst>
              <a:gs pos="0">
                <a:srgbClr val="7973F9"/>
              </a:gs>
              <a:gs pos="100000">
                <a:srgbClr val="000099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2238" name="Group 14"/>
          <p:cNvGrpSpPr>
            <a:grpSpLocks/>
          </p:cNvGrpSpPr>
          <p:nvPr/>
        </p:nvGrpSpPr>
        <p:grpSpPr bwMode="auto">
          <a:xfrm>
            <a:off x="2971800" y="342900"/>
            <a:ext cx="5943600" cy="4400550"/>
            <a:chOff x="912" y="288"/>
            <a:chExt cx="3744" cy="3696"/>
          </a:xfrm>
          <a:solidFill>
            <a:srgbClr val="FFC000"/>
          </a:solidFill>
          <a:effectLst/>
        </p:grpSpPr>
        <p:sp>
          <p:nvSpPr>
            <p:cNvPr id="52229" name="Oval 5"/>
            <p:cNvSpPr>
              <a:spLocks noChangeArrowheads="1"/>
            </p:cNvSpPr>
            <p:nvPr/>
          </p:nvSpPr>
          <p:spPr bwMode="auto">
            <a:xfrm>
              <a:off x="1536" y="3360"/>
              <a:ext cx="192" cy="192"/>
            </a:xfrm>
            <a:prstGeom prst="ellipse">
              <a:avLst/>
            </a:prstGeom>
            <a:gradFill>
              <a:gsLst>
                <a:gs pos="0">
                  <a:srgbClr val="EFD385"/>
                </a:gs>
                <a:gs pos="100000">
                  <a:srgbClr val="BA9018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230" name="Oval 6"/>
            <p:cNvSpPr>
              <a:spLocks noChangeArrowheads="1"/>
            </p:cNvSpPr>
            <p:nvPr/>
          </p:nvSpPr>
          <p:spPr bwMode="auto">
            <a:xfrm>
              <a:off x="912" y="2352"/>
              <a:ext cx="192" cy="192"/>
            </a:xfrm>
            <a:prstGeom prst="ellipse">
              <a:avLst/>
            </a:prstGeom>
            <a:gradFill>
              <a:gsLst>
                <a:gs pos="0">
                  <a:srgbClr val="EFD385"/>
                </a:gs>
                <a:gs pos="100000">
                  <a:srgbClr val="BA9018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231" name="Oval 7"/>
            <p:cNvSpPr>
              <a:spLocks noChangeArrowheads="1"/>
            </p:cNvSpPr>
            <p:nvPr/>
          </p:nvSpPr>
          <p:spPr bwMode="auto">
            <a:xfrm>
              <a:off x="1200" y="1008"/>
              <a:ext cx="192" cy="192"/>
            </a:xfrm>
            <a:prstGeom prst="ellipse">
              <a:avLst/>
            </a:prstGeom>
            <a:gradFill>
              <a:gsLst>
                <a:gs pos="0">
                  <a:srgbClr val="EFD385"/>
                </a:gs>
                <a:gs pos="100000">
                  <a:srgbClr val="BA9018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232" name="Oval 8"/>
            <p:cNvSpPr>
              <a:spLocks noChangeArrowheads="1"/>
            </p:cNvSpPr>
            <p:nvPr/>
          </p:nvSpPr>
          <p:spPr bwMode="auto">
            <a:xfrm>
              <a:off x="2304" y="288"/>
              <a:ext cx="192" cy="192"/>
            </a:xfrm>
            <a:prstGeom prst="ellipse">
              <a:avLst/>
            </a:prstGeom>
            <a:gradFill>
              <a:gsLst>
                <a:gs pos="0">
                  <a:srgbClr val="EFD385"/>
                </a:gs>
                <a:gs pos="100000">
                  <a:srgbClr val="BA9018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233" name="Oval 9"/>
            <p:cNvSpPr>
              <a:spLocks noChangeArrowheads="1"/>
            </p:cNvSpPr>
            <p:nvPr/>
          </p:nvSpPr>
          <p:spPr bwMode="auto">
            <a:xfrm>
              <a:off x="3504" y="480"/>
              <a:ext cx="192" cy="192"/>
            </a:xfrm>
            <a:prstGeom prst="ellipse">
              <a:avLst/>
            </a:prstGeom>
            <a:gradFill>
              <a:gsLst>
                <a:gs pos="0">
                  <a:srgbClr val="EFD385"/>
                </a:gs>
                <a:gs pos="100000">
                  <a:srgbClr val="BA9018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234" name="Oval 10"/>
            <p:cNvSpPr>
              <a:spLocks noChangeArrowheads="1"/>
            </p:cNvSpPr>
            <p:nvPr/>
          </p:nvSpPr>
          <p:spPr bwMode="auto">
            <a:xfrm>
              <a:off x="4320" y="1344"/>
              <a:ext cx="192" cy="192"/>
            </a:xfrm>
            <a:prstGeom prst="ellipse">
              <a:avLst/>
            </a:prstGeom>
            <a:gradFill>
              <a:gsLst>
                <a:gs pos="0">
                  <a:srgbClr val="EFD385"/>
                </a:gs>
                <a:gs pos="100000">
                  <a:srgbClr val="BA9018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235" name="Oval 11"/>
            <p:cNvSpPr>
              <a:spLocks noChangeArrowheads="1"/>
            </p:cNvSpPr>
            <p:nvPr/>
          </p:nvSpPr>
          <p:spPr bwMode="auto">
            <a:xfrm>
              <a:off x="4464" y="2304"/>
              <a:ext cx="192" cy="192"/>
            </a:xfrm>
            <a:prstGeom prst="ellipse">
              <a:avLst/>
            </a:prstGeom>
            <a:gradFill>
              <a:gsLst>
                <a:gs pos="0">
                  <a:srgbClr val="EFD385"/>
                </a:gs>
                <a:gs pos="100000">
                  <a:srgbClr val="BA9018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236" name="Oval 12"/>
            <p:cNvSpPr>
              <a:spLocks noChangeArrowheads="1"/>
            </p:cNvSpPr>
            <p:nvPr/>
          </p:nvSpPr>
          <p:spPr bwMode="auto">
            <a:xfrm>
              <a:off x="3840" y="3360"/>
              <a:ext cx="192" cy="192"/>
            </a:xfrm>
            <a:prstGeom prst="ellipse">
              <a:avLst/>
            </a:prstGeom>
            <a:gradFill>
              <a:gsLst>
                <a:gs pos="0">
                  <a:srgbClr val="EFD385"/>
                </a:gs>
                <a:gs pos="100000">
                  <a:srgbClr val="BA9018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237" name="Oval 13"/>
            <p:cNvSpPr>
              <a:spLocks noChangeArrowheads="1"/>
            </p:cNvSpPr>
            <p:nvPr/>
          </p:nvSpPr>
          <p:spPr bwMode="auto">
            <a:xfrm>
              <a:off x="2784" y="3792"/>
              <a:ext cx="192" cy="192"/>
            </a:xfrm>
            <a:prstGeom prst="ellipse">
              <a:avLst/>
            </a:prstGeom>
            <a:gradFill>
              <a:gsLst>
                <a:gs pos="0">
                  <a:srgbClr val="EFD385"/>
                </a:gs>
                <a:gs pos="100000">
                  <a:srgbClr val="BA9018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2245" name="Group 21"/>
          <p:cNvGrpSpPr>
            <a:grpSpLocks/>
          </p:cNvGrpSpPr>
          <p:nvPr/>
        </p:nvGrpSpPr>
        <p:grpSpPr bwMode="auto">
          <a:xfrm>
            <a:off x="4191000" y="1314450"/>
            <a:ext cx="3657600" cy="2514600"/>
            <a:chOff x="1680" y="1104"/>
            <a:chExt cx="2304" cy="2112"/>
          </a:xfrm>
          <a:solidFill>
            <a:srgbClr val="E7BD47"/>
          </a:solidFill>
          <a:effectLst/>
        </p:grpSpPr>
        <p:sp>
          <p:nvSpPr>
            <p:cNvPr id="52239" name="Oval 15"/>
            <p:cNvSpPr>
              <a:spLocks noChangeArrowheads="1"/>
            </p:cNvSpPr>
            <p:nvPr/>
          </p:nvSpPr>
          <p:spPr bwMode="auto">
            <a:xfrm>
              <a:off x="2160" y="2880"/>
              <a:ext cx="336" cy="336"/>
            </a:xfrm>
            <a:prstGeom prst="ellipse">
              <a:avLst/>
            </a:prstGeom>
            <a:gradFill>
              <a:gsLst>
                <a:gs pos="0">
                  <a:srgbClr val="EFD385"/>
                </a:gs>
                <a:gs pos="100000">
                  <a:srgbClr val="BA9018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240" name="Oval 16"/>
            <p:cNvSpPr>
              <a:spLocks noChangeArrowheads="1"/>
            </p:cNvSpPr>
            <p:nvPr/>
          </p:nvSpPr>
          <p:spPr bwMode="auto">
            <a:xfrm>
              <a:off x="1680" y="2064"/>
              <a:ext cx="336" cy="336"/>
            </a:xfrm>
            <a:prstGeom prst="ellipse">
              <a:avLst/>
            </a:prstGeom>
            <a:gradFill>
              <a:gsLst>
                <a:gs pos="0">
                  <a:srgbClr val="EFD385"/>
                </a:gs>
                <a:gs pos="100000">
                  <a:srgbClr val="BA9018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241" name="Oval 17"/>
            <p:cNvSpPr>
              <a:spLocks noChangeArrowheads="1"/>
            </p:cNvSpPr>
            <p:nvPr/>
          </p:nvSpPr>
          <p:spPr bwMode="auto">
            <a:xfrm>
              <a:off x="2112" y="1104"/>
              <a:ext cx="336" cy="336"/>
            </a:xfrm>
            <a:prstGeom prst="ellipse">
              <a:avLst/>
            </a:prstGeom>
            <a:gradFill>
              <a:gsLst>
                <a:gs pos="0">
                  <a:srgbClr val="EFD385"/>
                </a:gs>
                <a:gs pos="100000">
                  <a:srgbClr val="BA9018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242" name="Oval 18"/>
            <p:cNvSpPr>
              <a:spLocks noChangeArrowheads="1"/>
            </p:cNvSpPr>
            <p:nvPr/>
          </p:nvSpPr>
          <p:spPr bwMode="auto">
            <a:xfrm>
              <a:off x="3264" y="1104"/>
              <a:ext cx="336" cy="336"/>
            </a:xfrm>
            <a:prstGeom prst="ellipse">
              <a:avLst/>
            </a:prstGeom>
            <a:gradFill>
              <a:gsLst>
                <a:gs pos="0">
                  <a:srgbClr val="EFD385"/>
                </a:gs>
                <a:gs pos="100000">
                  <a:srgbClr val="BA9018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243" name="Oval 19"/>
            <p:cNvSpPr>
              <a:spLocks noChangeArrowheads="1"/>
            </p:cNvSpPr>
            <p:nvPr/>
          </p:nvSpPr>
          <p:spPr bwMode="auto">
            <a:xfrm>
              <a:off x="3648" y="1968"/>
              <a:ext cx="336" cy="336"/>
            </a:xfrm>
            <a:prstGeom prst="ellipse">
              <a:avLst/>
            </a:prstGeom>
            <a:gradFill>
              <a:gsLst>
                <a:gs pos="0">
                  <a:srgbClr val="EFD385"/>
                </a:gs>
                <a:gs pos="100000">
                  <a:srgbClr val="BA9018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244" name="Oval 20"/>
            <p:cNvSpPr>
              <a:spLocks noChangeArrowheads="1"/>
            </p:cNvSpPr>
            <p:nvPr/>
          </p:nvSpPr>
          <p:spPr bwMode="auto">
            <a:xfrm>
              <a:off x="3264" y="2832"/>
              <a:ext cx="336" cy="336"/>
            </a:xfrm>
            <a:prstGeom prst="ellipse">
              <a:avLst/>
            </a:prstGeom>
            <a:gradFill>
              <a:gsLst>
                <a:gs pos="0">
                  <a:srgbClr val="EFD385"/>
                </a:gs>
                <a:gs pos="100000">
                  <a:srgbClr val="BA9018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2246" name="Oval 22"/>
          <p:cNvSpPr>
            <a:spLocks noChangeArrowheads="1"/>
          </p:cNvSpPr>
          <p:nvPr/>
        </p:nvSpPr>
        <p:spPr bwMode="auto">
          <a:xfrm>
            <a:off x="5334000" y="1943100"/>
            <a:ext cx="1371600" cy="1028700"/>
          </a:xfrm>
          <a:prstGeom prst="ellipse">
            <a:avLst/>
          </a:prstGeom>
          <a:gradFill>
            <a:gsLst>
              <a:gs pos="0">
                <a:srgbClr val="EFD385"/>
              </a:gs>
              <a:gs pos="100000">
                <a:srgbClr val="BA9018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2247" name="Text Box 23"/>
          <p:cNvSpPr txBox="1">
            <a:spLocks noChangeArrowheads="1"/>
          </p:cNvSpPr>
          <p:nvPr/>
        </p:nvSpPr>
        <p:spPr bwMode="auto">
          <a:xfrm>
            <a:off x="228600" y="685800"/>
            <a:ext cx="2514600" cy="3600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rgbClr val="000000"/>
                </a:solidFill>
              </a:rPr>
              <a:t>2C The outskirts</a:t>
            </a:r>
          </a:p>
          <a:p>
            <a:pPr>
              <a:spcBef>
                <a:spcPct val="50000"/>
              </a:spcBef>
            </a:pPr>
            <a:r>
              <a:rPr lang="en-US" dirty="0">
                <a:solidFill>
                  <a:srgbClr val="000000"/>
                </a:solidFill>
              </a:rPr>
              <a:t>3C At every tent</a:t>
            </a:r>
          </a:p>
          <a:p>
            <a:pPr>
              <a:spcBef>
                <a:spcPct val="50000"/>
              </a:spcBef>
            </a:pPr>
            <a:r>
              <a:rPr lang="en-US" dirty="0">
                <a:solidFill>
                  <a:srgbClr val="000000"/>
                </a:solidFill>
              </a:rPr>
              <a:t>4C At the heart of the leadership</a:t>
            </a:r>
          </a:p>
          <a:p>
            <a:pPr>
              <a:spcBef>
                <a:spcPct val="50000"/>
              </a:spcBef>
            </a:pPr>
            <a:r>
              <a:rPr lang="en-US" dirty="0">
                <a:solidFill>
                  <a:srgbClr val="000000"/>
                </a:solidFill>
              </a:rPr>
              <a:t>5C Deliberate, callous decision on the part of the whole nation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22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22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22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22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2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22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22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22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22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2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522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22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22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2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522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46" grpId="0" animBg="1"/>
      <p:bldP spid="52247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B39B1-FB35-4001-A086-B56A0DA3C3BB}" type="slidenum">
              <a:rPr lang="en-US"/>
              <a:pPr/>
              <a:t>15</a:t>
            </a:fld>
            <a:endParaRPr lang="en-US"/>
          </a:p>
        </p:txBody>
      </p:sp>
      <p:sp>
        <p:nvSpPr>
          <p:cNvPr id="90115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301626" y="342901"/>
            <a:ext cx="7775575" cy="4231481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Philippians 2:  The Seriousness</a:t>
            </a:r>
          </a:p>
          <a:p>
            <a:pPr>
              <a:lnSpc>
                <a:spcPct val="80000"/>
              </a:lnSpc>
            </a:pPr>
            <a:endParaRPr lang="en-US" sz="1400" baseline="300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80000"/>
              </a:lnSpc>
            </a:pPr>
            <a:r>
              <a:rPr lang="en-US" sz="1400" baseline="30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 </a:t>
            </a:r>
            <a:r>
              <a:rPr lang="en-US" sz="14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being found in appearance as a man, </a:t>
            </a:r>
          </a:p>
          <a:p>
            <a:pPr>
              <a:lnSpc>
                <a:spcPct val="80000"/>
              </a:lnSpc>
            </a:pPr>
            <a:r>
              <a:rPr lang="en-US" sz="14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 humbled himself </a:t>
            </a:r>
          </a:p>
          <a:p>
            <a:pPr>
              <a:lnSpc>
                <a:spcPct val="80000"/>
              </a:lnSpc>
            </a:pPr>
            <a:r>
              <a:rPr lang="en-US" sz="14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became obedient to death— </a:t>
            </a:r>
          </a:p>
          <a:p>
            <a:pPr>
              <a:lnSpc>
                <a:spcPct val="80000"/>
              </a:lnSpc>
            </a:pPr>
            <a:r>
              <a:rPr lang="en-US" sz="14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even death on a cross! </a:t>
            </a:r>
            <a:endParaRPr lang="en-US" sz="1400" baseline="300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80000"/>
              </a:lnSpc>
            </a:pPr>
            <a:r>
              <a:rPr lang="en-US" sz="1400" baseline="30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 </a:t>
            </a:r>
            <a:r>
              <a:rPr lang="en-US" sz="14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Therefore God exalted him to the highest place </a:t>
            </a:r>
          </a:p>
          <a:p>
            <a:pPr>
              <a:lnSpc>
                <a:spcPct val="80000"/>
              </a:lnSpc>
            </a:pPr>
            <a:r>
              <a:rPr lang="en-US" sz="14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gave him the name that is above every name, </a:t>
            </a:r>
            <a:endParaRPr lang="en-US" sz="1400" baseline="300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80000"/>
              </a:lnSpc>
            </a:pPr>
            <a:r>
              <a:rPr lang="en-US" sz="1400" baseline="30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 </a:t>
            </a:r>
            <a:r>
              <a:rPr lang="en-US" sz="14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that at the name of Jesus every knee should bow, </a:t>
            </a:r>
          </a:p>
          <a:p>
            <a:pPr>
              <a:lnSpc>
                <a:spcPct val="80000"/>
              </a:lnSpc>
            </a:pPr>
            <a:r>
              <a:rPr lang="en-US" sz="14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heaven and on earth and under the earth, </a:t>
            </a:r>
            <a:endParaRPr lang="en-US" sz="1400" baseline="300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80000"/>
              </a:lnSpc>
            </a:pPr>
            <a:r>
              <a:rPr lang="en-US" sz="1400" baseline="30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 </a:t>
            </a:r>
            <a:r>
              <a:rPr lang="en-US" sz="14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every tongue confess that Jesus Christ is Lord, </a:t>
            </a:r>
          </a:p>
          <a:p>
            <a:pPr>
              <a:lnSpc>
                <a:spcPct val="80000"/>
              </a:lnSpc>
            </a:pPr>
            <a:r>
              <a:rPr lang="en-US" sz="14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the glory of God the Father. </a:t>
            </a:r>
            <a:endParaRPr lang="en-US" sz="1400" i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80000"/>
              </a:lnSpc>
            </a:pPr>
            <a:r>
              <a:rPr lang="en-US" sz="1400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sz="1400" baseline="300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80000"/>
              </a:lnSpc>
            </a:pPr>
            <a:r>
              <a:rPr lang="en-US" sz="1400" baseline="30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 </a:t>
            </a:r>
            <a:r>
              <a:rPr lang="en-US" sz="14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Therefore, my dear friends, as you have always obeyed—not only in my presence, but now much more in my absence—continue to work out your salvation with fear and trembling, </a:t>
            </a:r>
            <a:r>
              <a:rPr lang="en-US" sz="1400" baseline="30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13 </a:t>
            </a:r>
            <a:r>
              <a:rPr lang="en-US" sz="14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 it is God who works in you to will and to act according to his good purpose. </a:t>
            </a:r>
            <a:endParaRPr lang="en-US" sz="1400" baseline="300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80000"/>
              </a:lnSpc>
            </a:pPr>
            <a:r>
              <a:rPr lang="en-US" sz="1400" baseline="30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 </a:t>
            </a:r>
            <a:r>
              <a:rPr lang="en-US" sz="14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 everything without </a:t>
            </a:r>
            <a:r>
              <a:rPr lang="en-US" sz="1400" b="1" u="sng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complaining</a:t>
            </a:r>
            <a:r>
              <a:rPr lang="en-US" sz="14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or arguing, </a:t>
            </a:r>
            <a:r>
              <a:rPr lang="en-US" sz="1400" baseline="30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 </a:t>
            </a:r>
            <a:r>
              <a:rPr lang="en-US" sz="14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 that you may become blameless and pure, children of God without fault in a crooked and depraved generation, in which you shine like stars in the universe</a:t>
            </a:r>
            <a:endParaRPr lang="en-US" sz="1400" i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0116" name="Freeform 4"/>
          <p:cNvSpPr>
            <a:spLocks/>
          </p:cNvSpPr>
          <p:nvPr/>
        </p:nvSpPr>
        <p:spPr bwMode="auto">
          <a:xfrm>
            <a:off x="-26988" y="567929"/>
            <a:ext cx="6518276" cy="2543175"/>
          </a:xfrm>
          <a:custGeom>
            <a:avLst/>
            <a:gdLst/>
            <a:ahLst/>
            <a:cxnLst>
              <a:cxn ang="0">
                <a:pos x="1264" y="0"/>
              </a:cxn>
              <a:cxn ang="0">
                <a:pos x="400" y="96"/>
              </a:cxn>
              <a:cxn ang="0">
                <a:pos x="160" y="336"/>
              </a:cxn>
              <a:cxn ang="0">
                <a:pos x="64" y="1872"/>
              </a:cxn>
              <a:cxn ang="0">
                <a:pos x="544" y="1920"/>
              </a:cxn>
              <a:cxn ang="0">
                <a:pos x="2128" y="2016"/>
              </a:cxn>
              <a:cxn ang="0">
                <a:pos x="3520" y="1872"/>
              </a:cxn>
              <a:cxn ang="0">
                <a:pos x="4096" y="1536"/>
              </a:cxn>
              <a:cxn ang="0">
                <a:pos x="3568" y="480"/>
              </a:cxn>
              <a:cxn ang="0">
                <a:pos x="3136" y="192"/>
              </a:cxn>
              <a:cxn ang="0">
                <a:pos x="2176" y="96"/>
              </a:cxn>
              <a:cxn ang="0">
                <a:pos x="1120" y="0"/>
              </a:cxn>
            </a:cxnLst>
            <a:rect l="0" t="0" r="r" b="b"/>
            <a:pathLst>
              <a:path w="4104" h="2136">
                <a:moveTo>
                  <a:pt x="1264" y="0"/>
                </a:moveTo>
                <a:cubicBezTo>
                  <a:pt x="924" y="20"/>
                  <a:pt x="584" y="40"/>
                  <a:pt x="400" y="96"/>
                </a:cubicBezTo>
                <a:cubicBezTo>
                  <a:pt x="216" y="152"/>
                  <a:pt x="216" y="40"/>
                  <a:pt x="160" y="336"/>
                </a:cubicBezTo>
                <a:cubicBezTo>
                  <a:pt x="104" y="632"/>
                  <a:pt x="0" y="1608"/>
                  <a:pt x="64" y="1872"/>
                </a:cubicBezTo>
                <a:cubicBezTo>
                  <a:pt x="128" y="2136"/>
                  <a:pt x="200" y="1896"/>
                  <a:pt x="544" y="1920"/>
                </a:cubicBezTo>
                <a:cubicBezTo>
                  <a:pt x="888" y="1944"/>
                  <a:pt x="1632" y="2024"/>
                  <a:pt x="2128" y="2016"/>
                </a:cubicBezTo>
                <a:cubicBezTo>
                  <a:pt x="2624" y="2008"/>
                  <a:pt x="3192" y="1952"/>
                  <a:pt x="3520" y="1872"/>
                </a:cubicBezTo>
                <a:cubicBezTo>
                  <a:pt x="3848" y="1792"/>
                  <a:pt x="4088" y="1768"/>
                  <a:pt x="4096" y="1536"/>
                </a:cubicBezTo>
                <a:cubicBezTo>
                  <a:pt x="4104" y="1304"/>
                  <a:pt x="3728" y="704"/>
                  <a:pt x="3568" y="480"/>
                </a:cubicBezTo>
                <a:cubicBezTo>
                  <a:pt x="3408" y="256"/>
                  <a:pt x="3368" y="256"/>
                  <a:pt x="3136" y="192"/>
                </a:cubicBezTo>
                <a:cubicBezTo>
                  <a:pt x="2904" y="128"/>
                  <a:pt x="2512" y="128"/>
                  <a:pt x="2176" y="96"/>
                </a:cubicBezTo>
                <a:cubicBezTo>
                  <a:pt x="1840" y="64"/>
                  <a:pt x="1480" y="32"/>
                  <a:pt x="1120" y="0"/>
                </a:cubicBezTo>
              </a:path>
            </a:pathLst>
          </a:cu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rgbClr val="000000"/>
            </a:outerShdw>
          </a:effec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115" grpId="0" uiExpand="1" build="p"/>
      <p:bldP spid="9011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FD1D2-BAB5-41A1-B87B-E23BECADC268}" type="slidenum">
              <a:rPr lang="en-US"/>
              <a:pPr/>
              <a:t>16</a:t>
            </a:fld>
            <a:endParaRPr lang="en-US" dirty="0"/>
          </a:p>
        </p:txBody>
      </p:sp>
      <p:sp>
        <p:nvSpPr>
          <p:cNvPr id="91138" name="Rectangle 2"/>
          <p:cNvSpPr>
            <a:spLocks noGrp="1" noRot="1" noChangeArrowheads="1"/>
          </p:cNvSpPr>
          <p:nvPr>
            <p:ph type="body" idx="1"/>
          </p:nvPr>
        </p:nvSpPr>
        <p:spPr>
          <a:xfrm>
            <a:off x="301625" y="342901"/>
            <a:ext cx="8540750" cy="4231481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Hebrews 3: The Solution</a:t>
            </a:r>
          </a:p>
          <a:p>
            <a:pPr>
              <a:lnSpc>
                <a:spcPct val="80000"/>
              </a:lnSpc>
            </a:pPr>
            <a:endParaRPr lang="en-US" sz="14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80000"/>
              </a:lnSpc>
            </a:pPr>
            <a:r>
              <a:rPr lang="en-US" sz="1400" baseline="30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 </a:t>
            </a:r>
            <a:r>
              <a:rPr lang="en-US" sz="14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So, as the Holy Spirit says: </a:t>
            </a:r>
          </a:p>
          <a:p>
            <a:pPr>
              <a:lnSpc>
                <a:spcPct val="80000"/>
              </a:lnSpc>
            </a:pPr>
            <a:r>
              <a:rPr lang="en-US" sz="14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“Today, if you hear his voice, </a:t>
            </a:r>
            <a:endParaRPr lang="en-US" sz="1400" baseline="300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80000"/>
              </a:lnSpc>
            </a:pPr>
            <a:r>
              <a:rPr lang="en-US" sz="1400" baseline="30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 </a:t>
            </a:r>
            <a:r>
              <a:rPr lang="en-US" sz="14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 not harden your hearts </a:t>
            </a:r>
          </a:p>
          <a:p>
            <a:pPr>
              <a:lnSpc>
                <a:spcPct val="80000"/>
              </a:lnSpc>
            </a:pPr>
            <a:r>
              <a:rPr lang="en-US" sz="14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 you did in the rebellion, </a:t>
            </a:r>
          </a:p>
          <a:p>
            <a:pPr>
              <a:lnSpc>
                <a:spcPct val="80000"/>
              </a:lnSpc>
            </a:pPr>
            <a:r>
              <a:rPr lang="en-US" sz="14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during the time of testing in the desert, </a:t>
            </a:r>
            <a:endParaRPr lang="en-US" sz="1400" baseline="300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80000"/>
              </a:lnSpc>
            </a:pPr>
            <a:r>
              <a:rPr lang="en-US" sz="1400" baseline="30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 </a:t>
            </a:r>
            <a:r>
              <a:rPr lang="en-US" sz="14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where your fathers tested and tried me </a:t>
            </a:r>
          </a:p>
          <a:p>
            <a:pPr>
              <a:lnSpc>
                <a:spcPct val="80000"/>
              </a:lnSpc>
            </a:pPr>
            <a:r>
              <a:rPr lang="en-US" sz="14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for forty years saw what I did. </a:t>
            </a:r>
            <a:endParaRPr lang="en-US" sz="1400" baseline="300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80000"/>
              </a:lnSpc>
            </a:pPr>
            <a:r>
              <a:rPr lang="en-US" sz="1400" baseline="30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 </a:t>
            </a:r>
            <a:r>
              <a:rPr lang="en-US" sz="14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That is why I was angry with that generation, </a:t>
            </a:r>
          </a:p>
          <a:p>
            <a:pPr>
              <a:lnSpc>
                <a:spcPct val="80000"/>
              </a:lnSpc>
            </a:pPr>
            <a:r>
              <a:rPr lang="en-US" sz="14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I said, ‘Their hearts are always going astray, </a:t>
            </a:r>
          </a:p>
          <a:p>
            <a:pPr>
              <a:lnSpc>
                <a:spcPct val="80000"/>
              </a:lnSpc>
            </a:pPr>
            <a:r>
              <a:rPr lang="en-US" sz="14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they have not known my ways.’ </a:t>
            </a:r>
            <a:endParaRPr lang="en-US" sz="1400" baseline="300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80000"/>
              </a:lnSpc>
            </a:pPr>
            <a:r>
              <a:rPr lang="en-US" sz="1400" baseline="30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 </a:t>
            </a:r>
            <a:r>
              <a:rPr lang="en-US" sz="14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 I declared on oath in my anger, </a:t>
            </a:r>
          </a:p>
          <a:p>
            <a:pPr>
              <a:lnSpc>
                <a:spcPct val="80000"/>
              </a:lnSpc>
            </a:pPr>
            <a:r>
              <a:rPr lang="en-US" sz="14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‘They shall never enter my rest.’”</a:t>
            </a:r>
          </a:p>
          <a:p>
            <a:pPr>
              <a:lnSpc>
                <a:spcPct val="80000"/>
              </a:lnSpc>
            </a:pPr>
            <a:endParaRPr lang="en-US" sz="1400" baseline="300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80000"/>
              </a:lnSpc>
            </a:pPr>
            <a:r>
              <a:rPr lang="en-US" sz="1400" baseline="30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 </a:t>
            </a:r>
            <a:r>
              <a:rPr lang="en-US" sz="14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See to it, brothers, that none of you has a sinful, unbelieving heart that turns away from the living God. </a:t>
            </a:r>
          </a:p>
          <a:p>
            <a:pPr>
              <a:lnSpc>
                <a:spcPct val="80000"/>
              </a:lnSpc>
            </a:pPr>
            <a:r>
              <a:rPr lang="en-US" sz="1400" baseline="30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13 </a:t>
            </a:r>
            <a:r>
              <a:rPr lang="en-US" sz="14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But encourage one another daily, as long as it is called Today, so that none of you may be hardened by sin’s deceitfulness.</a:t>
            </a:r>
            <a:endParaRPr lang="en-US" sz="14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linkClick r:id="" action="ppaction://noaction"/>
            </a:endParaRPr>
          </a:p>
        </p:txBody>
      </p:sp>
      <p:sp>
        <p:nvSpPr>
          <p:cNvPr id="91139" name="WordArt 3"/>
          <p:cNvSpPr>
            <a:spLocks noChangeArrowheads="1" noChangeShapeType="1" noTextEdit="1"/>
          </p:cNvSpPr>
          <p:nvPr/>
        </p:nvSpPr>
        <p:spPr bwMode="auto">
          <a:xfrm>
            <a:off x="5410200" y="857250"/>
            <a:ext cx="3505200" cy="19431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Num</a:t>
            </a:r>
          </a:p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13-14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8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8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138" grpId="0" uiExpand="1" build="p"/>
      <p:bldP spid="9113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481E8-EF62-497E-8C1A-FEEA7BF1CDF6}" type="slidenum">
              <a:rPr lang="en-US">
                <a:solidFill>
                  <a:srgbClr val="000000"/>
                </a:solidFill>
              </a:rPr>
              <a:pPr/>
              <a:t>17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5298" name="Rectangle 2"/>
          <p:cNvSpPr>
            <a:spLocks noChangeArrowheads="1"/>
          </p:cNvSpPr>
          <p:nvPr/>
        </p:nvSpPr>
        <p:spPr bwMode="auto">
          <a:xfrm>
            <a:off x="381000" y="209551"/>
            <a:ext cx="8534400" cy="34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1A Israel’s Camp Ordered by God,  1-10,</a:t>
            </a:r>
          </a:p>
          <a:p>
            <a:r>
              <a:rPr lang="en-US" sz="2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2A Israel’s Walk Disrupted, 10-21</a:t>
            </a:r>
          </a:p>
          <a:p>
            <a:r>
              <a:rPr lang="en-US" sz="2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1B The Journey, 10-14</a:t>
            </a:r>
          </a:p>
          <a:p>
            <a:r>
              <a:rPr lang="en-US" sz="2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1C Moses’ lack of faith (?)  in God’s direction</a:t>
            </a:r>
          </a:p>
          <a:p>
            <a:r>
              <a:rPr lang="en-US" sz="2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2C The peoples’ complaint on the outskirts</a:t>
            </a:r>
          </a:p>
          <a:p>
            <a:r>
              <a:rPr lang="en-US" sz="2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3C The peoples’ complaint about food</a:t>
            </a:r>
          </a:p>
          <a:p>
            <a:r>
              <a:rPr lang="en-US" sz="2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4C Miriam &amp; Aaron’s complaint against Moses</a:t>
            </a:r>
          </a:p>
          <a:p>
            <a:r>
              <a:rPr lang="en-US" sz="2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5C The nation rebels against God’s direction to enter the land</a:t>
            </a:r>
          </a:p>
          <a:p>
            <a:endParaRPr lang="en-US" sz="20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Notice </a:t>
            </a:r>
            <a:r>
              <a:rPr lang="en-US" sz="2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</a:t>
            </a:r>
            <a:r>
              <a:rPr lang="en-US" sz="2000" u="sng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development</a:t>
            </a:r>
            <a:r>
              <a:rPr lang="en-US" sz="2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the attitude and the progression of the sin…</a:t>
            </a:r>
          </a:p>
          <a:p>
            <a:r>
              <a:rPr lang="en-US" sz="2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Notice </a:t>
            </a:r>
            <a:r>
              <a:rPr lang="en-US" sz="2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</a:t>
            </a:r>
            <a:r>
              <a:rPr lang="en-US" sz="2000" u="sng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deliberateness</a:t>
            </a:r>
            <a:r>
              <a:rPr lang="en-US" sz="2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the sin and the wording of the judgment…</a:t>
            </a:r>
          </a:p>
        </p:txBody>
      </p:sp>
      <p:sp>
        <p:nvSpPr>
          <p:cNvPr id="4" name="Down Arrow 3"/>
          <p:cNvSpPr/>
          <p:nvPr/>
        </p:nvSpPr>
        <p:spPr bwMode="auto">
          <a:xfrm>
            <a:off x="0" y="1085850"/>
            <a:ext cx="1066800" cy="1543050"/>
          </a:xfrm>
          <a:prstGeom prst="downArrow">
            <a:avLst/>
          </a:prstGeom>
          <a:solidFill>
            <a:schemeClr val="accent1">
              <a:alpha val="0"/>
            </a:schemeClr>
          </a:solidFill>
          <a:ln w="104775" cap="flat" cmpd="sng" algn="ctr">
            <a:solidFill>
              <a:srgbClr val="CC3399">
                <a:alpha val="46000"/>
              </a:srgb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50800" dir="5400000" algn="ctr" rotWithShape="0">
              <a:srgbClr val="000000">
                <a:alpha val="57000"/>
              </a:srgbClr>
            </a:outerShdw>
          </a:effectLst>
          <a:scene3d>
            <a:camera prst="isometricOffAxis1Right"/>
            <a:lightRig rig="threePt" dir="t"/>
          </a:scene3d>
          <a:sp3d prstMaterial="metal"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1C2B0-415B-4AD0-93FF-A13AC47E1A4C}" type="slidenum">
              <a:rPr lang="en-US"/>
              <a:pPr/>
              <a:t>18</a:t>
            </a:fld>
            <a:endParaRPr lang="en-US"/>
          </a:p>
        </p:txBody>
      </p:sp>
      <p:sp>
        <p:nvSpPr>
          <p:cNvPr id="73738" name="Rectangle 10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i="1" u="sng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deliberateness</a:t>
            </a:r>
            <a:r>
              <a:rPr 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the sin</a:t>
            </a:r>
          </a:p>
        </p:txBody>
      </p:sp>
      <p:sp>
        <p:nvSpPr>
          <p:cNvPr id="73731" name="Rectangle 3"/>
          <p:cNvSpPr>
            <a:spLocks noGrp="1" noRot="1" noChangeArrowheads="1"/>
          </p:cNvSpPr>
          <p:nvPr>
            <p:ph type="body" idx="1"/>
          </p:nvPr>
        </p:nvSpPr>
        <p:spPr>
          <a:effectLst/>
        </p:spPr>
        <p:txBody>
          <a:bodyPr/>
          <a:lstStyle/>
          <a:p>
            <a:r>
              <a:rPr lang="en-US" sz="24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Who are these “</a:t>
            </a:r>
            <a:r>
              <a:rPr lang="en-US" sz="2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Anakites</a:t>
            </a:r>
            <a:r>
              <a:rPr lang="en-US" sz="24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 ? (13:27—32)</a:t>
            </a:r>
          </a:p>
          <a:p>
            <a:r>
              <a:rPr lang="en-US" sz="24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Everyone is against J &amp; C (14:2, 10)</a:t>
            </a:r>
          </a:p>
          <a:p>
            <a:r>
              <a:rPr lang="en-US" sz="24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Note the exception for Caleb</a:t>
            </a:r>
          </a:p>
          <a:p>
            <a:r>
              <a:rPr lang="en-US" sz="24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14:24 “But because my servant Caleb has a different spirit and follows me wholeheartedly, I will bring him into the land he went to, and his descendants will inherit it.”</a:t>
            </a:r>
          </a:p>
        </p:txBody>
      </p:sp>
      <p:sp>
        <p:nvSpPr>
          <p:cNvPr id="73739" name="Freeform 11"/>
          <p:cNvSpPr>
            <a:spLocks/>
          </p:cNvSpPr>
          <p:nvPr/>
        </p:nvSpPr>
        <p:spPr bwMode="auto">
          <a:xfrm>
            <a:off x="-23813" y="971550"/>
            <a:ext cx="8283576" cy="857250"/>
          </a:xfrm>
          <a:custGeom>
            <a:avLst/>
            <a:gdLst/>
            <a:ahLst/>
            <a:cxnLst>
              <a:cxn ang="0">
                <a:pos x="1710" y="225"/>
              </a:cxn>
              <a:cxn ang="0">
                <a:pos x="758" y="225"/>
              </a:cxn>
              <a:cxn ang="0">
                <a:pos x="282" y="258"/>
              </a:cxn>
              <a:cxn ang="0">
                <a:pos x="115" y="308"/>
              </a:cxn>
              <a:cxn ang="0">
                <a:pos x="48" y="384"/>
              </a:cxn>
              <a:cxn ang="0">
                <a:pos x="40" y="409"/>
              </a:cxn>
              <a:cxn ang="0">
                <a:pos x="15" y="425"/>
              </a:cxn>
              <a:cxn ang="0">
                <a:pos x="107" y="634"/>
              </a:cxn>
              <a:cxn ang="0">
                <a:pos x="274" y="651"/>
              </a:cxn>
              <a:cxn ang="0">
                <a:pos x="841" y="692"/>
              </a:cxn>
              <a:cxn ang="0">
                <a:pos x="1426" y="726"/>
              </a:cxn>
              <a:cxn ang="0">
                <a:pos x="1843" y="768"/>
              </a:cxn>
              <a:cxn ang="0">
                <a:pos x="2352" y="784"/>
              </a:cxn>
              <a:cxn ang="0">
                <a:pos x="2661" y="818"/>
              </a:cxn>
              <a:cxn ang="0">
                <a:pos x="3254" y="884"/>
              </a:cxn>
              <a:cxn ang="0">
                <a:pos x="3404" y="901"/>
              </a:cxn>
              <a:cxn ang="0">
                <a:pos x="3513" y="926"/>
              </a:cxn>
              <a:cxn ang="0">
                <a:pos x="3738" y="934"/>
              </a:cxn>
              <a:cxn ang="0">
                <a:pos x="4322" y="884"/>
              </a:cxn>
              <a:cxn ang="0">
                <a:pos x="4448" y="851"/>
              </a:cxn>
              <a:cxn ang="0">
                <a:pos x="4531" y="818"/>
              </a:cxn>
              <a:cxn ang="0">
                <a:pos x="4640" y="793"/>
              </a:cxn>
              <a:cxn ang="0">
                <a:pos x="4965" y="676"/>
              </a:cxn>
              <a:cxn ang="0">
                <a:pos x="5132" y="592"/>
              </a:cxn>
              <a:cxn ang="0">
                <a:pos x="5191" y="550"/>
              </a:cxn>
              <a:cxn ang="0">
                <a:pos x="5216" y="500"/>
              </a:cxn>
              <a:cxn ang="0">
                <a:pos x="5141" y="442"/>
              </a:cxn>
              <a:cxn ang="0">
                <a:pos x="4974" y="350"/>
              </a:cxn>
              <a:cxn ang="0">
                <a:pos x="4757" y="333"/>
              </a:cxn>
              <a:cxn ang="0">
                <a:pos x="4606" y="317"/>
              </a:cxn>
              <a:cxn ang="0">
                <a:pos x="4339" y="258"/>
              </a:cxn>
              <a:cxn ang="0">
                <a:pos x="3822" y="200"/>
              </a:cxn>
              <a:cxn ang="0">
                <a:pos x="3479" y="125"/>
              </a:cxn>
              <a:cxn ang="0">
                <a:pos x="3237" y="58"/>
              </a:cxn>
              <a:cxn ang="0">
                <a:pos x="2953" y="41"/>
              </a:cxn>
              <a:cxn ang="0">
                <a:pos x="2728" y="0"/>
              </a:cxn>
              <a:cxn ang="0">
                <a:pos x="2194" y="25"/>
              </a:cxn>
              <a:cxn ang="0">
                <a:pos x="1993" y="66"/>
              </a:cxn>
              <a:cxn ang="0">
                <a:pos x="1835" y="91"/>
              </a:cxn>
              <a:cxn ang="0">
                <a:pos x="1584" y="158"/>
              </a:cxn>
              <a:cxn ang="0">
                <a:pos x="1376" y="217"/>
              </a:cxn>
            </a:cxnLst>
            <a:rect l="0" t="0" r="r" b="b"/>
            <a:pathLst>
              <a:path w="5218" h="934">
                <a:moveTo>
                  <a:pt x="1710" y="225"/>
                </a:moveTo>
                <a:cubicBezTo>
                  <a:pt x="1392" y="243"/>
                  <a:pt x="1076" y="208"/>
                  <a:pt x="758" y="225"/>
                </a:cubicBezTo>
                <a:cubicBezTo>
                  <a:pt x="600" y="250"/>
                  <a:pt x="442" y="250"/>
                  <a:pt x="282" y="258"/>
                </a:cubicBezTo>
                <a:cubicBezTo>
                  <a:pt x="223" y="269"/>
                  <a:pt x="169" y="283"/>
                  <a:pt x="115" y="308"/>
                </a:cubicBezTo>
                <a:cubicBezTo>
                  <a:pt x="88" y="335"/>
                  <a:pt x="79" y="363"/>
                  <a:pt x="48" y="384"/>
                </a:cubicBezTo>
                <a:cubicBezTo>
                  <a:pt x="45" y="392"/>
                  <a:pt x="45" y="402"/>
                  <a:pt x="40" y="409"/>
                </a:cubicBezTo>
                <a:cubicBezTo>
                  <a:pt x="34" y="417"/>
                  <a:pt x="17" y="415"/>
                  <a:pt x="15" y="425"/>
                </a:cubicBezTo>
                <a:cubicBezTo>
                  <a:pt x="0" y="515"/>
                  <a:pt x="62" y="568"/>
                  <a:pt x="107" y="634"/>
                </a:cubicBezTo>
                <a:cubicBezTo>
                  <a:pt x="138" y="680"/>
                  <a:pt x="218" y="647"/>
                  <a:pt x="274" y="651"/>
                </a:cubicBezTo>
                <a:cubicBezTo>
                  <a:pt x="464" y="665"/>
                  <a:pt x="650" y="685"/>
                  <a:pt x="841" y="692"/>
                </a:cubicBezTo>
                <a:cubicBezTo>
                  <a:pt x="1057" y="718"/>
                  <a:pt x="1142" y="720"/>
                  <a:pt x="1426" y="726"/>
                </a:cubicBezTo>
                <a:cubicBezTo>
                  <a:pt x="1566" y="734"/>
                  <a:pt x="1704" y="753"/>
                  <a:pt x="1843" y="768"/>
                </a:cubicBezTo>
                <a:cubicBezTo>
                  <a:pt x="1991" y="784"/>
                  <a:pt x="2261" y="782"/>
                  <a:pt x="2352" y="784"/>
                </a:cubicBezTo>
                <a:cubicBezTo>
                  <a:pt x="2453" y="806"/>
                  <a:pt x="2559" y="806"/>
                  <a:pt x="2661" y="818"/>
                </a:cubicBezTo>
                <a:cubicBezTo>
                  <a:pt x="2854" y="880"/>
                  <a:pt x="3053" y="879"/>
                  <a:pt x="3254" y="884"/>
                </a:cubicBezTo>
                <a:cubicBezTo>
                  <a:pt x="3300" y="888"/>
                  <a:pt x="3357" y="891"/>
                  <a:pt x="3404" y="901"/>
                </a:cubicBezTo>
                <a:cubicBezTo>
                  <a:pt x="3440" y="909"/>
                  <a:pt x="3476" y="924"/>
                  <a:pt x="3513" y="926"/>
                </a:cubicBezTo>
                <a:cubicBezTo>
                  <a:pt x="3588" y="930"/>
                  <a:pt x="3663" y="931"/>
                  <a:pt x="3738" y="934"/>
                </a:cubicBezTo>
                <a:cubicBezTo>
                  <a:pt x="3937" y="924"/>
                  <a:pt x="4127" y="920"/>
                  <a:pt x="4322" y="884"/>
                </a:cubicBezTo>
                <a:cubicBezTo>
                  <a:pt x="4452" y="834"/>
                  <a:pt x="4232" y="916"/>
                  <a:pt x="4448" y="851"/>
                </a:cubicBezTo>
                <a:cubicBezTo>
                  <a:pt x="4477" y="842"/>
                  <a:pt x="4503" y="827"/>
                  <a:pt x="4531" y="818"/>
                </a:cubicBezTo>
                <a:cubicBezTo>
                  <a:pt x="4566" y="806"/>
                  <a:pt x="4604" y="804"/>
                  <a:pt x="4640" y="793"/>
                </a:cubicBezTo>
                <a:cubicBezTo>
                  <a:pt x="4747" y="761"/>
                  <a:pt x="4862" y="718"/>
                  <a:pt x="4965" y="676"/>
                </a:cubicBezTo>
                <a:cubicBezTo>
                  <a:pt x="5018" y="654"/>
                  <a:pt x="5086" y="625"/>
                  <a:pt x="5132" y="592"/>
                </a:cubicBezTo>
                <a:cubicBezTo>
                  <a:pt x="5152" y="578"/>
                  <a:pt x="5191" y="550"/>
                  <a:pt x="5191" y="550"/>
                </a:cubicBezTo>
                <a:cubicBezTo>
                  <a:pt x="5196" y="542"/>
                  <a:pt x="5218" y="512"/>
                  <a:pt x="5216" y="500"/>
                </a:cubicBezTo>
                <a:cubicBezTo>
                  <a:pt x="5210" y="456"/>
                  <a:pt x="5172" y="457"/>
                  <a:pt x="5141" y="442"/>
                </a:cubicBezTo>
                <a:cubicBezTo>
                  <a:pt x="5089" y="416"/>
                  <a:pt x="5033" y="358"/>
                  <a:pt x="4974" y="350"/>
                </a:cubicBezTo>
                <a:cubicBezTo>
                  <a:pt x="4902" y="340"/>
                  <a:pt x="4829" y="339"/>
                  <a:pt x="4757" y="333"/>
                </a:cubicBezTo>
                <a:cubicBezTo>
                  <a:pt x="4707" y="328"/>
                  <a:pt x="4656" y="322"/>
                  <a:pt x="4606" y="317"/>
                </a:cubicBezTo>
                <a:cubicBezTo>
                  <a:pt x="4517" y="294"/>
                  <a:pt x="4428" y="277"/>
                  <a:pt x="4339" y="258"/>
                </a:cubicBezTo>
                <a:cubicBezTo>
                  <a:pt x="4192" y="187"/>
                  <a:pt x="3956" y="206"/>
                  <a:pt x="3822" y="200"/>
                </a:cubicBezTo>
                <a:cubicBezTo>
                  <a:pt x="3709" y="171"/>
                  <a:pt x="3593" y="151"/>
                  <a:pt x="3479" y="125"/>
                </a:cubicBezTo>
                <a:cubicBezTo>
                  <a:pt x="3397" y="106"/>
                  <a:pt x="3323" y="66"/>
                  <a:pt x="3237" y="58"/>
                </a:cubicBezTo>
                <a:cubicBezTo>
                  <a:pt x="3143" y="49"/>
                  <a:pt x="3048" y="47"/>
                  <a:pt x="2953" y="41"/>
                </a:cubicBezTo>
                <a:cubicBezTo>
                  <a:pt x="2879" y="23"/>
                  <a:pt x="2803" y="14"/>
                  <a:pt x="2728" y="0"/>
                </a:cubicBezTo>
                <a:cubicBezTo>
                  <a:pt x="2520" y="4"/>
                  <a:pt x="2380" y="5"/>
                  <a:pt x="2194" y="25"/>
                </a:cubicBezTo>
                <a:cubicBezTo>
                  <a:pt x="2126" y="41"/>
                  <a:pt x="2063" y="59"/>
                  <a:pt x="1993" y="66"/>
                </a:cubicBezTo>
                <a:cubicBezTo>
                  <a:pt x="1940" y="85"/>
                  <a:pt x="1892" y="86"/>
                  <a:pt x="1835" y="91"/>
                </a:cubicBezTo>
                <a:cubicBezTo>
                  <a:pt x="1750" y="109"/>
                  <a:pt x="1668" y="139"/>
                  <a:pt x="1584" y="158"/>
                </a:cubicBezTo>
                <a:cubicBezTo>
                  <a:pt x="1518" y="173"/>
                  <a:pt x="1436" y="183"/>
                  <a:pt x="1376" y="217"/>
                </a:cubicBezTo>
              </a:path>
            </a:pathLst>
          </a:cu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3740" name="Freeform 12"/>
          <p:cNvSpPr>
            <a:spLocks/>
          </p:cNvSpPr>
          <p:nvPr/>
        </p:nvSpPr>
        <p:spPr bwMode="auto">
          <a:xfrm>
            <a:off x="-169863" y="1930004"/>
            <a:ext cx="9064626" cy="2711053"/>
          </a:xfrm>
          <a:custGeom>
            <a:avLst/>
            <a:gdLst/>
            <a:ahLst/>
            <a:cxnLst>
              <a:cxn ang="0">
                <a:pos x="691" y="149"/>
              </a:cxn>
              <a:cxn ang="0">
                <a:pos x="516" y="157"/>
              </a:cxn>
              <a:cxn ang="0">
                <a:pos x="424" y="190"/>
              </a:cxn>
              <a:cxn ang="0">
                <a:pos x="249" y="249"/>
              </a:cxn>
              <a:cxn ang="0">
                <a:pos x="224" y="274"/>
              </a:cxn>
              <a:cxn ang="0">
                <a:pos x="140" y="332"/>
              </a:cxn>
              <a:cxn ang="0">
                <a:pos x="99" y="399"/>
              </a:cxn>
              <a:cxn ang="0">
                <a:pos x="82" y="441"/>
              </a:cxn>
              <a:cxn ang="0">
                <a:pos x="74" y="466"/>
              </a:cxn>
              <a:cxn ang="0">
                <a:pos x="40" y="516"/>
              </a:cxn>
              <a:cxn ang="0">
                <a:pos x="24" y="758"/>
              </a:cxn>
              <a:cxn ang="0">
                <a:pos x="74" y="833"/>
              </a:cxn>
              <a:cxn ang="0">
                <a:pos x="115" y="933"/>
              </a:cxn>
              <a:cxn ang="0">
                <a:pos x="124" y="992"/>
              </a:cxn>
              <a:cxn ang="0">
                <a:pos x="157" y="1042"/>
              </a:cxn>
              <a:cxn ang="0">
                <a:pos x="207" y="1134"/>
              </a:cxn>
              <a:cxn ang="0">
                <a:pos x="266" y="1309"/>
              </a:cxn>
              <a:cxn ang="0">
                <a:pos x="316" y="1526"/>
              </a:cxn>
              <a:cxn ang="0">
                <a:pos x="349" y="1668"/>
              </a:cxn>
              <a:cxn ang="0">
                <a:pos x="508" y="2144"/>
              </a:cxn>
              <a:cxn ang="0">
                <a:pos x="867" y="2186"/>
              </a:cxn>
              <a:cxn ang="0">
                <a:pos x="2428" y="2194"/>
              </a:cxn>
              <a:cxn ang="0">
                <a:pos x="2553" y="2161"/>
              </a:cxn>
              <a:cxn ang="0">
                <a:pos x="2628" y="2119"/>
              </a:cxn>
              <a:cxn ang="0">
                <a:pos x="2828" y="2069"/>
              </a:cxn>
              <a:cxn ang="0">
                <a:pos x="3121" y="2019"/>
              </a:cxn>
              <a:cxn ang="0">
                <a:pos x="3505" y="1985"/>
              </a:cxn>
              <a:cxn ang="0">
                <a:pos x="4030" y="1985"/>
              </a:cxn>
              <a:cxn ang="0">
                <a:pos x="4423" y="1969"/>
              </a:cxn>
              <a:cxn ang="0">
                <a:pos x="4723" y="1835"/>
              </a:cxn>
              <a:cxn ang="0">
                <a:pos x="4924" y="1735"/>
              </a:cxn>
              <a:cxn ang="0">
                <a:pos x="5066" y="1676"/>
              </a:cxn>
              <a:cxn ang="0">
                <a:pos x="5157" y="1643"/>
              </a:cxn>
              <a:cxn ang="0">
                <a:pos x="5258" y="1593"/>
              </a:cxn>
              <a:cxn ang="0">
                <a:pos x="5308" y="1543"/>
              </a:cxn>
              <a:cxn ang="0">
                <a:pos x="5374" y="1501"/>
              </a:cxn>
              <a:cxn ang="0">
                <a:pos x="5450" y="1443"/>
              </a:cxn>
              <a:cxn ang="0">
                <a:pos x="5533" y="1368"/>
              </a:cxn>
              <a:cxn ang="0">
                <a:pos x="5625" y="1184"/>
              </a:cxn>
              <a:cxn ang="0">
                <a:pos x="5633" y="1150"/>
              </a:cxn>
              <a:cxn ang="0">
                <a:pos x="5650" y="1125"/>
              </a:cxn>
              <a:cxn ang="0">
                <a:pos x="5667" y="1000"/>
              </a:cxn>
              <a:cxn ang="0">
                <a:pos x="5708" y="833"/>
              </a:cxn>
              <a:cxn ang="0">
                <a:pos x="5692" y="549"/>
              </a:cxn>
              <a:cxn ang="0">
                <a:pos x="5400" y="466"/>
              </a:cxn>
              <a:cxn ang="0">
                <a:pos x="5116" y="382"/>
              </a:cxn>
              <a:cxn ang="0">
                <a:pos x="4807" y="307"/>
              </a:cxn>
              <a:cxn ang="0">
                <a:pos x="4164" y="341"/>
              </a:cxn>
              <a:cxn ang="0">
                <a:pos x="3947" y="408"/>
              </a:cxn>
              <a:cxn ang="0">
                <a:pos x="3914" y="382"/>
              </a:cxn>
              <a:cxn ang="0">
                <a:pos x="3880" y="349"/>
              </a:cxn>
              <a:cxn ang="0">
                <a:pos x="3872" y="324"/>
              </a:cxn>
              <a:cxn ang="0">
                <a:pos x="3847" y="316"/>
              </a:cxn>
              <a:cxn ang="0">
                <a:pos x="3788" y="282"/>
              </a:cxn>
              <a:cxn ang="0">
                <a:pos x="3413" y="157"/>
              </a:cxn>
              <a:cxn ang="0">
                <a:pos x="3104" y="82"/>
              </a:cxn>
              <a:cxn ang="0">
                <a:pos x="2686" y="57"/>
              </a:cxn>
              <a:cxn ang="0">
                <a:pos x="808" y="124"/>
              </a:cxn>
              <a:cxn ang="0">
                <a:pos x="533" y="182"/>
              </a:cxn>
            </a:cxnLst>
            <a:rect l="0" t="0" r="r" b="b"/>
            <a:pathLst>
              <a:path w="5710" h="2277">
                <a:moveTo>
                  <a:pt x="691" y="149"/>
                </a:moveTo>
                <a:cubicBezTo>
                  <a:pt x="633" y="152"/>
                  <a:pt x="574" y="153"/>
                  <a:pt x="516" y="157"/>
                </a:cubicBezTo>
                <a:cubicBezTo>
                  <a:pt x="482" y="160"/>
                  <a:pt x="457" y="183"/>
                  <a:pt x="424" y="190"/>
                </a:cubicBezTo>
                <a:cubicBezTo>
                  <a:pt x="355" y="206"/>
                  <a:pt x="314" y="217"/>
                  <a:pt x="249" y="249"/>
                </a:cubicBezTo>
                <a:cubicBezTo>
                  <a:pt x="238" y="254"/>
                  <a:pt x="234" y="267"/>
                  <a:pt x="224" y="274"/>
                </a:cubicBezTo>
                <a:cubicBezTo>
                  <a:pt x="193" y="296"/>
                  <a:pt x="168" y="304"/>
                  <a:pt x="140" y="332"/>
                </a:cubicBezTo>
                <a:cubicBezTo>
                  <a:pt x="121" y="391"/>
                  <a:pt x="148" y="316"/>
                  <a:pt x="99" y="399"/>
                </a:cubicBezTo>
                <a:cubicBezTo>
                  <a:pt x="91" y="412"/>
                  <a:pt x="87" y="427"/>
                  <a:pt x="82" y="441"/>
                </a:cubicBezTo>
                <a:cubicBezTo>
                  <a:pt x="79" y="449"/>
                  <a:pt x="78" y="458"/>
                  <a:pt x="74" y="466"/>
                </a:cubicBezTo>
                <a:cubicBezTo>
                  <a:pt x="64" y="484"/>
                  <a:pt x="40" y="516"/>
                  <a:pt x="40" y="516"/>
                </a:cubicBezTo>
                <a:cubicBezTo>
                  <a:pt x="8" y="615"/>
                  <a:pt x="0" y="608"/>
                  <a:pt x="24" y="758"/>
                </a:cubicBezTo>
                <a:cubicBezTo>
                  <a:pt x="29" y="788"/>
                  <a:pt x="58" y="807"/>
                  <a:pt x="74" y="833"/>
                </a:cubicBezTo>
                <a:cubicBezTo>
                  <a:pt x="96" y="969"/>
                  <a:pt x="60" y="791"/>
                  <a:pt x="115" y="933"/>
                </a:cubicBezTo>
                <a:cubicBezTo>
                  <a:pt x="122" y="952"/>
                  <a:pt x="117" y="973"/>
                  <a:pt x="124" y="992"/>
                </a:cubicBezTo>
                <a:cubicBezTo>
                  <a:pt x="131" y="1011"/>
                  <a:pt x="148" y="1024"/>
                  <a:pt x="157" y="1042"/>
                </a:cubicBezTo>
                <a:cubicBezTo>
                  <a:pt x="215" y="1151"/>
                  <a:pt x="151" y="1058"/>
                  <a:pt x="207" y="1134"/>
                </a:cubicBezTo>
                <a:cubicBezTo>
                  <a:pt x="218" y="1197"/>
                  <a:pt x="241" y="1251"/>
                  <a:pt x="266" y="1309"/>
                </a:cubicBezTo>
                <a:cubicBezTo>
                  <a:pt x="280" y="1383"/>
                  <a:pt x="277" y="1461"/>
                  <a:pt x="316" y="1526"/>
                </a:cubicBezTo>
                <a:cubicBezTo>
                  <a:pt x="327" y="1575"/>
                  <a:pt x="342" y="1618"/>
                  <a:pt x="349" y="1668"/>
                </a:cubicBezTo>
                <a:cubicBezTo>
                  <a:pt x="353" y="1828"/>
                  <a:pt x="285" y="2101"/>
                  <a:pt x="508" y="2144"/>
                </a:cubicBezTo>
                <a:cubicBezTo>
                  <a:pt x="613" y="2198"/>
                  <a:pt x="752" y="2179"/>
                  <a:pt x="867" y="2186"/>
                </a:cubicBezTo>
                <a:cubicBezTo>
                  <a:pt x="1292" y="2277"/>
                  <a:pt x="2262" y="2196"/>
                  <a:pt x="2428" y="2194"/>
                </a:cubicBezTo>
                <a:cubicBezTo>
                  <a:pt x="2473" y="2185"/>
                  <a:pt x="2507" y="2168"/>
                  <a:pt x="2553" y="2161"/>
                </a:cubicBezTo>
                <a:cubicBezTo>
                  <a:pt x="2580" y="2150"/>
                  <a:pt x="2601" y="2130"/>
                  <a:pt x="2628" y="2119"/>
                </a:cubicBezTo>
                <a:cubicBezTo>
                  <a:pt x="2685" y="2096"/>
                  <a:pt x="2767" y="2077"/>
                  <a:pt x="2828" y="2069"/>
                </a:cubicBezTo>
                <a:cubicBezTo>
                  <a:pt x="2916" y="2025"/>
                  <a:pt x="3026" y="2026"/>
                  <a:pt x="3121" y="2019"/>
                </a:cubicBezTo>
                <a:cubicBezTo>
                  <a:pt x="3472" y="1992"/>
                  <a:pt x="3258" y="2016"/>
                  <a:pt x="3505" y="1985"/>
                </a:cubicBezTo>
                <a:cubicBezTo>
                  <a:pt x="3675" y="1938"/>
                  <a:pt x="3856" y="1972"/>
                  <a:pt x="4030" y="1985"/>
                </a:cubicBezTo>
                <a:cubicBezTo>
                  <a:pt x="4161" y="1980"/>
                  <a:pt x="4292" y="1979"/>
                  <a:pt x="4423" y="1969"/>
                </a:cubicBezTo>
                <a:cubicBezTo>
                  <a:pt x="4507" y="1963"/>
                  <a:pt x="4630" y="1858"/>
                  <a:pt x="4723" y="1835"/>
                </a:cubicBezTo>
                <a:cubicBezTo>
                  <a:pt x="4785" y="1793"/>
                  <a:pt x="4854" y="1763"/>
                  <a:pt x="4924" y="1735"/>
                </a:cubicBezTo>
                <a:cubicBezTo>
                  <a:pt x="4974" y="1715"/>
                  <a:pt x="5013" y="1687"/>
                  <a:pt x="5066" y="1676"/>
                </a:cubicBezTo>
                <a:cubicBezTo>
                  <a:pt x="5097" y="1661"/>
                  <a:pt x="5123" y="1651"/>
                  <a:pt x="5157" y="1643"/>
                </a:cubicBezTo>
                <a:cubicBezTo>
                  <a:pt x="5191" y="1626"/>
                  <a:pt x="5222" y="1605"/>
                  <a:pt x="5258" y="1593"/>
                </a:cubicBezTo>
                <a:cubicBezTo>
                  <a:pt x="5275" y="1576"/>
                  <a:pt x="5291" y="1560"/>
                  <a:pt x="5308" y="1543"/>
                </a:cubicBezTo>
                <a:cubicBezTo>
                  <a:pt x="5326" y="1525"/>
                  <a:pt x="5355" y="1518"/>
                  <a:pt x="5374" y="1501"/>
                </a:cubicBezTo>
                <a:cubicBezTo>
                  <a:pt x="5440" y="1442"/>
                  <a:pt x="5399" y="1459"/>
                  <a:pt x="5450" y="1443"/>
                </a:cubicBezTo>
                <a:cubicBezTo>
                  <a:pt x="5481" y="1422"/>
                  <a:pt x="5533" y="1368"/>
                  <a:pt x="5533" y="1368"/>
                </a:cubicBezTo>
                <a:cubicBezTo>
                  <a:pt x="5559" y="1304"/>
                  <a:pt x="5590" y="1243"/>
                  <a:pt x="5625" y="1184"/>
                </a:cubicBezTo>
                <a:cubicBezTo>
                  <a:pt x="5628" y="1173"/>
                  <a:pt x="5628" y="1161"/>
                  <a:pt x="5633" y="1150"/>
                </a:cubicBezTo>
                <a:cubicBezTo>
                  <a:pt x="5637" y="1141"/>
                  <a:pt x="5647" y="1135"/>
                  <a:pt x="5650" y="1125"/>
                </a:cubicBezTo>
                <a:cubicBezTo>
                  <a:pt x="5661" y="1084"/>
                  <a:pt x="5659" y="1041"/>
                  <a:pt x="5667" y="1000"/>
                </a:cubicBezTo>
                <a:cubicBezTo>
                  <a:pt x="5678" y="944"/>
                  <a:pt x="5695" y="889"/>
                  <a:pt x="5708" y="833"/>
                </a:cubicBezTo>
                <a:cubicBezTo>
                  <a:pt x="5703" y="738"/>
                  <a:pt x="5710" y="642"/>
                  <a:pt x="5692" y="549"/>
                </a:cubicBezTo>
                <a:cubicBezTo>
                  <a:pt x="5668" y="424"/>
                  <a:pt x="5449" y="469"/>
                  <a:pt x="5400" y="466"/>
                </a:cubicBezTo>
                <a:cubicBezTo>
                  <a:pt x="5301" y="448"/>
                  <a:pt x="5213" y="408"/>
                  <a:pt x="5116" y="382"/>
                </a:cubicBezTo>
                <a:cubicBezTo>
                  <a:pt x="5013" y="355"/>
                  <a:pt x="4912" y="326"/>
                  <a:pt x="4807" y="307"/>
                </a:cubicBezTo>
                <a:cubicBezTo>
                  <a:pt x="4490" y="313"/>
                  <a:pt x="4398" y="305"/>
                  <a:pt x="4164" y="341"/>
                </a:cubicBezTo>
                <a:cubicBezTo>
                  <a:pt x="4092" y="364"/>
                  <a:pt x="4019" y="382"/>
                  <a:pt x="3947" y="408"/>
                </a:cubicBezTo>
                <a:cubicBezTo>
                  <a:pt x="3936" y="399"/>
                  <a:pt x="3923" y="393"/>
                  <a:pt x="3914" y="382"/>
                </a:cubicBezTo>
                <a:cubicBezTo>
                  <a:pt x="3881" y="342"/>
                  <a:pt x="3934" y="366"/>
                  <a:pt x="3880" y="349"/>
                </a:cubicBezTo>
                <a:cubicBezTo>
                  <a:pt x="3877" y="341"/>
                  <a:pt x="3878" y="330"/>
                  <a:pt x="3872" y="324"/>
                </a:cubicBezTo>
                <a:cubicBezTo>
                  <a:pt x="3866" y="318"/>
                  <a:pt x="3854" y="321"/>
                  <a:pt x="3847" y="316"/>
                </a:cubicBezTo>
                <a:cubicBezTo>
                  <a:pt x="3785" y="275"/>
                  <a:pt x="3862" y="302"/>
                  <a:pt x="3788" y="282"/>
                </a:cubicBezTo>
                <a:cubicBezTo>
                  <a:pt x="3693" y="187"/>
                  <a:pt x="3534" y="176"/>
                  <a:pt x="3413" y="157"/>
                </a:cubicBezTo>
                <a:cubicBezTo>
                  <a:pt x="3307" y="140"/>
                  <a:pt x="3208" y="102"/>
                  <a:pt x="3104" y="82"/>
                </a:cubicBezTo>
                <a:cubicBezTo>
                  <a:pt x="2940" y="0"/>
                  <a:pt x="3089" y="48"/>
                  <a:pt x="2686" y="57"/>
                </a:cubicBezTo>
                <a:cubicBezTo>
                  <a:pt x="2051" y="42"/>
                  <a:pt x="1436" y="49"/>
                  <a:pt x="808" y="124"/>
                </a:cubicBezTo>
                <a:cubicBezTo>
                  <a:pt x="723" y="151"/>
                  <a:pt x="622" y="182"/>
                  <a:pt x="533" y="182"/>
                </a:cubicBezTo>
              </a:path>
            </a:pathLst>
          </a:cu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731" grpId="0" uiExpand="1" build="p"/>
      <p:bldP spid="73739" grpId="0" animBg="1"/>
      <p:bldP spid="7374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76399" y="-1007431"/>
            <a:ext cx="12649199" cy="615093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28600" y="-95250"/>
            <a:ext cx="9699500" cy="4819650"/>
          </a:xfrm>
          <a:prstGeom prst="rect">
            <a:avLst/>
          </a:prstGeom>
        </p:spPr>
      </p:pic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A2D9E-F2C2-4549-8487-8278216B9244}" type="slidenum">
              <a:rPr lang="en-US"/>
              <a:pPr/>
              <a:t>19</a:t>
            </a:fld>
            <a:endParaRPr lang="en-US"/>
          </a:p>
        </p:txBody>
      </p:sp>
      <p:sp>
        <p:nvSpPr>
          <p:cNvPr id="53255" name="Oval 7"/>
          <p:cNvSpPr>
            <a:spLocks noChangeArrowheads="1"/>
          </p:cNvSpPr>
          <p:nvPr/>
        </p:nvSpPr>
        <p:spPr bwMode="auto">
          <a:xfrm>
            <a:off x="5105400" y="1885950"/>
            <a:ext cx="838200" cy="4572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32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32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3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5" grpId="0" animBg="1"/>
      <p:bldP spid="53255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B3BE4-6471-4AD0-8D52-4BBAD780175A}" type="slidenum">
              <a:rPr lang="en-US"/>
              <a:pPr/>
              <a:t>2</a:t>
            </a:fld>
            <a:endParaRPr lang="en-US"/>
          </a:p>
        </p:txBody>
      </p:sp>
      <p:sp>
        <p:nvSpPr>
          <p:cNvPr id="3891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4C004C"/>
                </a:solidFill>
                <a:effectLst/>
              </a:rPr>
              <a:t>Historical Setting of the Book</a:t>
            </a:r>
          </a:p>
        </p:txBody>
      </p:sp>
      <p:sp>
        <p:nvSpPr>
          <p:cNvPr id="38915" name="Rectangle 3"/>
          <p:cNvSpPr>
            <a:spLocks noGrp="1" noRot="1" noChangeArrowheads="1"/>
          </p:cNvSpPr>
          <p:nvPr>
            <p:ph type="body" idx="1"/>
          </p:nvPr>
        </p:nvSpPr>
        <p:spPr>
          <a:effectLst/>
        </p:spPr>
        <p:txBody>
          <a:bodyPr/>
          <a:lstStyle/>
          <a:p>
            <a:r>
              <a:rPr lang="en-US" dirty="0">
                <a:solidFill>
                  <a:srgbClr val="000000"/>
                </a:solidFill>
                <a:effectLst/>
              </a:rPr>
              <a:t>If you </a:t>
            </a:r>
            <a:r>
              <a:rPr lang="en-US" dirty="0" smtClean="0">
                <a:solidFill>
                  <a:srgbClr val="000000"/>
                </a:solidFill>
                <a:effectLst/>
              </a:rPr>
              <a:t>sold real-estate in </a:t>
            </a:r>
            <a:r>
              <a:rPr lang="en-US" dirty="0">
                <a:solidFill>
                  <a:srgbClr val="000000"/>
                </a:solidFill>
                <a:effectLst/>
              </a:rPr>
              <a:t>Jericho in 1445 </a:t>
            </a:r>
            <a:r>
              <a:rPr lang="en-US" sz="2400" dirty="0" smtClean="0">
                <a:solidFill>
                  <a:srgbClr val="000000"/>
                </a:solidFill>
                <a:effectLst/>
              </a:rPr>
              <a:t>BC </a:t>
            </a:r>
            <a:r>
              <a:rPr lang="en-US" sz="2400" dirty="0" smtClean="0">
                <a:solidFill>
                  <a:srgbClr val="000000"/>
                </a:solidFill>
                <a:effectLst/>
                <a:sym typeface="Wingdings"/>
              </a:rPr>
              <a:t></a:t>
            </a:r>
            <a:r>
              <a:rPr lang="en-US" dirty="0" smtClean="0">
                <a:solidFill>
                  <a:srgbClr val="000000"/>
                </a:solidFill>
                <a:effectLst/>
              </a:rPr>
              <a:t>, </a:t>
            </a:r>
            <a:endParaRPr lang="en-US" dirty="0" smtClean="0">
              <a:solidFill>
                <a:srgbClr val="000000"/>
              </a:solidFill>
              <a:effectLst/>
            </a:endParaRPr>
          </a:p>
          <a:p>
            <a:pPr marL="514350" indent="-514350">
              <a:buClr>
                <a:srgbClr val="000000"/>
              </a:buClr>
              <a:buAutoNum type="arabicParenR"/>
            </a:pPr>
            <a:r>
              <a:rPr lang="en-US" dirty="0" smtClean="0">
                <a:solidFill>
                  <a:srgbClr val="000000"/>
                </a:solidFill>
                <a:effectLst/>
              </a:rPr>
              <a:t>what </a:t>
            </a:r>
            <a:r>
              <a:rPr lang="en-US" dirty="0">
                <a:solidFill>
                  <a:srgbClr val="000000"/>
                </a:solidFill>
                <a:effectLst/>
              </a:rPr>
              <a:t>would the state of the market be, and </a:t>
            </a:r>
            <a:endParaRPr lang="en-US" dirty="0" smtClean="0">
              <a:solidFill>
                <a:srgbClr val="000000"/>
              </a:solidFill>
              <a:effectLst/>
            </a:endParaRPr>
          </a:p>
          <a:p>
            <a:pPr marL="514350" indent="-514350">
              <a:buClr>
                <a:srgbClr val="000000"/>
              </a:buClr>
              <a:buAutoNum type="arabicParenR"/>
            </a:pPr>
            <a:r>
              <a:rPr lang="en-US" dirty="0" smtClean="0">
                <a:solidFill>
                  <a:srgbClr val="000000"/>
                </a:solidFill>
                <a:effectLst/>
              </a:rPr>
              <a:t>what </a:t>
            </a:r>
            <a:r>
              <a:rPr lang="en-US" dirty="0">
                <a:solidFill>
                  <a:srgbClr val="000000"/>
                </a:solidFill>
                <a:effectLst/>
              </a:rPr>
              <a:t>would you do?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89660-B91A-45BB-A923-5630AFA6B274}" type="slidenum">
              <a:rPr lang="en-US"/>
              <a:pPr/>
              <a:t>20</a:t>
            </a:fld>
            <a:endParaRPr lang="en-US"/>
          </a:p>
        </p:txBody>
      </p:sp>
      <p:sp>
        <p:nvSpPr>
          <p:cNvPr id="74757" name="Rectangle 5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4756" name="Picture 4" descr="14 wilderness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531019"/>
            <a:ext cx="9144000" cy="4612481"/>
          </a:xfrm>
          <a:noFill/>
          <a:ln/>
        </p:spPr>
      </p:pic>
      <p:sp>
        <p:nvSpPr>
          <p:cNvPr id="74759" name="WordArt 7"/>
          <p:cNvSpPr>
            <a:spLocks noChangeArrowheads="1" noChangeShapeType="1" noTextEdit="1"/>
          </p:cNvSpPr>
          <p:nvPr/>
        </p:nvSpPr>
        <p:spPr bwMode="auto">
          <a:xfrm>
            <a:off x="3124201" y="1428750"/>
            <a:ext cx="5343525" cy="4857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000000"/>
                  </a:outerShdw>
                </a:effectLst>
                <a:latin typeface="Arial Black"/>
              </a:rPr>
              <a:t>Imagine 40 years here !</a:t>
            </a:r>
          </a:p>
        </p:txBody>
      </p:sp>
      <p:sp>
        <p:nvSpPr>
          <p:cNvPr id="74760" name="WordArt 8"/>
          <p:cNvSpPr>
            <a:spLocks noChangeArrowheads="1" noChangeShapeType="1" noTextEdit="1"/>
          </p:cNvSpPr>
          <p:nvPr/>
        </p:nvSpPr>
        <p:spPr bwMode="auto">
          <a:xfrm>
            <a:off x="3429001" y="2628900"/>
            <a:ext cx="5343525" cy="4857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000000"/>
                  </a:outerShdw>
                </a:effectLst>
                <a:latin typeface="Arial Black"/>
              </a:rPr>
              <a:t>Does God remember?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47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47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759" grpId="0" animBg="1"/>
      <p:bldP spid="7476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60D20-9711-4C96-8636-6E5CBEBEADF9}" type="slidenum">
              <a:rPr lang="en-US"/>
              <a:pPr/>
              <a:t>21</a:t>
            </a:fld>
            <a:endParaRPr lang="en-US"/>
          </a:p>
        </p:txBody>
      </p:sp>
      <p:sp>
        <p:nvSpPr>
          <p:cNvPr id="54276" name="Rectangle 4"/>
          <p:cNvSpPr>
            <a:spLocks noChangeArrowheads="1"/>
          </p:cNvSpPr>
          <p:nvPr/>
        </p:nvSpPr>
        <p:spPr bwMode="auto">
          <a:xfrm>
            <a:off x="609600" y="457200"/>
            <a:ext cx="8305800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3A Israel’s Walk is Assured by God’s Promise to Abraham</a:t>
            </a:r>
          </a:p>
          <a:p>
            <a:r>
              <a:rPr lang="en-US" sz="2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1B God blesses Israel Through Balaam and Protects her from unknown Danger, 22—24 </a:t>
            </a:r>
          </a:p>
          <a:p>
            <a:r>
              <a:rPr lang="en-US" sz="2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Bala</a:t>
            </a:r>
            <a:r>
              <a:rPr lang="en-US" sz="2000" b="1" u="sng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</a:t>
            </a:r>
            <a:r>
              <a:rPr lang="en-US" sz="2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(”</a:t>
            </a:r>
            <a:r>
              <a:rPr lang="en-US" sz="2000" b="1" u="sng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</a:t>
            </a:r>
            <a:r>
              <a:rPr lang="en-US" sz="2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 stands for King) asks Balaa</a:t>
            </a:r>
            <a:r>
              <a:rPr lang="en-US" sz="2000" b="1" u="sng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  <a:r>
              <a:rPr lang="en-US" sz="2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(”</a:t>
            </a:r>
            <a:r>
              <a:rPr lang="en-US" sz="2000" b="1" u="sng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  <a:r>
              <a:rPr lang="en-US" sz="2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 stands for Malicious prophet) to curse Israel</a:t>
            </a:r>
          </a:p>
          <a:p>
            <a:r>
              <a:rPr lang="en-US" sz="2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“For I know that those you bless are blessed, and those you curse are cursed” 22:6</a:t>
            </a:r>
          </a:p>
        </p:txBody>
      </p:sp>
      <p:sp>
        <p:nvSpPr>
          <p:cNvPr id="54277" name="Rectangle 5"/>
          <p:cNvSpPr>
            <a:spLocks noChangeArrowheads="1"/>
          </p:cNvSpPr>
          <p:nvPr/>
        </p:nvSpPr>
        <p:spPr bwMode="auto">
          <a:xfrm>
            <a:off x="533400" y="2686050"/>
            <a:ext cx="56388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“I will give you the </a:t>
            </a:r>
            <a:r>
              <a:rPr lang="en-US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land</a:t>
            </a:r>
            <a:r>
              <a:rPr lang="en-US" sz="2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...”</a:t>
            </a:r>
          </a:p>
          <a:p>
            <a:r>
              <a:rPr lang="en-US" sz="2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 ‘‘I will make you into a great </a:t>
            </a:r>
            <a:r>
              <a:rPr lang="en-US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nation</a:t>
            </a:r>
            <a:r>
              <a:rPr lang="en-US" sz="2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r>
              <a:rPr lang="en-US" sz="2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I will bless you... </a:t>
            </a:r>
          </a:p>
          <a:p>
            <a:r>
              <a:rPr lang="en-US" sz="2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 I will bless those who bless you, </a:t>
            </a:r>
          </a:p>
          <a:p>
            <a:r>
              <a:rPr lang="en-US" sz="2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whoever curses you I will curse; </a:t>
            </a:r>
          </a:p>
          <a:p>
            <a:r>
              <a:rPr lang="en-US" sz="2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all peoples on earth </a:t>
            </a:r>
          </a:p>
          <a:p>
            <a:r>
              <a:rPr lang="en-US" sz="2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will be blessed </a:t>
            </a:r>
            <a:r>
              <a:rPr lang="en-US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through</a:t>
            </a:r>
            <a:r>
              <a:rPr lang="en-US" sz="2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you.”</a:t>
            </a:r>
          </a:p>
        </p:txBody>
      </p:sp>
      <p:grpSp>
        <p:nvGrpSpPr>
          <p:cNvPr id="54289" name="Group 17"/>
          <p:cNvGrpSpPr>
            <a:grpSpLocks/>
          </p:cNvGrpSpPr>
          <p:nvPr/>
        </p:nvGrpSpPr>
        <p:grpSpPr bwMode="auto">
          <a:xfrm>
            <a:off x="6553200" y="2686050"/>
            <a:ext cx="2286000" cy="2114550"/>
            <a:chOff x="0" y="528"/>
            <a:chExt cx="2928" cy="3744"/>
          </a:xfrm>
        </p:grpSpPr>
        <p:graphicFrame>
          <p:nvGraphicFramePr>
            <p:cNvPr id="54284" name="Object 12"/>
            <p:cNvGraphicFramePr>
              <a:graphicFrameLocks noChangeAspect="1"/>
            </p:cNvGraphicFramePr>
            <p:nvPr/>
          </p:nvGraphicFramePr>
          <p:xfrm>
            <a:off x="0" y="528"/>
            <a:ext cx="2928" cy="374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4331" name="Drawing" r:id="rId4" imgW="4591080" imgH="5553000" progId="Presentations.Drawing.14">
                    <p:embed/>
                  </p:oleObj>
                </mc:Choice>
                <mc:Fallback>
                  <p:oleObj name="Drawing" r:id="rId4" imgW="4591080" imgH="5553000" progId="Presentations.Drawing.14">
                    <p:embed/>
                    <p:pic>
                      <p:nvPicPr>
                        <p:cNvPr id="0" name="Picture 1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528"/>
                          <a:ext cx="2928" cy="374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4285" name="Rectangle 13"/>
            <p:cNvSpPr>
              <a:spLocks noChangeArrowheads="1"/>
            </p:cNvSpPr>
            <p:nvPr/>
          </p:nvSpPr>
          <p:spPr bwMode="auto">
            <a:xfrm>
              <a:off x="304" y="781"/>
              <a:ext cx="2289" cy="3187"/>
            </a:xfrm>
            <a:prstGeom prst="rect">
              <a:avLst/>
            </a:prstGeom>
            <a:noFill/>
            <a:ln w="571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286" name="WordArt 14"/>
            <p:cNvSpPr>
              <a:spLocks noChangeArrowheads="1" noChangeShapeType="1" noTextEdit="1"/>
            </p:cNvSpPr>
            <p:nvPr/>
          </p:nvSpPr>
          <p:spPr bwMode="auto">
            <a:xfrm>
              <a:off x="546" y="1024"/>
              <a:ext cx="1218" cy="523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FFFF"/>
                  </a:solidFill>
                  <a:latin typeface="Arial Black"/>
                </a:rPr>
                <a:t>Land</a:t>
              </a:r>
            </a:p>
          </p:txBody>
        </p:sp>
        <p:sp>
          <p:nvSpPr>
            <p:cNvPr id="54287" name="WordArt 15"/>
            <p:cNvSpPr>
              <a:spLocks noChangeArrowheads="1" noChangeShapeType="1" noTextEdit="1"/>
            </p:cNvSpPr>
            <p:nvPr/>
          </p:nvSpPr>
          <p:spPr bwMode="auto">
            <a:xfrm>
              <a:off x="546" y="2109"/>
              <a:ext cx="1771" cy="522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FFFF"/>
                  </a:solidFill>
                  <a:latin typeface="Arial Black"/>
                </a:rPr>
                <a:t>Nation</a:t>
              </a:r>
            </a:p>
          </p:txBody>
        </p:sp>
        <p:sp>
          <p:nvSpPr>
            <p:cNvPr id="54288" name="WordArt 16"/>
            <p:cNvSpPr>
              <a:spLocks noChangeArrowheads="1" noChangeShapeType="1" noTextEdit="1"/>
            </p:cNvSpPr>
            <p:nvPr/>
          </p:nvSpPr>
          <p:spPr bwMode="auto">
            <a:xfrm>
              <a:off x="546" y="3194"/>
              <a:ext cx="1883" cy="522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FFFF"/>
                  </a:solidFill>
                  <a:latin typeface="Arial Black"/>
                </a:rPr>
                <a:t>Leader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42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42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42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42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428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4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76" grpId="0" uiExpand="1" build="p"/>
      <p:bldP spid="5427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D2399-6C26-48FE-8112-10A1384CF84F}" type="slidenum">
              <a:rPr lang="en-US"/>
              <a:pPr/>
              <a:t>22</a:t>
            </a:fld>
            <a:endParaRPr lang="en-US"/>
          </a:p>
        </p:txBody>
      </p:sp>
      <p:sp>
        <p:nvSpPr>
          <p:cNvPr id="57346" name="Rectangle 2"/>
          <p:cNvSpPr>
            <a:spLocks noChangeArrowheads="1"/>
          </p:cNvSpPr>
          <p:nvPr/>
        </p:nvSpPr>
        <p:spPr bwMode="auto">
          <a:xfrm>
            <a:off x="609600" y="457200"/>
            <a:ext cx="8305800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3A Israel’s Walk is Assured by God’s Promise to Abraham</a:t>
            </a:r>
          </a:p>
          <a:p>
            <a:r>
              <a:rPr lang="en-US" sz="2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1B God blesses Israel Through Balaam and Protects her from unknown Danger, 22—24 </a:t>
            </a:r>
          </a:p>
          <a:p>
            <a:r>
              <a:rPr lang="en-US" sz="2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Bala</a:t>
            </a:r>
            <a:r>
              <a:rPr lang="en-US" sz="2000" b="1" u="sng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</a:t>
            </a:r>
            <a:r>
              <a:rPr lang="en-US" sz="2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(”</a:t>
            </a:r>
            <a:r>
              <a:rPr lang="en-US" sz="2000" b="1" u="sng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</a:t>
            </a:r>
            <a:r>
              <a:rPr lang="en-US" sz="2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 stands for King) asks Balaa</a:t>
            </a:r>
            <a:r>
              <a:rPr lang="en-US" sz="2000" b="1" u="sng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  <a:r>
              <a:rPr lang="en-US" sz="2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(”</a:t>
            </a:r>
            <a:r>
              <a:rPr lang="en-US" sz="2000" b="1" u="sng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  <a:r>
              <a:rPr lang="en-US" sz="2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 stands for Malicious prophet) to curse Israel</a:t>
            </a:r>
          </a:p>
          <a:p>
            <a:r>
              <a:rPr lang="en-US" sz="2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“For I know that those you bless are blessed, and those you curse are cursed” 22:6</a:t>
            </a:r>
          </a:p>
        </p:txBody>
      </p:sp>
      <p:sp>
        <p:nvSpPr>
          <p:cNvPr id="57347" name="Rectangle 3"/>
          <p:cNvSpPr>
            <a:spLocks noChangeArrowheads="1"/>
          </p:cNvSpPr>
          <p:nvPr/>
        </p:nvSpPr>
        <p:spPr bwMode="auto">
          <a:xfrm>
            <a:off x="533400" y="2686050"/>
            <a:ext cx="60198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“I will give you the land ...”</a:t>
            </a:r>
          </a:p>
          <a:p>
            <a:r>
              <a:rPr lang="en-US" sz="2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 ‘‘I will make you into a great nation </a:t>
            </a:r>
          </a:p>
          <a:p>
            <a:r>
              <a:rPr lang="en-US" sz="2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I will bless you... </a:t>
            </a:r>
          </a:p>
          <a:p>
            <a:r>
              <a:rPr lang="en-US" sz="2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 </a:t>
            </a:r>
            <a:r>
              <a:rPr lang="en-US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will bless those who bless you, </a:t>
            </a:r>
          </a:p>
          <a:p>
            <a:r>
              <a:rPr lang="en-US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whoever curses you I will curse</a:t>
            </a:r>
            <a:r>
              <a:rPr lang="en-US" sz="2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 </a:t>
            </a:r>
          </a:p>
          <a:p>
            <a:r>
              <a:rPr lang="en-US" sz="2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all peoples on earth </a:t>
            </a:r>
          </a:p>
          <a:p>
            <a:r>
              <a:rPr lang="en-US" sz="2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will be blessed through you.”</a:t>
            </a:r>
          </a:p>
        </p:txBody>
      </p:sp>
      <p:grpSp>
        <p:nvGrpSpPr>
          <p:cNvPr id="57348" name="Group 4"/>
          <p:cNvGrpSpPr>
            <a:grpSpLocks/>
          </p:cNvGrpSpPr>
          <p:nvPr/>
        </p:nvGrpSpPr>
        <p:grpSpPr bwMode="auto">
          <a:xfrm>
            <a:off x="6553200" y="2686050"/>
            <a:ext cx="2286000" cy="2114550"/>
            <a:chOff x="0" y="528"/>
            <a:chExt cx="2928" cy="3744"/>
          </a:xfrm>
        </p:grpSpPr>
        <p:graphicFrame>
          <p:nvGraphicFramePr>
            <p:cNvPr id="57349" name="Object 5"/>
            <p:cNvGraphicFramePr>
              <a:graphicFrameLocks noChangeAspect="1"/>
            </p:cNvGraphicFramePr>
            <p:nvPr/>
          </p:nvGraphicFramePr>
          <p:xfrm>
            <a:off x="0" y="528"/>
            <a:ext cx="2928" cy="374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7439" name="Drawing" r:id="rId5" imgW="4591080" imgH="5553000" progId="Presentations.Drawing.14">
                    <p:embed/>
                  </p:oleObj>
                </mc:Choice>
                <mc:Fallback>
                  <p:oleObj name="Drawing" r:id="rId5" imgW="4591080" imgH="5553000" progId="Presentations.Drawing.14">
                    <p:embed/>
                    <p:pic>
                      <p:nvPicPr>
                        <p:cNvPr id="0" name="Picture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528"/>
                          <a:ext cx="2928" cy="374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7350" name="Rectangle 6"/>
            <p:cNvSpPr>
              <a:spLocks noChangeArrowheads="1"/>
            </p:cNvSpPr>
            <p:nvPr/>
          </p:nvSpPr>
          <p:spPr bwMode="auto">
            <a:xfrm>
              <a:off x="304" y="781"/>
              <a:ext cx="2289" cy="3187"/>
            </a:xfrm>
            <a:prstGeom prst="rect">
              <a:avLst/>
            </a:prstGeom>
            <a:noFill/>
            <a:ln w="571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351" name="WordArt 7"/>
            <p:cNvSpPr>
              <a:spLocks noChangeArrowheads="1" noChangeShapeType="1" noTextEdit="1"/>
            </p:cNvSpPr>
            <p:nvPr/>
          </p:nvSpPr>
          <p:spPr bwMode="auto">
            <a:xfrm>
              <a:off x="546" y="1024"/>
              <a:ext cx="1218" cy="523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FFFF"/>
                  </a:solidFill>
                  <a:latin typeface="Arial Black"/>
                </a:rPr>
                <a:t>Land</a:t>
              </a:r>
            </a:p>
          </p:txBody>
        </p:sp>
        <p:sp>
          <p:nvSpPr>
            <p:cNvPr id="57352" name="WordArt 8"/>
            <p:cNvSpPr>
              <a:spLocks noChangeArrowheads="1" noChangeShapeType="1" noTextEdit="1"/>
            </p:cNvSpPr>
            <p:nvPr/>
          </p:nvSpPr>
          <p:spPr bwMode="auto">
            <a:xfrm>
              <a:off x="546" y="2109"/>
              <a:ext cx="1771" cy="522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FFFF"/>
                  </a:solidFill>
                  <a:latin typeface="Arial Black"/>
                </a:rPr>
                <a:t>Nation</a:t>
              </a:r>
            </a:p>
          </p:txBody>
        </p:sp>
        <p:sp>
          <p:nvSpPr>
            <p:cNvPr id="57353" name="WordArt 9"/>
            <p:cNvSpPr>
              <a:spLocks noChangeArrowheads="1" noChangeShapeType="1" noTextEdit="1"/>
            </p:cNvSpPr>
            <p:nvPr/>
          </p:nvSpPr>
          <p:spPr bwMode="auto">
            <a:xfrm>
              <a:off x="546" y="3194"/>
              <a:ext cx="1883" cy="522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FFFF"/>
                  </a:solidFill>
                  <a:latin typeface="Arial Black"/>
                </a:rPr>
                <a:t>Leader</a:t>
              </a:r>
            </a:p>
          </p:txBody>
        </p:sp>
      </p:grpSp>
      <p:graphicFrame>
        <p:nvGraphicFramePr>
          <p:cNvPr id="57354" name="Object 10"/>
          <p:cNvGraphicFramePr>
            <a:graphicFrameLocks noChangeAspect="1"/>
          </p:cNvGraphicFramePr>
          <p:nvPr/>
        </p:nvGraphicFramePr>
        <p:xfrm>
          <a:off x="914401" y="2400300"/>
          <a:ext cx="2271713" cy="274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440" name="Drawing" r:id="rId7" imgW="3714840" imgH="5981760" progId="Presentations.Drawing.14">
                  <p:embed/>
                </p:oleObj>
              </mc:Choice>
              <mc:Fallback>
                <p:oleObj name="Drawing" r:id="rId7" imgW="3714840" imgH="5981760" progId="Presentations.Drawing.14">
                  <p:embed/>
                  <p:pic>
                    <p:nvPicPr>
                      <p:cNvPr id="0" name="Picture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1" y="2400300"/>
                        <a:ext cx="2271713" cy="2743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7355" name="AutoShape 11"/>
          <p:cNvSpPr>
            <a:spLocks noChangeArrowheads="1"/>
          </p:cNvSpPr>
          <p:nvPr/>
        </p:nvSpPr>
        <p:spPr bwMode="auto">
          <a:xfrm>
            <a:off x="3657600" y="3028950"/>
            <a:ext cx="2743200" cy="742950"/>
          </a:xfrm>
          <a:prstGeom prst="leftRightArrow">
            <a:avLst>
              <a:gd name="adj1" fmla="val 50000"/>
              <a:gd name="adj2" fmla="val 55385"/>
            </a:avLst>
          </a:prstGeom>
          <a:gradFill rotWithShape="1">
            <a:gsLst>
              <a:gs pos="0">
                <a:srgbClr val="CC3399"/>
              </a:gs>
              <a:gs pos="100000">
                <a:schemeClr val="tx2"/>
              </a:gs>
            </a:gsLst>
            <a:lin ang="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99190" dir="3011666" algn="ctr" rotWithShape="0">
              <a:srgbClr val="000000"/>
            </a:outerShdw>
          </a:effectLst>
        </p:spPr>
        <p:txBody>
          <a:bodyPr wrap="none" anchor="ctr"/>
          <a:lstStyle/>
          <a:p>
            <a:pPr algn="ctr"/>
            <a:endParaRPr lang="en-US" sz="180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wipe dir="r"/>
    <p:sndAc>
      <p:stSnd>
        <p:snd r:embed="rId4" name="wi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5734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57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7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9" presetClass="entr" presetSubtype="0" decel="100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73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73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73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7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573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3" dur="indefinite"/>
                                        <p:tgtEl>
                                          <p:spTgt spid="573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5" dur="indefinite"/>
                                        <p:tgtEl>
                                          <p:spTgt spid="573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6" dur="indefinite"/>
                                        <p:tgtEl>
                                          <p:spTgt spid="573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8" dur="indefinite"/>
                                        <p:tgtEl>
                                          <p:spTgt spid="573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9" dur="indefinite"/>
                                        <p:tgtEl>
                                          <p:spTgt spid="573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47" grpId="0"/>
      <p:bldP spid="57355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D20BD-E302-46C8-9D6E-EE79FF167515}" type="slidenum">
              <a:rPr lang="en-US"/>
              <a:pPr/>
              <a:t>23</a:t>
            </a:fld>
            <a:endParaRPr lang="en-US"/>
          </a:p>
        </p:txBody>
      </p:sp>
      <p:sp>
        <p:nvSpPr>
          <p:cNvPr id="75784" name="Rectangle 8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5779" name="Rectangle 3"/>
          <p:cNvSpPr>
            <a:spLocks noGrp="1" noRot="1" noChangeArrowheads="1"/>
          </p:cNvSpPr>
          <p:nvPr>
            <p:ph type="body" sz="half" idx="1"/>
          </p:nvPr>
        </p:nvSpPr>
        <p:spPr>
          <a:xfrm>
            <a:off x="301626" y="1200151"/>
            <a:ext cx="4879975" cy="3374231"/>
          </a:xfrm>
          <a:effectLst/>
        </p:spPr>
        <p:txBody>
          <a:bodyPr/>
          <a:lstStyle/>
          <a:p>
            <a:pPr marL="0" indent="0"/>
            <a:r>
              <a:rPr lang="en-US" sz="2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Peter 2: Balaam is a polytheistic, sorcerer, false-prophet kind of guy.</a:t>
            </a:r>
          </a:p>
          <a:p>
            <a:pPr marL="0" indent="0"/>
            <a:r>
              <a:rPr lang="en-US" sz="2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What’s the deal with the talking donkey?</a:t>
            </a:r>
          </a:p>
          <a:p>
            <a:pPr marL="0" indent="0"/>
            <a:endParaRPr lang="en-US" sz="20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/>
            <a:r>
              <a:rPr lang="en-US" sz="2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Hmmm … so Balaam, you’re a really hot </a:t>
            </a:r>
            <a:r>
              <a:rPr lang="en-US" sz="2000" u="sng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speaker</a:t>
            </a:r>
            <a:r>
              <a:rPr lang="en-US" sz="2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huh??</a:t>
            </a:r>
          </a:p>
          <a:p>
            <a:pPr marL="0" indent="0"/>
            <a:r>
              <a:rPr lang="en-US" sz="2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if this is a contest of who is the more powerful speaker, </a:t>
            </a:r>
            <a:r>
              <a:rPr lang="en-US" sz="2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then let’s go!</a:t>
            </a:r>
            <a:endParaRPr lang="en-US" sz="20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75783" name="Object 7">
            <a:hlinkClick r:id="" action="ppaction://ole?verb=0"/>
          </p:cNvPr>
          <p:cNvGraphicFramePr>
            <a:graphicFrameLocks noGrp="1" noChangeAspect="1"/>
          </p:cNvGraphicFramePr>
          <p:nvPr>
            <p:ph sz="quarter" idx="3"/>
          </p:nvPr>
        </p:nvGraphicFramePr>
        <p:xfrm>
          <a:off x="9448800" y="4057650"/>
          <a:ext cx="304800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830" name="Sound Recorder Document" r:id="rId6" imgW="304520" imgH="304520" progId="SoundRec">
                  <p:embed/>
                </p:oleObj>
              </mc:Choice>
              <mc:Fallback>
                <p:oleObj name="Sound Recorder Document" r:id="rId6" imgW="304520" imgH="304520" progId="SoundRec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448800" y="4057650"/>
                        <a:ext cx="304800" cy="228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5787" name="Picture 11" descr="Donkey (Eddie Murphy)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638800" y="1371600"/>
            <a:ext cx="3009900" cy="2857500"/>
          </a:xfrm>
          <a:prstGeom prst="rect">
            <a:avLst/>
          </a:prstGeom>
          <a:noFill/>
          <a:effectLst>
            <a:outerShdw dist="91581" dir="2021404" algn="ctr" rotWithShape="0">
              <a:srgbClr val="000000"/>
            </a:outerShdw>
          </a:effectLst>
        </p:spPr>
      </p:pic>
      <p:pic>
        <p:nvPicPr>
          <p:cNvPr id="75789" name="Picture 13">
            <a:hlinkClick r:id="" action="ppaction://media"/>
          </p:cNvPr>
          <p:cNvPicPr>
            <a:picLocks noRot="1"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400800" y="5429250"/>
            <a:ext cx="304800" cy="228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57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57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57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57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383" fill="hold"/>
                                        <p:tgtEl>
                                          <p:spTgt spid="7578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5789"/>
                </p:tgtEl>
              </p:cMediaNode>
            </p:audio>
          </p:childTnLst>
        </p:cTn>
      </p:par>
    </p:tnLst>
    <p:bldLst>
      <p:bldP spid="75779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3"/>
          <p:cNvSpPr>
            <a:spLocks noGrp="1"/>
          </p:cNvSpPr>
          <p:nvPr>
            <p:ph type="sldNum" sz="quarter" idx="12"/>
          </p:nvPr>
        </p:nvSpPr>
        <p:spPr>
          <a:effectLst/>
        </p:spPr>
        <p:txBody>
          <a:bodyPr/>
          <a:lstStyle/>
          <a:p>
            <a:fld id="{10452C3F-C1CD-4340-BE4F-E282F5112E39}" type="slidenum">
              <a:rPr lang="en-US" sz="9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/>
              <a:t>24</a:t>
            </a:fld>
            <a:endParaRPr lang="en-US" sz="90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8372" name="Rectangle 4"/>
          <p:cNvSpPr>
            <a:spLocks noChangeArrowheads="1"/>
          </p:cNvSpPr>
          <p:nvPr/>
        </p:nvSpPr>
        <p:spPr bwMode="auto">
          <a:xfrm>
            <a:off x="533400" y="571500"/>
            <a:ext cx="8229600" cy="2800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3600" b="1">
                <a:solidFill>
                  <a:srgbClr val="000000"/>
                </a:solidFill>
              </a:rPr>
              <a:t>“Curse” #1</a:t>
            </a:r>
          </a:p>
          <a:p>
            <a:r>
              <a:rPr lang="en-US" sz="2000">
                <a:solidFill>
                  <a:srgbClr val="000000"/>
                </a:solidFill>
              </a:rPr>
              <a:t> Numbers 23:9-10</a:t>
            </a:r>
          </a:p>
          <a:p>
            <a:r>
              <a:rPr lang="en-US" sz="2000">
                <a:solidFill>
                  <a:srgbClr val="000000"/>
                </a:solidFill>
              </a:rPr>
              <a:t> 9 From the rocky peaks I see them, from the heights I view them. I see a people who live apart and do not consider themselves one of the nations. </a:t>
            </a:r>
          </a:p>
          <a:p>
            <a:r>
              <a:rPr lang="en-US" sz="2000">
                <a:solidFill>
                  <a:srgbClr val="000000"/>
                </a:solidFill>
              </a:rPr>
              <a:t> 10 Who can count the dust of Jacob or number the fourth part of Israel? </a:t>
            </a:r>
          </a:p>
          <a:p>
            <a:r>
              <a:rPr lang="en-US" sz="2000">
                <a:solidFill>
                  <a:srgbClr val="000000"/>
                </a:solidFill>
              </a:rPr>
              <a:t> Let me die the death of the righteous, and may my end be like theirs!” </a:t>
            </a:r>
          </a:p>
        </p:txBody>
      </p:sp>
      <p:sp>
        <p:nvSpPr>
          <p:cNvPr id="58373" name="Rectangle 5"/>
          <p:cNvSpPr>
            <a:spLocks noChangeArrowheads="1"/>
          </p:cNvSpPr>
          <p:nvPr/>
        </p:nvSpPr>
        <p:spPr bwMode="auto">
          <a:xfrm>
            <a:off x="304800" y="3431381"/>
            <a:ext cx="88392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 28:13</a:t>
            </a:r>
            <a:r>
              <a:rPr lang="en-US" sz="2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He said, “I am the Lord, the God of your grandfather Abraham and the God of your father Isaac. I will give you and your descendants the ground you are lying on. </a:t>
            </a:r>
            <a:r>
              <a:rPr lang="en-US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28:14</a:t>
            </a:r>
            <a:r>
              <a:rPr lang="en-US" sz="2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Your descendants will be like the dust of the earth, and you will spread out to the west, east, north, and south.</a:t>
            </a:r>
          </a:p>
        </p:txBody>
      </p:sp>
      <p:sp>
        <p:nvSpPr>
          <p:cNvPr id="58374" name="Rectangle 6"/>
          <p:cNvSpPr>
            <a:spLocks noChangeArrowheads="1"/>
          </p:cNvSpPr>
          <p:nvPr/>
        </p:nvSpPr>
        <p:spPr bwMode="auto">
          <a:xfrm>
            <a:off x="304800" y="3407569"/>
            <a:ext cx="88392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000" b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 19:5</a:t>
            </a:r>
            <a:r>
              <a:rPr lang="en-US" sz="20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And now, if you will diligently obey me and keep my covenant, then you will be my special possession out of all the nations, for all the earth is mine. </a:t>
            </a:r>
            <a:r>
              <a:rPr lang="en-US" sz="2000" b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19:6</a:t>
            </a:r>
            <a:r>
              <a:rPr lang="en-US" sz="20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And you will be my kingdom of priests and a holy nation.’</a:t>
            </a:r>
          </a:p>
        </p:txBody>
      </p:sp>
      <p:pic>
        <p:nvPicPr>
          <p:cNvPr id="58375" name="Picture 7" descr="14 wildernes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31019"/>
            <a:ext cx="9144000" cy="46124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6" name="WordArt 8"/>
          <p:cNvSpPr>
            <a:spLocks noChangeArrowheads="1" noChangeShapeType="1" noTextEdit="1"/>
          </p:cNvSpPr>
          <p:nvPr/>
        </p:nvSpPr>
        <p:spPr bwMode="auto">
          <a:xfrm>
            <a:off x="304801" y="1428750"/>
            <a:ext cx="1876425" cy="4857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2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000000"/>
                  </a:outerShdw>
                </a:effectLst>
                <a:latin typeface="Arial Black"/>
              </a:rPr>
              <a:t>Balaam</a:t>
            </a:r>
          </a:p>
        </p:txBody>
      </p:sp>
      <p:sp>
        <p:nvSpPr>
          <p:cNvPr id="58377" name="WordArt 9"/>
          <p:cNvSpPr>
            <a:spLocks noChangeArrowheads="1" noChangeShapeType="1" noTextEdit="1"/>
          </p:cNvSpPr>
          <p:nvPr/>
        </p:nvSpPr>
        <p:spPr bwMode="auto">
          <a:xfrm>
            <a:off x="6248401" y="2686050"/>
            <a:ext cx="1876425" cy="4857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2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000000"/>
                  </a:outerShdw>
                </a:effectLst>
                <a:latin typeface="Arial Black"/>
              </a:rPr>
              <a:t>Israel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83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83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8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583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583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8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583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72" grpId="0" uiExpand="1" build="p"/>
      <p:bldP spid="58373" grpId="0"/>
      <p:bldP spid="58374" grpId="0"/>
      <p:bldP spid="58374" grpId="1"/>
      <p:bldP spid="58376" grpId="0" animBg="1"/>
      <p:bldP spid="58376" grpId="1" animBg="1"/>
      <p:bldP spid="58377" grpId="0" animBg="1"/>
      <p:bldP spid="58377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3D6D3-D374-4501-8BCC-D9A2B0E30797}" type="slidenum">
              <a:rPr lang="en-US"/>
              <a:pPr/>
              <a:t>25</a:t>
            </a:fld>
            <a:endParaRPr lang="en-US"/>
          </a:p>
        </p:txBody>
      </p:sp>
      <p:sp>
        <p:nvSpPr>
          <p:cNvPr id="61442" name="Rectangle 2"/>
          <p:cNvSpPr>
            <a:spLocks noChangeArrowheads="1"/>
          </p:cNvSpPr>
          <p:nvPr/>
        </p:nvSpPr>
        <p:spPr bwMode="auto">
          <a:xfrm>
            <a:off x="533400" y="571500"/>
            <a:ext cx="8229600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“Curse” #2</a:t>
            </a:r>
          </a:p>
          <a:p>
            <a:r>
              <a:rPr lang="en-US" sz="2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Numbers 23:19</a:t>
            </a:r>
          </a:p>
          <a:p>
            <a:r>
              <a:rPr lang="en-US" sz="2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19 God is not a man, that he should lie, </a:t>
            </a:r>
          </a:p>
          <a:p>
            <a:r>
              <a:rPr lang="en-US" sz="2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nor a son of man, that he should change his mind. </a:t>
            </a:r>
          </a:p>
          <a:p>
            <a:r>
              <a:rPr lang="en-US" sz="2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Does he speak and then not act? </a:t>
            </a:r>
          </a:p>
          <a:p>
            <a:r>
              <a:rPr lang="en-US" sz="2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Does he promise and not fulfill?</a:t>
            </a:r>
          </a:p>
        </p:txBody>
      </p:sp>
      <p:grpSp>
        <p:nvGrpSpPr>
          <p:cNvPr id="61443" name="Group 3"/>
          <p:cNvGrpSpPr>
            <a:grpSpLocks/>
          </p:cNvGrpSpPr>
          <p:nvPr/>
        </p:nvGrpSpPr>
        <p:grpSpPr bwMode="auto">
          <a:xfrm>
            <a:off x="5181600" y="1943100"/>
            <a:ext cx="2286000" cy="2114550"/>
            <a:chOff x="0" y="528"/>
            <a:chExt cx="2928" cy="3744"/>
          </a:xfrm>
        </p:grpSpPr>
        <p:graphicFrame>
          <p:nvGraphicFramePr>
            <p:cNvPr id="61444" name="Object 4"/>
            <p:cNvGraphicFramePr>
              <a:graphicFrameLocks noChangeAspect="1"/>
            </p:cNvGraphicFramePr>
            <p:nvPr/>
          </p:nvGraphicFramePr>
          <p:xfrm>
            <a:off x="0" y="528"/>
            <a:ext cx="2928" cy="374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1491" name="Drawing" r:id="rId4" imgW="4591080" imgH="5553000" progId="Presentations.Drawing.14">
                    <p:embed/>
                  </p:oleObj>
                </mc:Choice>
                <mc:Fallback>
                  <p:oleObj name="Drawing" r:id="rId4" imgW="4591080" imgH="5553000" progId="Presentations.Drawing.14">
                    <p:embed/>
                    <p:pic>
                      <p:nvPicPr>
                        <p:cNvPr id="0" name="Picture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528"/>
                          <a:ext cx="2928" cy="374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1445" name="Rectangle 5"/>
            <p:cNvSpPr>
              <a:spLocks noChangeArrowheads="1"/>
            </p:cNvSpPr>
            <p:nvPr/>
          </p:nvSpPr>
          <p:spPr bwMode="auto">
            <a:xfrm>
              <a:off x="304" y="781"/>
              <a:ext cx="2289" cy="3187"/>
            </a:xfrm>
            <a:prstGeom prst="rect">
              <a:avLst/>
            </a:prstGeom>
            <a:noFill/>
            <a:ln w="571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446" name="WordArt 6"/>
            <p:cNvSpPr>
              <a:spLocks noChangeArrowheads="1" noChangeShapeType="1" noTextEdit="1"/>
            </p:cNvSpPr>
            <p:nvPr/>
          </p:nvSpPr>
          <p:spPr bwMode="auto">
            <a:xfrm>
              <a:off x="546" y="1024"/>
              <a:ext cx="1218" cy="523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FFFF"/>
                  </a:solidFill>
                  <a:latin typeface="Arial Black"/>
                </a:rPr>
                <a:t>Land</a:t>
              </a:r>
            </a:p>
          </p:txBody>
        </p:sp>
        <p:sp>
          <p:nvSpPr>
            <p:cNvPr id="61447" name="WordArt 7"/>
            <p:cNvSpPr>
              <a:spLocks noChangeArrowheads="1" noChangeShapeType="1" noTextEdit="1"/>
            </p:cNvSpPr>
            <p:nvPr/>
          </p:nvSpPr>
          <p:spPr bwMode="auto">
            <a:xfrm>
              <a:off x="546" y="2109"/>
              <a:ext cx="1771" cy="522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FFFF"/>
                  </a:solidFill>
                  <a:latin typeface="Arial Black"/>
                </a:rPr>
                <a:t>Nation</a:t>
              </a:r>
            </a:p>
          </p:txBody>
        </p:sp>
        <p:sp>
          <p:nvSpPr>
            <p:cNvPr id="61448" name="WordArt 8"/>
            <p:cNvSpPr>
              <a:spLocks noChangeArrowheads="1" noChangeShapeType="1" noTextEdit="1"/>
            </p:cNvSpPr>
            <p:nvPr/>
          </p:nvSpPr>
          <p:spPr bwMode="auto">
            <a:xfrm>
              <a:off x="546" y="3194"/>
              <a:ext cx="1883" cy="522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FFFF"/>
                  </a:solidFill>
                  <a:latin typeface="Arial Black"/>
                </a:rPr>
                <a:t>Leader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14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14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14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14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144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9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0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61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42" grpId="0" uiExpand="1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4743C-E76A-4DD7-9122-61961A0FC66B}" type="slidenum">
              <a:rPr lang="en-US"/>
              <a:pPr/>
              <a:t>26</a:t>
            </a:fld>
            <a:endParaRPr lang="en-US"/>
          </a:p>
        </p:txBody>
      </p:sp>
      <p:sp>
        <p:nvSpPr>
          <p:cNvPr id="62466" name="Rectangle 2"/>
          <p:cNvSpPr>
            <a:spLocks noChangeArrowheads="1"/>
          </p:cNvSpPr>
          <p:nvPr/>
        </p:nvSpPr>
        <p:spPr bwMode="auto">
          <a:xfrm>
            <a:off x="533400" y="571500"/>
            <a:ext cx="822960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3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“Curse” #3</a:t>
            </a:r>
          </a:p>
          <a:p>
            <a:r>
              <a:rPr lang="en-US" sz="2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Numbers 24:9 Like a lion they crouch and lie down, </a:t>
            </a:r>
          </a:p>
          <a:p>
            <a:r>
              <a:rPr lang="en-US" sz="2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like a lioness—who dares to rouse them?  </a:t>
            </a:r>
          </a:p>
          <a:p>
            <a:r>
              <a:rPr lang="en-US" sz="2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“May those who bless you be blessed </a:t>
            </a:r>
          </a:p>
          <a:p>
            <a:r>
              <a:rPr lang="en-US" sz="2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and those who curse you be cursed!”</a:t>
            </a:r>
          </a:p>
        </p:txBody>
      </p:sp>
      <p:grpSp>
        <p:nvGrpSpPr>
          <p:cNvPr id="62467" name="Group 3"/>
          <p:cNvGrpSpPr>
            <a:grpSpLocks/>
          </p:cNvGrpSpPr>
          <p:nvPr/>
        </p:nvGrpSpPr>
        <p:grpSpPr bwMode="auto">
          <a:xfrm>
            <a:off x="6934200" y="1371600"/>
            <a:ext cx="2286000" cy="2114550"/>
            <a:chOff x="0" y="528"/>
            <a:chExt cx="2928" cy="3744"/>
          </a:xfrm>
        </p:grpSpPr>
        <p:graphicFrame>
          <p:nvGraphicFramePr>
            <p:cNvPr id="62468" name="Object 4"/>
            <p:cNvGraphicFramePr>
              <a:graphicFrameLocks noChangeAspect="1"/>
            </p:cNvGraphicFramePr>
            <p:nvPr/>
          </p:nvGraphicFramePr>
          <p:xfrm>
            <a:off x="0" y="528"/>
            <a:ext cx="2928" cy="374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2515" name="Drawing" r:id="rId4" imgW="4591080" imgH="5553000" progId="Presentations.Drawing.14">
                    <p:embed/>
                  </p:oleObj>
                </mc:Choice>
                <mc:Fallback>
                  <p:oleObj name="Drawing" r:id="rId4" imgW="4591080" imgH="5553000" progId="Presentations.Drawing.14">
                    <p:embed/>
                    <p:pic>
                      <p:nvPicPr>
                        <p:cNvPr id="0" name="Picture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528"/>
                          <a:ext cx="2928" cy="374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2469" name="Rectangle 5"/>
            <p:cNvSpPr>
              <a:spLocks noChangeArrowheads="1"/>
            </p:cNvSpPr>
            <p:nvPr/>
          </p:nvSpPr>
          <p:spPr bwMode="auto">
            <a:xfrm>
              <a:off x="304" y="781"/>
              <a:ext cx="2289" cy="3187"/>
            </a:xfrm>
            <a:prstGeom prst="rect">
              <a:avLst/>
            </a:prstGeom>
            <a:noFill/>
            <a:ln w="571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70" name="WordArt 6"/>
            <p:cNvSpPr>
              <a:spLocks noChangeArrowheads="1" noChangeShapeType="1" noTextEdit="1"/>
            </p:cNvSpPr>
            <p:nvPr/>
          </p:nvSpPr>
          <p:spPr bwMode="auto">
            <a:xfrm>
              <a:off x="546" y="1024"/>
              <a:ext cx="1218" cy="523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FFFF"/>
                  </a:solidFill>
                  <a:latin typeface="Arial Black"/>
                </a:rPr>
                <a:t>Land</a:t>
              </a:r>
            </a:p>
          </p:txBody>
        </p:sp>
        <p:sp>
          <p:nvSpPr>
            <p:cNvPr id="62471" name="WordArt 7"/>
            <p:cNvSpPr>
              <a:spLocks noChangeArrowheads="1" noChangeShapeType="1" noTextEdit="1"/>
            </p:cNvSpPr>
            <p:nvPr/>
          </p:nvSpPr>
          <p:spPr bwMode="auto">
            <a:xfrm>
              <a:off x="546" y="2109"/>
              <a:ext cx="1771" cy="522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FFFF"/>
                  </a:solidFill>
                  <a:latin typeface="Arial Black"/>
                </a:rPr>
                <a:t>Nation</a:t>
              </a:r>
            </a:p>
          </p:txBody>
        </p:sp>
        <p:sp>
          <p:nvSpPr>
            <p:cNvPr id="62472" name="WordArt 8"/>
            <p:cNvSpPr>
              <a:spLocks noChangeArrowheads="1" noChangeShapeType="1" noTextEdit="1"/>
            </p:cNvSpPr>
            <p:nvPr/>
          </p:nvSpPr>
          <p:spPr bwMode="auto">
            <a:xfrm>
              <a:off x="546" y="3194"/>
              <a:ext cx="1883" cy="522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FFFF"/>
                  </a:solidFill>
                  <a:latin typeface="Arial Black"/>
                </a:rPr>
                <a:t>Leader</a:t>
              </a:r>
            </a:p>
          </p:txBody>
        </p:sp>
      </p:grpSp>
      <p:grpSp>
        <p:nvGrpSpPr>
          <p:cNvPr id="62477" name="Group 13"/>
          <p:cNvGrpSpPr>
            <a:grpSpLocks/>
          </p:cNvGrpSpPr>
          <p:nvPr/>
        </p:nvGrpSpPr>
        <p:grpSpPr bwMode="auto">
          <a:xfrm>
            <a:off x="228600" y="2800350"/>
            <a:ext cx="6781800" cy="853679"/>
            <a:chOff x="864" y="2352"/>
            <a:chExt cx="4272" cy="717"/>
          </a:xfrm>
        </p:grpSpPr>
        <p:sp>
          <p:nvSpPr>
            <p:cNvPr id="62478" name="Rectangle 14"/>
            <p:cNvSpPr>
              <a:spLocks noChangeArrowheads="1"/>
            </p:cNvSpPr>
            <p:nvPr/>
          </p:nvSpPr>
          <p:spPr bwMode="auto">
            <a:xfrm>
              <a:off x="864" y="2352"/>
              <a:ext cx="4272" cy="717"/>
            </a:xfrm>
            <a:prstGeom prst="rect">
              <a:avLst/>
            </a:prstGeom>
            <a:gradFill rotWithShape="1">
              <a:gsLst>
                <a:gs pos="0">
                  <a:srgbClr val="FF6600"/>
                </a:gs>
                <a:gs pos="100000">
                  <a:srgbClr val="A50021"/>
                </a:gs>
              </a:gsLst>
              <a:lin ang="5400000" scaled="1"/>
            </a:gradFill>
            <a:ln w="3175">
              <a:solidFill>
                <a:srgbClr val="000000"/>
              </a:solidFill>
              <a:miter lim="800000"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 wrap="none" anchor="ctr"/>
            <a:lstStyle/>
            <a:p>
              <a:pPr algn="ctr" eaLnBrk="1" hangingPunct="1"/>
              <a:endParaRPr lang="en-US" sz="2800">
                <a:solidFill>
                  <a:schemeClr val="bg1"/>
                </a:solidFill>
              </a:endParaRPr>
            </a:p>
          </p:txBody>
        </p:sp>
        <p:sp>
          <p:nvSpPr>
            <p:cNvPr id="62479" name="WordArt 15"/>
            <p:cNvSpPr>
              <a:spLocks noChangeArrowheads="1" noChangeShapeType="1" noTextEdit="1"/>
            </p:cNvSpPr>
            <p:nvPr/>
          </p:nvSpPr>
          <p:spPr bwMode="auto">
            <a:xfrm>
              <a:off x="1872" y="2441"/>
              <a:ext cx="2256" cy="539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FFFF"/>
                  </a:solidFill>
                  <a:effectLst>
                    <a:outerShdw dist="71842" dir="2700000" algn="ctr" rotWithShape="0">
                      <a:srgbClr val="000000"/>
                    </a:outerShdw>
                  </a:effectLst>
                  <a:latin typeface="Arial Black"/>
                </a:rPr>
                <a:t>12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24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24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24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24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5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6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62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2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466" grpId="0" uiExpand="1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91D07-CD29-47DA-9D10-D885F2BE6FA6}" type="slidenum">
              <a:rPr lang="en-US"/>
              <a:pPr/>
              <a:t>27</a:t>
            </a:fld>
            <a:endParaRPr lang="en-US"/>
          </a:p>
        </p:txBody>
      </p:sp>
      <p:sp>
        <p:nvSpPr>
          <p:cNvPr id="64514" name="Rectangle 2"/>
          <p:cNvSpPr>
            <a:spLocks noChangeArrowheads="1"/>
          </p:cNvSpPr>
          <p:nvPr/>
        </p:nvSpPr>
        <p:spPr bwMode="auto">
          <a:xfrm>
            <a:off x="533400" y="571500"/>
            <a:ext cx="8229600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Curse #4</a:t>
            </a:r>
          </a:p>
          <a:p>
            <a:r>
              <a:rPr lang="en-US" sz="1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Numbers 24:17  “I see him, but not now; </a:t>
            </a:r>
          </a:p>
          <a:p>
            <a:r>
              <a:rPr lang="en-US" sz="1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 behold him, but not near. </a:t>
            </a:r>
          </a:p>
          <a:p>
            <a:r>
              <a:rPr lang="en-US" sz="1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star will come out of Jacob; </a:t>
            </a:r>
          </a:p>
          <a:p>
            <a:r>
              <a:rPr lang="en-US" sz="1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scepter will rise out of Israel. </a:t>
            </a:r>
          </a:p>
          <a:p>
            <a:r>
              <a:rPr lang="en-US" sz="1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He will crush the foreheads of Moab, the </a:t>
            </a:r>
          </a:p>
          <a:p>
            <a:r>
              <a:rPr lang="en-US" sz="1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skulls of all the sons of </a:t>
            </a:r>
            <a:r>
              <a:rPr lang="en-US" sz="180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Sheth</a:t>
            </a:r>
            <a:r>
              <a:rPr lang="en-US" sz="1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</a:p>
        </p:txBody>
      </p:sp>
      <p:grpSp>
        <p:nvGrpSpPr>
          <p:cNvPr id="64515" name="Group 3"/>
          <p:cNvGrpSpPr>
            <a:grpSpLocks/>
          </p:cNvGrpSpPr>
          <p:nvPr/>
        </p:nvGrpSpPr>
        <p:grpSpPr bwMode="auto">
          <a:xfrm>
            <a:off x="6934200" y="1371600"/>
            <a:ext cx="2286000" cy="2114550"/>
            <a:chOff x="0" y="528"/>
            <a:chExt cx="2928" cy="3744"/>
          </a:xfrm>
        </p:grpSpPr>
        <p:graphicFrame>
          <p:nvGraphicFramePr>
            <p:cNvPr id="64516" name="Object 4"/>
            <p:cNvGraphicFramePr>
              <a:graphicFrameLocks noChangeAspect="1"/>
            </p:cNvGraphicFramePr>
            <p:nvPr/>
          </p:nvGraphicFramePr>
          <p:xfrm>
            <a:off x="0" y="528"/>
            <a:ext cx="2928" cy="374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4612" name="Drawing" r:id="rId4" imgW="4591080" imgH="5553000" progId="Presentations.Drawing.14">
                    <p:embed/>
                  </p:oleObj>
                </mc:Choice>
                <mc:Fallback>
                  <p:oleObj name="Drawing" r:id="rId4" imgW="4591080" imgH="5553000" progId="Presentations.Drawing.14">
                    <p:embed/>
                    <p:pic>
                      <p:nvPicPr>
                        <p:cNvPr id="0" name="Picture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528"/>
                          <a:ext cx="2928" cy="374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4517" name="Rectangle 5"/>
            <p:cNvSpPr>
              <a:spLocks noChangeArrowheads="1"/>
            </p:cNvSpPr>
            <p:nvPr/>
          </p:nvSpPr>
          <p:spPr bwMode="auto">
            <a:xfrm>
              <a:off x="304" y="781"/>
              <a:ext cx="2289" cy="3187"/>
            </a:xfrm>
            <a:prstGeom prst="rect">
              <a:avLst/>
            </a:prstGeom>
            <a:noFill/>
            <a:ln w="571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518" name="WordArt 6"/>
            <p:cNvSpPr>
              <a:spLocks noChangeArrowheads="1" noChangeShapeType="1" noTextEdit="1"/>
            </p:cNvSpPr>
            <p:nvPr/>
          </p:nvSpPr>
          <p:spPr bwMode="auto">
            <a:xfrm>
              <a:off x="546" y="1024"/>
              <a:ext cx="1218" cy="523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FFFF"/>
                  </a:solidFill>
                  <a:latin typeface="Arial Black"/>
                </a:rPr>
                <a:t>Land</a:t>
              </a:r>
            </a:p>
          </p:txBody>
        </p:sp>
        <p:sp>
          <p:nvSpPr>
            <p:cNvPr id="64519" name="WordArt 7"/>
            <p:cNvSpPr>
              <a:spLocks noChangeArrowheads="1" noChangeShapeType="1" noTextEdit="1"/>
            </p:cNvSpPr>
            <p:nvPr/>
          </p:nvSpPr>
          <p:spPr bwMode="auto">
            <a:xfrm>
              <a:off x="546" y="2109"/>
              <a:ext cx="1771" cy="522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FFFF"/>
                  </a:solidFill>
                  <a:latin typeface="Arial Black"/>
                </a:rPr>
                <a:t>Nation</a:t>
              </a:r>
            </a:p>
          </p:txBody>
        </p:sp>
        <p:sp>
          <p:nvSpPr>
            <p:cNvPr id="64520" name="WordArt 8"/>
            <p:cNvSpPr>
              <a:spLocks noChangeArrowheads="1" noChangeShapeType="1" noTextEdit="1"/>
            </p:cNvSpPr>
            <p:nvPr/>
          </p:nvSpPr>
          <p:spPr bwMode="auto">
            <a:xfrm>
              <a:off x="546" y="3194"/>
              <a:ext cx="1883" cy="522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FFFF"/>
                  </a:solidFill>
                  <a:latin typeface="Arial Black"/>
                </a:rPr>
                <a:t>Leader</a:t>
              </a:r>
            </a:p>
          </p:txBody>
        </p:sp>
      </p:grpSp>
      <p:grpSp>
        <p:nvGrpSpPr>
          <p:cNvPr id="64521" name="Group 9"/>
          <p:cNvGrpSpPr>
            <a:grpSpLocks/>
          </p:cNvGrpSpPr>
          <p:nvPr/>
        </p:nvGrpSpPr>
        <p:grpSpPr bwMode="auto">
          <a:xfrm>
            <a:off x="571500" y="3654029"/>
            <a:ext cx="6096000" cy="853678"/>
            <a:chOff x="720" y="3120"/>
            <a:chExt cx="3840" cy="717"/>
          </a:xfrm>
        </p:grpSpPr>
        <p:sp>
          <p:nvSpPr>
            <p:cNvPr id="64522" name="Rectangle 10"/>
            <p:cNvSpPr>
              <a:spLocks noChangeArrowheads="1"/>
            </p:cNvSpPr>
            <p:nvPr/>
          </p:nvSpPr>
          <p:spPr bwMode="auto">
            <a:xfrm>
              <a:off x="720" y="3120"/>
              <a:ext cx="3840" cy="717"/>
            </a:xfrm>
            <a:prstGeom prst="rect">
              <a:avLst/>
            </a:prstGeom>
            <a:gradFill rotWithShape="1">
              <a:gsLst>
                <a:gs pos="0">
                  <a:srgbClr val="FF6600"/>
                </a:gs>
                <a:gs pos="100000">
                  <a:srgbClr val="A50021"/>
                </a:gs>
              </a:gsLst>
              <a:lin ang="5400000" scaled="1"/>
            </a:gradFill>
            <a:ln w="3175">
              <a:solidFill>
                <a:srgbClr val="000000"/>
              </a:solidFill>
              <a:miter lim="800000"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 wrap="none" anchor="ctr"/>
            <a:lstStyle/>
            <a:p>
              <a:pPr algn="ctr" eaLnBrk="1" hangingPunct="1"/>
              <a:endParaRPr lang="en-US" sz="2800">
                <a:solidFill>
                  <a:schemeClr val="bg1"/>
                </a:solidFill>
              </a:endParaRPr>
            </a:p>
          </p:txBody>
        </p:sp>
        <p:sp>
          <p:nvSpPr>
            <p:cNvPr id="64523" name="WordArt 11"/>
            <p:cNvSpPr>
              <a:spLocks noChangeArrowheads="1" noChangeShapeType="1" noTextEdit="1"/>
            </p:cNvSpPr>
            <p:nvPr/>
          </p:nvSpPr>
          <p:spPr bwMode="auto">
            <a:xfrm>
              <a:off x="1056" y="3205"/>
              <a:ext cx="3177" cy="539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FFFF"/>
                  </a:solidFill>
                  <a:effectLst>
                    <a:outerShdw dist="71842" dir="2700000" algn="ctr" rotWithShape="0">
                      <a:srgbClr val="000000"/>
                    </a:outerShdw>
                  </a:effectLst>
                  <a:latin typeface="Arial Black"/>
                </a:rPr>
                <a:t>3:15</a:t>
              </a:r>
            </a:p>
          </p:txBody>
        </p:sp>
      </p:grpSp>
      <p:grpSp>
        <p:nvGrpSpPr>
          <p:cNvPr id="64524" name="Group 12"/>
          <p:cNvGrpSpPr>
            <a:grpSpLocks/>
          </p:cNvGrpSpPr>
          <p:nvPr/>
        </p:nvGrpSpPr>
        <p:grpSpPr bwMode="auto">
          <a:xfrm>
            <a:off x="228600" y="2800350"/>
            <a:ext cx="6781800" cy="853679"/>
            <a:chOff x="864" y="2352"/>
            <a:chExt cx="4272" cy="717"/>
          </a:xfrm>
        </p:grpSpPr>
        <p:sp>
          <p:nvSpPr>
            <p:cNvPr id="64525" name="Rectangle 13"/>
            <p:cNvSpPr>
              <a:spLocks noChangeArrowheads="1"/>
            </p:cNvSpPr>
            <p:nvPr/>
          </p:nvSpPr>
          <p:spPr bwMode="auto">
            <a:xfrm>
              <a:off x="864" y="2352"/>
              <a:ext cx="4272" cy="717"/>
            </a:xfrm>
            <a:prstGeom prst="rect">
              <a:avLst/>
            </a:prstGeom>
            <a:gradFill rotWithShape="1">
              <a:gsLst>
                <a:gs pos="0">
                  <a:srgbClr val="FF6600"/>
                </a:gs>
                <a:gs pos="100000">
                  <a:srgbClr val="A50021"/>
                </a:gs>
              </a:gsLst>
              <a:lin ang="5400000" scaled="1"/>
            </a:gradFill>
            <a:ln w="3175">
              <a:solidFill>
                <a:srgbClr val="000000"/>
              </a:solidFill>
              <a:miter lim="800000"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 wrap="none" anchor="ctr"/>
            <a:lstStyle/>
            <a:p>
              <a:pPr algn="ctr" eaLnBrk="1" hangingPunct="1"/>
              <a:endParaRPr lang="en-US" sz="2800">
                <a:solidFill>
                  <a:schemeClr val="bg1"/>
                </a:solidFill>
              </a:endParaRPr>
            </a:p>
          </p:txBody>
        </p:sp>
        <p:sp>
          <p:nvSpPr>
            <p:cNvPr id="64526" name="WordArt 14"/>
            <p:cNvSpPr>
              <a:spLocks noChangeArrowheads="1" noChangeShapeType="1" noTextEdit="1"/>
            </p:cNvSpPr>
            <p:nvPr/>
          </p:nvSpPr>
          <p:spPr bwMode="auto">
            <a:xfrm>
              <a:off x="1872" y="2441"/>
              <a:ext cx="2256" cy="539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FFFF"/>
                  </a:solidFill>
                  <a:effectLst>
                    <a:outerShdw dist="71842" dir="2700000" algn="ctr" rotWithShape="0">
                      <a:srgbClr val="000000"/>
                    </a:outerShdw>
                  </a:effectLst>
                  <a:latin typeface="Arial Black"/>
                </a:rPr>
                <a:t>12</a:t>
              </a:r>
            </a:p>
          </p:txBody>
        </p:sp>
      </p:grpSp>
      <p:graphicFrame>
        <p:nvGraphicFramePr>
          <p:cNvPr id="64527" name="Object 15"/>
          <p:cNvGraphicFramePr>
            <a:graphicFrameLocks noChangeAspect="1"/>
          </p:cNvGraphicFramePr>
          <p:nvPr/>
        </p:nvGraphicFramePr>
        <p:xfrm>
          <a:off x="609600" y="400050"/>
          <a:ext cx="4114800" cy="17395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613" name="Drawing" r:id="rId6" imgW="9137056" imgH="5151554" progId="Presentations.Drawing.14">
                  <p:embed/>
                </p:oleObj>
              </mc:Choice>
              <mc:Fallback>
                <p:oleObj name="Drawing" r:id="rId6" imgW="9137056" imgH="5151554" progId="Presentations.Drawing.14">
                  <p:embed/>
                  <p:pic>
                    <p:nvPicPr>
                      <p:cNvPr id="0" name="Picture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400050"/>
                        <a:ext cx="4114800" cy="173950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45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45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5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45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45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45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45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45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45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64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14" grpId="0" uiExpand="1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2B God Judges Israel for Intentional Sin, 25</a:t>
            </a:r>
          </a:p>
          <a:p>
            <a:r>
              <a:rPr lang="en-US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God will </a:t>
            </a:r>
            <a:r>
              <a:rPr lang="en-US" i="1" u="sng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protect</a:t>
            </a:r>
            <a:r>
              <a:rPr lang="en-US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you from things that you can't protect yourself from (chap 23-24), but you will feel the </a:t>
            </a:r>
            <a:r>
              <a:rPr lang="en-US" i="1" u="sng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discipline</a:t>
            </a:r>
            <a:r>
              <a:rPr lang="en-US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the Lord when you choose self-destructive ways (chap 25).</a:t>
            </a:r>
            <a:endParaRPr lang="en-US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2CB02-6550-479E-9BB5-9696D7055D1D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5AC28-3473-4F15-8C4E-46D6B81CF010}" type="slidenum">
              <a:rPr lang="en-US" sz="900"/>
              <a:pPr/>
              <a:t>29</a:t>
            </a:fld>
            <a:endParaRPr lang="en-US" sz="900"/>
          </a:p>
        </p:txBody>
      </p:sp>
      <p:sp>
        <p:nvSpPr>
          <p:cNvPr id="9216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solidFill>
                  <a:srgbClr val="FFC000"/>
                </a:solidFill>
              </a:rPr>
              <a:t>God’s </a:t>
            </a:r>
            <a:r>
              <a:rPr lang="en-US" sz="3600" dirty="0" smtClean="0">
                <a:solidFill>
                  <a:srgbClr val="FFC000"/>
                </a:solidFill>
              </a:rPr>
              <a:t>Unconditional </a:t>
            </a:r>
            <a:r>
              <a:rPr lang="en-US" sz="3600" dirty="0">
                <a:solidFill>
                  <a:srgbClr val="FFC000"/>
                </a:solidFill>
              </a:rPr>
              <a:t>&amp; </a:t>
            </a:r>
            <a:br>
              <a:rPr lang="en-US" sz="3600" dirty="0">
                <a:solidFill>
                  <a:srgbClr val="FFC000"/>
                </a:solidFill>
              </a:rPr>
            </a:br>
            <a:r>
              <a:rPr lang="en-US" sz="3600" dirty="0">
                <a:solidFill>
                  <a:srgbClr val="FFC000"/>
                </a:solidFill>
              </a:rPr>
              <a:t>Conditional Love</a:t>
            </a:r>
          </a:p>
        </p:txBody>
      </p:sp>
      <p:sp>
        <p:nvSpPr>
          <p:cNvPr id="92163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301625" y="1200150"/>
            <a:ext cx="8540750" cy="1428750"/>
          </a:xfrm>
          <a:effectLst/>
        </p:spPr>
        <p:txBody>
          <a:bodyPr/>
          <a:lstStyle/>
          <a:p>
            <a:pPr>
              <a:buClr>
                <a:srgbClr val="000000"/>
              </a:buClr>
              <a:buFont typeface="Wingdings" charset="2"/>
              <a:buChar char="§"/>
            </a:pPr>
            <a:r>
              <a:rPr lang="en-US" sz="24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Not a contradiction, or mysterious antinomy</a:t>
            </a:r>
          </a:p>
          <a:p>
            <a:pPr>
              <a:buClr>
                <a:srgbClr val="000000"/>
              </a:buClr>
              <a:buFont typeface="Wingdings" charset="2"/>
              <a:buChar char="§"/>
            </a:pPr>
            <a:r>
              <a:rPr lang="en-US" sz="24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Rather normal part of the personality of a complex </a:t>
            </a:r>
            <a:r>
              <a:rPr lang="en-US" sz="24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being</a:t>
            </a:r>
            <a:endParaRPr lang="en-US" sz="24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2164" name="Text Box 4"/>
          <p:cNvSpPr txBox="1">
            <a:spLocks noChangeArrowheads="1"/>
          </p:cNvSpPr>
          <p:nvPr/>
        </p:nvSpPr>
        <p:spPr bwMode="auto">
          <a:xfrm>
            <a:off x="685800" y="2457450"/>
            <a:ext cx="8229600" cy="707886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Jude 21: Keep yourselves in God’s love as you wait for the mercy of our Lord Jesus Christ to bring you to eternal life. </a:t>
            </a:r>
          </a:p>
        </p:txBody>
      </p:sp>
      <p:sp>
        <p:nvSpPr>
          <p:cNvPr id="92165" name="Text Box 5"/>
          <p:cNvSpPr txBox="1">
            <a:spLocks noChangeArrowheads="1"/>
          </p:cNvSpPr>
          <p:nvPr/>
        </p:nvSpPr>
        <p:spPr bwMode="auto">
          <a:xfrm>
            <a:off x="685800" y="3200400"/>
            <a:ext cx="8077200" cy="1015663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John 14:23 Jesus replied, “If anyone loves me, he will obey my teaching. My Father will love him, and we will come to him and make our home with him.”</a:t>
            </a:r>
          </a:p>
        </p:txBody>
      </p:sp>
      <p:sp>
        <p:nvSpPr>
          <p:cNvPr id="92166" name="Text Box 6"/>
          <p:cNvSpPr txBox="1">
            <a:spLocks noChangeArrowheads="1"/>
          </p:cNvSpPr>
          <p:nvPr/>
        </p:nvSpPr>
        <p:spPr bwMode="auto">
          <a:xfrm>
            <a:off x="685800" y="4252913"/>
            <a:ext cx="8077200" cy="40011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Luke 15, Prodigal son, Father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63" grpId="0" build="p"/>
      <p:bldP spid="92164" grpId="0"/>
      <p:bldP spid="92165" grpId="0"/>
      <p:bldP spid="9216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D0D51-4915-4123-B9C9-7E53F0C46DEE}" type="slidenum">
              <a:rPr lang="en-US"/>
              <a:pPr/>
              <a:t>3</a:t>
            </a:fld>
            <a:endParaRPr lang="en-US"/>
          </a:p>
        </p:txBody>
      </p:sp>
      <p:sp>
        <p:nvSpPr>
          <p:cNvPr id="40967" name="Rectangle 7"/>
          <p:cNvSpPr>
            <a:spLocks noChangeArrowheads="1"/>
          </p:cNvSpPr>
          <p:nvPr/>
        </p:nvSpPr>
        <p:spPr bwMode="auto">
          <a:xfrm>
            <a:off x="490539" y="2888457"/>
            <a:ext cx="8162925" cy="92869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endParaRPr lang="en-US">
              <a:effectLst>
                <a:outerShdw blurRad="50800" dist="50800" dir="5400000" algn="ctr" rotWithShape="0">
                  <a:schemeClr val="accent4">
                    <a:lumMod val="10000"/>
                  </a:schemeClr>
                </a:outerShdw>
              </a:effectLst>
            </a:endParaRPr>
          </a:p>
        </p:txBody>
      </p:sp>
      <p:sp>
        <p:nvSpPr>
          <p:cNvPr id="40968" name="Rectangle 8"/>
          <p:cNvSpPr>
            <a:spLocks noChangeArrowheads="1"/>
          </p:cNvSpPr>
          <p:nvPr/>
        </p:nvSpPr>
        <p:spPr bwMode="auto">
          <a:xfrm>
            <a:off x="623888" y="3038475"/>
            <a:ext cx="1025922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r>
              <a:rPr lang="en-US" sz="4000" b="1">
                <a:solidFill>
                  <a:srgbClr val="FFC000"/>
                </a:solidFill>
                <a:effectLst>
                  <a:outerShdw blurRad="50800" dist="50800" dir="3000000" algn="ctr" rotWithShape="0">
                    <a:srgbClr val="000000"/>
                  </a:outerShdw>
                </a:effectLst>
                <a:latin typeface="Times New Roman" pitchFamily="18" charset="0"/>
              </a:rPr>
              <a:t>1446</a:t>
            </a:r>
            <a:endParaRPr lang="en-US" sz="1800">
              <a:solidFill>
                <a:srgbClr val="FFC000"/>
              </a:solidFill>
              <a:effectLst>
                <a:outerShdw blurRad="50800" dist="50800" dir="3000000" algn="ctr" rotWithShape="0">
                  <a:srgbClr val="000000"/>
                </a:outerShdw>
              </a:effectLst>
            </a:endParaRPr>
          </a:p>
        </p:txBody>
      </p:sp>
      <p:sp>
        <p:nvSpPr>
          <p:cNvPr id="40969" name="Rectangle 9"/>
          <p:cNvSpPr>
            <a:spLocks noChangeArrowheads="1"/>
          </p:cNvSpPr>
          <p:nvPr/>
        </p:nvSpPr>
        <p:spPr bwMode="auto">
          <a:xfrm>
            <a:off x="414339" y="2412206"/>
            <a:ext cx="1625295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r>
              <a:rPr lang="en-US" sz="4000" b="1" dirty="0">
                <a:solidFill>
                  <a:srgbClr val="FFC000"/>
                </a:solidFill>
                <a:effectLst>
                  <a:outerShdw blurRad="50800" dist="50800" dir="3000000" algn="ctr" rotWithShape="0">
                    <a:srgbClr val="000000"/>
                  </a:outerShdw>
                </a:effectLst>
                <a:latin typeface="Times New Roman" pitchFamily="18" charset="0"/>
              </a:rPr>
              <a:t>Exodus</a:t>
            </a:r>
            <a:endParaRPr lang="en-US" sz="1800" dirty="0">
              <a:solidFill>
                <a:srgbClr val="FFC000"/>
              </a:solidFill>
              <a:effectLst>
                <a:outerShdw blurRad="50800" dist="50800" dir="3000000" algn="ctr" rotWithShape="0">
                  <a:srgbClr val="000000"/>
                </a:outerShdw>
              </a:effectLst>
            </a:endParaRPr>
          </a:p>
        </p:txBody>
      </p:sp>
      <p:sp>
        <p:nvSpPr>
          <p:cNvPr id="40970" name="Rectangle 10"/>
          <p:cNvSpPr>
            <a:spLocks noChangeArrowheads="1"/>
          </p:cNvSpPr>
          <p:nvPr/>
        </p:nvSpPr>
        <p:spPr bwMode="auto">
          <a:xfrm>
            <a:off x="1517651" y="1621631"/>
            <a:ext cx="1240324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r>
              <a:rPr lang="en-US" sz="4000" b="1">
                <a:solidFill>
                  <a:srgbClr val="FFC000"/>
                </a:solidFill>
                <a:effectLst>
                  <a:outerShdw blurRad="50800" dist="50800" dir="3000000" algn="ctr" rotWithShape="0">
                    <a:srgbClr val="000000"/>
                  </a:outerShdw>
                </a:effectLst>
                <a:latin typeface="Times New Roman" pitchFamily="18" charset="0"/>
              </a:rPr>
              <a:t>Sinai,</a:t>
            </a:r>
            <a:endParaRPr lang="en-US" sz="1800">
              <a:solidFill>
                <a:srgbClr val="FFC000"/>
              </a:solidFill>
              <a:effectLst>
                <a:outerShdw blurRad="50800" dist="50800" dir="3000000" algn="ctr" rotWithShape="0">
                  <a:srgbClr val="000000"/>
                </a:outerShdw>
              </a:effectLst>
            </a:endParaRPr>
          </a:p>
        </p:txBody>
      </p:sp>
      <p:sp>
        <p:nvSpPr>
          <p:cNvPr id="40971" name="Rectangle 11"/>
          <p:cNvSpPr>
            <a:spLocks noChangeArrowheads="1"/>
          </p:cNvSpPr>
          <p:nvPr/>
        </p:nvSpPr>
        <p:spPr bwMode="auto">
          <a:xfrm>
            <a:off x="1517650" y="1984772"/>
            <a:ext cx="1994737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r>
              <a:rPr lang="en-US" sz="4000" b="1">
                <a:solidFill>
                  <a:srgbClr val="FFC000"/>
                </a:solidFill>
                <a:effectLst>
                  <a:outerShdw blurRad="50800" dist="50800" dir="3000000" algn="ctr" rotWithShape="0">
                    <a:srgbClr val="000000"/>
                  </a:outerShdw>
                </a:effectLst>
                <a:latin typeface="Times New Roman" pitchFamily="18" charset="0"/>
              </a:rPr>
              <a:t>Leviticus</a:t>
            </a:r>
            <a:endParaRPr lang="en-US" sz="1800">
              <a:solidFill>
                <a:srgbClr val="FFC000"/>
              </a:solidFill>
              <a:effectLst>
                <a:outerShdw blurRad="50800" dist="50800" dir="3000000" algn="ctr" rotWithShape="0">
                  <a:srgbClr val="000000"/>
                </a:outerShdw>
              </a:effectLst>
            </a:endParaRPr>
          </a:p>
        </p:txBody>
      </p:sp>
      <p:sp>
        <p:nvSpPr>
          <p:cNvPr id="40972" name="Rectangle 12"/>
          <p:cNvSpPr>
            <a:spLocks noChangeArrowheads="1"/>
          </p:cNvSpPr>
          <p:nvPr/>
        </p:nvSpPr>
        <p:spPr bwMode="auto">
          <a:xfrm>
            <a:off x="2479675" y="3073004"/>
            <a:ext cx="1025922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r>
              <a:rPr lang="en-US" sz="4000" b="1">
                <a:solidFill>
                  <a:srgbClr val="FFC000"/>
                </a:solidFill>
                <a:effectLst>
                  <a:outerShdw blurRad="50800" dist="50800" dir="3000000" algn="ctr" rotWithShape="0">
                    <a:srgbClr val="000000"/>
                  </a:outerShdw>
                </a:effectLst>
                <a:latin typeface="Times New Roman" pitchFamily="18" charset="0"/>
              </a:rPr>
              <a:t>1445</a:t>
            </a:r>
            <a:endParaRPr lang="en-US" sz="1800">
              <a:solidFill>
                <a:srgbClr val="FFC000"/>
              </a:solidFill>
              <a:effectLst>
                <a:outerShdw blurRad="50800" dist="50800" dir="3000000" algn="ctr" rotWithShape="0">
                  <a:srgbClr val="000000"/>
                </a:outerShdw>
              </a:effectLst>
            </a:endParaRPr>
          </a:p>
        </p:txBody>
      </p:sp>
      <p:grpSp>
        <p:nvGrpSpPr>
          <p:cNvPr id="40977" name="Group 17"/>
          <p:cNvGrpSpPr>
            <a:grpSpLocks/>
          </p:cNvGrpSpPr>
          <p:nvPr/>
        </p:nvGrpSpPr>
        <p:grpSpPr bwMode="auto">
          <a:xfrm>
            <a:off x="6835775" y="2084785"/>
            <a:ext cx="1890713" cy="1646634"/>
            <a:chOff x="4306" y="1751"/>
            <a:chExt cx="1191" cy="1383"/>
          </a:xfrm>
          <a:effectLst/>
        </p:grpSpPr>
        <p:sp>
          <p:nvSpPr>
            <p:cNvPr id="40973" name="Rectangle 13"/>
            <p:cNvSpPr>
              <a:spLocks noChangeArrowheads="1"/>
            </p:cNvSpPr>
            <p:nvPr/>
          </p:nvSpPr>
          <p:spPr bwMode="auto">
            <a:xfrm>
              <a:off x="4558" y="2617"/>
              <a:ext cx="646" cy="5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4000" b="1" dirty="0">
                  <a:solidFill>
                    <a:srgbClr val="FFC000"/>
                  </a:solidFill>
                  <a:effectLst>
                    <a:outerShdw blurRad="50800" dist="50800" dir="3000000" algn="ctr" rotWithShape="0">
                      <a:srgbClr val="000000"/>
                    </a:outerShdw>
                  </a:effectLst>
                  <a:latin typeface="Times New Roman" pitchFamily="18" charset="0"/>
                </a:rPr>
                <a:t>1406</a:t>
              </a:r>
              <a:endParaRPr lang="en-US" sz="1800" dirty="0">
                <a:solidFill>
                  <a:srgbClr val="FFC000"/>
                </a:solidFill>
                <a:effectLst>
                  <a:outerShdw blurRad="50800" dist="50800" dir="3000000" algn="ctr" rotWithShape="0">
                    <a:srgbClr val="000000"/>
                  </a:outerShdw>
                </a:effectLst>
              </a:endParaRPr>
            </a:p>
          </p:txBody>
        </p:sp>
        <p:sp>
          <p:nvSpPr>
            <p:cNvPr id="40974" name="Rectangle 14"/>
            <p:cNvSpPr>
              <a:spLocks noChangeArrowheads="1"/>
            </p:cNvSpPr>
            <p:nvPr/>
          </p:nvSpPr>
          <p:spPr bwMode="auto">
            <a:xfrm>
              <a:off x="4306" y="1751"/>
              <a:ext cx="1191" cy="5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4000" b="1" dirty="0">
                  <a:solidFill>
                    <a:srgbClr val="FFC000"/>
                  </a:solidFill>
                  <a:effectLst>
                    <a:outerShdw blurRad="50800" dist="50800" dir="3000000" algn="ctr" rotWithShape="0">
                      <a:srgbClr val="000000"/>
                    </a:outerShdw>
                  </a:effectLst>
                  <a:latin typeface="Times New Roman" pitchFamily="18" charset="0"/>
                </a:rPr>
                <a:t>Joshua’s</a:t>
              </a:r>
              <a:endParaRPr lang="en-US" sz="1800" dirty="0">
                <a:solidFill>
                  <a:srgbClr val="FFC000"/>
                </a:solidFill>
                <a:effectLst>
                  <a:outerShdw blurRad="50800" dist="50800" dir="3000000" algn="ctr" rotWithShape="0">
                    <a:srgbClr val="000000"/>
                  </a:outerShdw>
                </a:effectLst>
              </a:endParaRPr>
            </a:p>
          </p:txBody>
        </p:sp>
        <p:sp>
          <p:nvSpPr>
            <p:cNvPr id="40975" name="Rectangle 15"/>
            <p:cNvSpPr>
              <a:spLocks noChangeArrowheads="1"/>
            </p:cNvSpPr>
            <p:nvPr/>
          </p:nvSpPr>
          <p:spPr bwMode="auto">
            <a:xfrm>
              <a:off x="4306" y="2055"/>
              <a:ext cx="736" cy="5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4000" b="1" dirty="0">
                  <a:solidFill>
                    <a:srgbClr val="FFC000"/>
                  </a:solidFill>
                  <a:effectLst>
                    <a:outerShdw blurRad="50800" dist="50800" dir="3000000" algn="ctr" rotWithShape="0">
                      <a:srgbClr val="000000"/>
                    </a:outerShdw>
                  </a:effectLst>
                  <a:latin typeface="Times New Roman" pitchFamily="18" charset="0"/>
                </a:rPr>
                <a:t>entry</a:t>
              </a:r>
              <a:endParaRPr lang="en-US" sz="1800" dirty="0">
                <a:solidFill>
                  <a:srgbClr val="FFC000"/>
                </a:solidFill>
                <a:effectLst>
                  <a:outerShdw blurRad="50800" dist="50800" dir="3000000" algn="ctr" rotWithShape="0">
                    <a:srgbClr val="000000"/>
                  </a:outerShdw>
                </a:effectLst>
              </a:endParaRPr>
            </a:p>
          </p:txBody>
        </p:sp>
      </p:grpSp>
      <p:sp>
        <p:nvSpPr>
          <p:cNvPr id="40976" name="Rectangle 16"/>
          <p:cNvSpPr>
            <a:spLocks noChangeArrowheads="1"/>
          </p:cNvSpPr>
          <p:nvPr/>
        </p:nvSpPr>
        <p:spPr bwMode="auto">
          <a:xfrm>
            <a:off x="3981451" y="2340769"/>
            <a:ext cx="2441574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r>
              <a:rPr lang="en-US" sz="4000" b="1">
                <a:solidFill>
                  <a:srgbClr val="FFC000"/>
                </a:solidFill>
                <a:effectLst>
                  <a:outerShdw blurRad="50800" dist="50800" dir="3000000" algn="ctr" rotWithShape="0">
                    <a:srgbClr val="000000"/>
                  </a:outerShdw>
                </a:effectLst>
                <a:latin typeface="Times New Roman" pitchFamily="18" charset="0"/>
              </a:rPr>
              <a:t>Wilderness</a:t>
            </a:r>
            <a:endParaRPr lang="en-US" sz="1800">
              <a:solidFill>
                <a:srgbClr val="FFC000"/>
              </a:solidFill>
              <a:effectLst>
                <a:outerShdw blurRad="50800" dist="50800" dir="3000000" algn="ctr" rotWithShape="0">
                  <a:srgbClr val="000000"/>
                </a:outerShdw>
              </a:effectLst>
            </a:endParaRPr>
          </a:p>
        </p:txBody>
      </p:sp>
      <p:sp>
        <p:nvSpPr>
          <p:cNvPr id="40978" name="AutoShape 18"/>
          <p:cNvSpPr>
            <a:spLocks noChangeArrowheads="1"/>
          </p:cNvSpPr>
          <p:nvPr/>
        </p:nvSpPr>
        <p:spPr bwMode="auto">
          <a:xfrm>
            <a:off x="4419600" y="685800"/>
            <a:ext cx="2667000" cy="2171700"/>
          </a:xfrm>
          <a:prstGeom prst="wedgeRectCallout">
            <a:avLst>
              <a:gd name="adj1" fmla="val -87264"/>
              <a:gd name="adj2" fmla="val 52907"/>
            </a:avLst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en-US" sz="44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</a:t>
            </a:r>
          </a:p>
          <a:p>
            <a:pPr algn="ctr"/>
            <a:r>
              <a:rPr lang="en-US" sz="44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Are</a:t>
            </a:r>
          </a:p>
          <a:p>
            <a:pPr algn="ctr"/>
            <a:r>
              <a:rPr lang="en-US" sz="44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HERE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409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409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409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409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31" presetClass="exit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409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409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409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409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09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09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76" grpId="0"/>
      <p:bldP spid="40976" grpId="1"/>
      <p:bldP spid="4097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CA85E-C91A-44F3-892B-E3E8AE50EFA1}" type="slidenum">
              <a:rPr lang="en-US"/>
              <a:pPr/>
              <a:t>30</a:t>
            </a:fld>
            <a:endParaRPr lang="en-US"/>
          </a:p>
        </p:txBody>
      </p:sp>
      <p:sp>
        <p:nvSpPr>
          <p:cNvPr id="9318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solidFill>
                  <a:srgbClr val="FFC000"/>
                </a:solidFill>
              </a:rPr>
              <a:t>God’s </a:t>
            </a:r>
            <a:r>
              <a:rPr lang="en-US" sz="4000" dirty="0" smtClean="0">
                <a:solidFill>
                  <a:srgbClr val="FFC000"/>
                </a:solidFill>
              </a:rPr>
              <a:t>Unconditional </a:t>
            </a:r>
            <a:r>
              <a:rPr lang="en-US" sz="4000" dirty="0">
                <a:solidFill>
                  <a:srgbClr val="FFC000"/>
                </a:solidFill>
              </a:rPr>
              <a:t>&amp; </a:t>
            </a:r>
            <a:br>
              <a:rPr lang="en-US" sz="4000" dirty="0">
                <a:solidFill>
                  <a:srgbClr val="FFC000"/>
                </a:solidFill>
              </a:rPr>
            </a:br>
            <a:r>
              <a:rPr lang="en-US" sz="4000" dirty="0">
                <a:solidFill>
                  <a:srgbClr val="FFC000"/>
                </a:solidFill>
              </a:rPr>
              <a:t>Conditional Love</a:t>
            </a:r>
          </a:p>
        </p:txBody>
      </p:sp>
      <p:sp>
        <p:nvSpPr>
          <p:cNvPr id="93187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301625" y="1200150"/>
            <a:ext cx="8540750" cy="1428750"/>
          </a:xfrm>
        </p:spPr>
        <p:txBody>
          <a:bodyPr/>
          <a:lstStyle/>
          <a:p>
            <a:pPr>
              <a:buClr>
                <a:srgbClr val="000000"/>
              </a:buClr>
              <a:buFont typeface="Wingdings" charset="2"/>
              <a:buChar char="§"/>
            </a:pPr>
            <a:r>
              <a:rPr lang="en-US" sz="24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Not a contradiction, or mysterious antinomy</a:t>
            </a:r>
          </a:p>
          <a:p>
            <a:pPr>
              <a:buClr>
                <a:srgbClr val="000000"/>
              </a:buClr>
              <a:buFont typeface="Wingdings" charset="2"/>
              <a:buChar char="§"/>
            </a:pPr>
            <a:r>
              <a:rPr lang="en-US" sz="24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Rather normal part of the personality of a complex </a:t>
            </a:r>
            <a:r>
              <a:rPr lang="en-US" sz="24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being</a:t>
            </a:r>
            <a:endParaRPr lang="en-US" sz="24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3191" name="Rectangle 7"/>
          <p:cNvSpPr>
            <a:spLocks noChangeArrowheads="1"/>
          </p:cNvSpPr>
          <p:nvPr/>
        </p:nvSpPr>
        <p:spPr bwMode="auto">
          <a:xfrm>
            <a:off x="0" y="3943350"/>
            <a:ext cx="9144000" cy="914400"/>
          </a:xfrm>
          <a:prstGeom prst="rect">
            <a:avLst/>
          </a:prstGeom>
          <a:gradFill rotWithShape="1">
            <a:gsLst>
              <a:gs pos="0">
                <a:srgbClr val="CC3399"/>
              </a:gs>
              <a:gs pos="100000">
                <a:srgbClr val="CC3399">
                  <a:gamma/>
                  <a:shade val="46275"/>
                  <a:invGamma/>
                </a:srgbClr>
              </a:gs>
            </a:gsLst>
            <a:lin ang="5400000" scaled="1"/>
          </a:gradFill>
          <a:ln w="38100">
            <a:noFill/>
            <a:miter lim="800000"/>
            <a:headEnd/>
            <a:tailEnd/>
          </a:ln>
          <a:effectLst>
            <a:outerShdw dist="35921" dir="2700000" algn="ctr" rotWithShape="0">
              <a:srgbClr val="000000"/>
            </a:outerShdw>
          </a:effectLst>
        </p:spPr>
        <p:txBody>
          <a:bodyPr wrap="none" anchor="ctr"/>
          <a:lstStyle/>
          <a:p>
            <a:pPr algn="ctr"/>
            <a:r>
              <a:rPr lang="en-US" sz="5400" dirty="0">
                <a:effectLst>
                  <a:outerShdw blurRad="50800" dist="50800" dir="5400000" algn="ctr" rotWithShape="0">
                    <a:srgbClr val="000000"/>
                  </a:outerShdw>
                </a:effectLst>
              </a:rPr>
              <a:t>Unconditional Love</a:t>
            </a:r>
          </a:p>
        </p:txBody>
      </p:sp>
      <p:sp>
        <p:nvSpPr>
          <p:cNvPr id="93193" name="Rectangle 9"/>
          <p:cNvSpPr>
            <a:spLocks noChangeArrowheads="1"/>
          </p:cNvSpPr>
          <p:nvPr/>
        </p:nvSpPr>
        <p:spPr bwMode="auto">
          <a:xfrm>
            <a:off x="304800" y="2971800"/>
            <a:ext cx="6553200" cy="914400"/>
          </a:xfrm>
          <a:prstGeom prst="rect">
            <a:avLst/>
          </a:prstGeom>
          <a:gradFill rotWithShape="1">
            <a:gsLst>
              <a:gs pos="0">
                <a:srgbClr val="CC3399"/>
              </a:gs>
              <a:gs pos="100000">
                <a:srgbClr val="CC3399">
                  <a:gamma/>
                  <a:shade val="46275"/>
                  <a:invGamma/>
                </a:srgbClr>
              </a:gs>
            </a:gsLst>
            <a:lin ang="5400000" scaled="1"/>
          </a:gradFill>
          <a:ln w="38100">
            <a:noFill/>
            <a:miter lim="800000"/>
            <a:headEnd/>
            <a:tailEnd/>
          </a:ln>
          <a:effectLst>
            <a:outerShdw dist="35921" dir="2700000" algn="ctr" rotWithShape="0">
              <a:srgbClr val="000000"/>
            </a:outerShdw>
          </a:effectLst>
        </p:spPr>
        <p:txBody>
          <a:bodyPr wrap="none" anchor="ctr"/>
          <a:lstStyle/>
          <a:p>
            <a:pPr algn="ctr"/>
            <a:r>
              <a:rPr lang="en-US" sz="5400" dirty="0">
                <a:effectLst>
                  <a:outerShdw blurRad="50800" dist="50800" dir="5400000" algn="ctr" rotWithShape="0">
                    <a:srgbClr val="000000"/>
                  </a:outerShdw>
                </a:effectLst>
              </a:rPr>
              <a:t>More Love ?</a:t>
            </a:r>
          </a:p>
        </p:txBody>
      </p:sp>
      <p:sp>
        <p:nvSpPr>
          <p:cNvPr id="93196" name="Freeform 12"/>
          <p:cNvSpPr>
            <a:spLocks/>
          </p:cNvSpPr>
          <p:nvPr/>
        </p:nvSpPr>
        <p:spPr bwMode="auto">
          <a:xfrm>
            <a:off x="7010400" y="3777853"/>
            <a:ext cx="1943100" cy="222647"/>
          </a:xfrm>
          <a:custGeom>
            <a:avLst/>
            <a:gdLst/>
            <a:ahLst/>
            <a:cxnLst>
              <a:cxn ang="0">
                <a:pos x="986" y="157"/>
              </a:cxn>
              <a:cxn ang="0">
                <a:pos x="223" y="157"/>
              </a:cxn>
              <a:cxn ang="0">
                <a:pos x="262" y="126"/>
              </a:cxn>
              <a:cxn ang="0">
                <a:pos x="239" y="118"/>
              </a:cxn>
              <a:cxn ang="0">
                <a:pos x="21" y="103"/>
              </a:cxn>
              <a:cxn ang="0">
                <a:pos x="83" y="87"/>
              </a:cxn>
              <a:cxn ang="0">
                <a:pos x="682" y="95"/>
              </a:cxn>
              <a:cxn ang="0">
                <a:pos x="612" y="142"/>
              </a:cxn>
              <a:cxn ang="0">
                <a:pos x="457" y="150"/>
              </a:cxn>
              <a:cxn ang="0">
                <a:pos x="285" y="134"/>
              </a:cxn>
              <a:cxn ang="0">
                <a:pos x="340" y="111"/>
              </a:cxn>
              <a:cxn ang="0">
                <a:pos x="511" y="87"/>
              </a:cxn>
              <a:cxn ang="0">
                <a:pos x="869" y="142"/>
              </a:cxn>
              <a:cxn ang="0">
                <a:pos x="106" y="79"/>
              </a:cxn>
              <a:cxn ang="0">
                <a:pos x="387" y="9"/>
              </a:cxn>
              <a:cxn ang="0">
                <a:pos x="815" y="56"/>
              </a:cxn>
              <a:cxn ang="0">
                <a:pos x="605" y="103"/>
              </a:cxn>
              <a:cxn ang="0">
                <a:pos x="348" y="87"/>
              </a:cxn>
              <a:cxn ang="0">
                <a:pos x="301" y="72"/>
              </a:cxn>
              <a:cxn ang="0">
                <a:pos x="457" y="33"/>
              </a:cxn>
              <a:cxn ang="0">
                <a:pos x="659" y="41"/>
              </a:cxn>
              <a:cxn ang="0">
                <a:pos x="745" y="48"/>
              </a:cxn>
              <a:cxn ang="0">
                <a:pos x="519" y="111"/>
              </a:cxn>
              <a:cxn ang="0">
                <a:pos x="371" y="95"/>
              </a:cxn>
              <a:cxn ang="0">
                <a:pos x="433" y="79"/>
              </a:cxn>
              <a:cxn ang="0">
                <a:pos x="527" y="72"/>
              </a:cxn>
              <a:cxn ang="0">
                <a:pos x="822" y="79"/>
              </a:cxn>
              <a:cxn ang="0">
                <a:pos x="869" y="95"/>
              </a:cxn>
              <a:cxn ang="0">
                <a:pos x="815" y="111"/>
              </a:cxn>
              <a:cxn ang="0">
                <a:pos x="768" y="118"/>
              </a:cxn>
              <a:cxn ang="0">
                <a:pos x="690" y="87"/>
              </a:cxn>
              <a:cxn ang="0">
                <a:pos x="807" y="72"/>
              </a:cxn>
            </a:cxnLst>
            <a:rect l="0" t="0" r="r" b="b"/>
            <a:pathLst>
              <a:path w="1224" h="187">
                <a:moveTo>
                  <a:pt x="986" y="157"/>
                </a:moveTo>
                <a:cubicBezTo>
                  <a:pt x="726" y="187"/>
                  <a:pt x="484" y="182"/>
                  <a:pt x="223" y="157"/>
                </a:cubicBezTo>
                <a:cubicBezTo>
                  <a:pt x="236" y="147"/>
                  <a:pt x="247" y="134"/>
                  <a:pt x="262" y="126"/>
                </a:cubicBezTo>
                <a:cubicBezTo>
                  <a:pt x="297" y="107"/>
                  <a:pt x="374" y="104"/>
                  <a:pt x="239" y="118"/>
                </a:cubicBezTo>
                <a:cubicBezTo>
                  <a:pt x="166" y="113"/>
                  <a:pt x="92" y="117"/>
                  <a:pt x="21" y="103"/>
                </a:cubicBezTo>
                <a:cubicBezTo>
                  <a:pt x="0" y="99"/>
                  <a:pt x="62" y="87"/>
                  <a:pt x="83" y="87"/>
                </a:cubicBezTo>
                <a:cubicBezTo>
                  <a:pt x="283" y="85"/>
                  <a:pt x="482" y="92"/>
                  <a:pt x="682" y="95"/>
                </a:cubicBezTo>
                <a:cubicBezTo>
                  <a:pt x="754" y="119"/>
                  <a:pt x="629" y="141"/>
                  <a:pt x="612" y="142"/>
                </a:cubicBezTo>
                <a:cubicBezTo>
                  <a:pt x="560" y="146"/>
                  <a:pt x="509" y="147"/>
                  <a:pt x="457" y="150"/>
                </a:cubicBezTo>
                <a:cubicBezTo>
                  <a:pt x="400" y="145"/>
                  <a:pt x="340" y="152"/>
                  <a:pt x="285" y="134"/>
                </a:cubicBezTo>
                <a:cubicBezTo>
                  <a:pt x="266" y="128"/>
                  <a:pt x="321" y="116"/>
                  <a:pt x="340" y="111"/>
                </a:cubicBezTo>
                <a:cubicBezTo>
                  <a:pt x="396" y="97"/>
                  <a:pt x="454" y="96"/>
                  <a:pt x="511" y="87"/>
                </a:cubicBezTo>
                <a:cubicBezTo>
                  <a:pt x="969" y="94"/>
                  <a:pt x="1224" y="76"/>
                  <a:pt x="869" y="142"/>
                </a:cubicBezTo>
                <a:cubicBezTo>
                  <a:pt x="662" y="133"/>
                  <a:pt x="336" y="158"/>
                  <a:pt x="106" y="79"/>
                </a:cubicBezTo>
                <a:cubicBezTo>
                  <a:pt x="133" y="0"/>
                  <a:pt x="351" y="12"/>
                  <a:pt x="387" y="9"/>
                </a:cubicBezTo>
                <a:cubicBezTo>
                  <a:pt x="531" y="20"/>
                  <a:pt x="679" y="4"/>
                  <a:pt x="815" y="56"/>
                </a:cubicBezTo>
                <a:cubicBezTo>
                  <a:pt x="734" y="110"/>
                  <a:pt x="732" y="96"/>
                  <a:pt x="605" y="103"/>
                </a:cubicBezTo>
                <a:cubicBezTo>
                  <a:pt x="519" y="98"/>
                  <a:pt x="433" y="96"/>
                  <a:pt x="348" y="87"/>
                </a:cubicBezTo>
                <a:cubicBezTo>
                  <a:pt x="332" y="85"/>
                  <a:pt x="293" y="86"/>
                  <a:pt x="301" y="72"/>
                </a:cubicBezTo>
                <a:cubicBezTo>
                  <a:pt x="312" y="54"/>
                  <a:pt x="449" y="34"/>
                  <a:pt x="457" y="33"/>
                </a:cubicBezTo>
                <a:cubicBezTo>
                  <a:pt x="524" y="36"/>
                  <a:pt x="592" y="37"/>
                  <a:pt x="659" y="41"/>
                </a:cubicBezTo>
                <a:cubicBezTo>
                  <a:pt x="688" y="42"/>
                  <a:pt x="750" y="20"/>
                  <a:pt x="745" y="48"/>
                </a:cubicBezTo>
                <a:cubicBezTo>
                  <a:pt x="739" y="85"/>
                  <a:pt x="545" y="109"/>
                  <a:pt x="519" y="111"/>
                </a:cubicBezTo>
                <a:cubicBezTo>
                  <a:pt x="470" y="106"/>
                  <a:pt x="418" y="112"/>
                  <a:pt x="371" y="95"/>
                </a:cubicBezTo>
                <a:cubicBezTo>
                  <a:pt x="351" y="88"/>
                  <a:pt x="412" y="82"/>
                  <a:pt x="433" y="79"/>
                </a:cubicBezTo>
                <a:cubicBezTo>
                  <a:pt x="464" y="74"/>
                  <a:pt x="496" y="74"/>
                  <a:pt x="527" y="72"/>
                </a:cubicBezTo>
                <a:cubicBezTo>
                  <a:pt x="625" y="74"/>
                  <a:pt x="724" y="72"/>
                  <a:pt x="822" y="79"/>
                </a:cubicBezTo>
                <a:cubicBezTo>
                  <a:pt x="839" y="80"/>
                  <a:pt x="873" y="79"/>
                  <a:pt x="869" y="95"/>
                </a:cubicBezTo>
                <a:cubicBezTo>
                  <a:pt x="865" y="113"/>
                  <a:pt x="833" y="107"/>
                  <a:pt x="815" y="111"/>
                </a:cubicBezTo>
                <a:cubicBezTo>
                  <a:pt x="800" y="115"/>
                  <a:pt x="784" y="116"/>
                  <a:pt x="768" y="118"/>
                </a:cubicBezTo>
                <a:cubicBezTo>
                  <a:pt x="742" y="108"/>
                  <a:pt x="665" y="100"/>
                  <a:pt x="690" y="87"/>
                </a:cubicBezTo>
                <a:cubicBezTo>
                  <a:pt x="721" y="71"/>
                  <a:pt x="951" y="72"/>
                  <a:pt x="807" y="72"/>
                </a:cubicBezTo>
              </a:path>
            </a:pathLst>
          </a:cu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rgbClr val="00000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93197" name="Freeform 13"/>
          <p:cNvSpPr>
            <a:spLocks/>
          </p:cNvSpPr>
          <p:nvPr/>
        </p:nvSpPr>
        <p:spPr bwMode="auto">
          <a:xfrm>
            <a:off x="5202238" y="2847975"/>
            <a:ext cx="1878012" cy="235744"/>
          </a:xfrm>
          <a:custGeom>
            <a:avLst/>
            <a:gdLst/>
            <a:ahLst/>
            <a:cxnLst>
              <a:cxn ang="0">
                <a:pos x="529" y="138"/>
              </a:cxn>
              <a:cxn ang="0">
                <a:pos x="701" y="75"/>
              </a:cxn>
              <a:cxn ang="0">
                <a:pos x="763" y="60"/>
              </a:cxn>
              <a:cxn ang="0">
                <a:pos x="739" y="68"/>
              </a:cxn>
              <a:cxn ang="0">
                <a:pos x="498" y="83"/>
              </a:cxn>
              <a:cxn ang="0">
                <a:pos x="366" y="44"/>
              </a:cxn>
              <a:cxn ang="0">
                <a:pos x="685" y="52"/>
              </a:cxn>
              <a:cxn ang="0">
                <a:pos x="802" y="60"/>
              </a:cxn>
              <a:cxn ang="0">
                <a:pos x="763" y="75"/>
              </a:cxn>
              <a:cxn ang="0">
                <a:pos x="716" y="83"/>
              </a:cxn>
              <a:cxn ang="0">
                <a:pos x="389" y="68"/>
              </a:cxn>
              <a:cxn ang="0">
                <a:pos x="272" y="37"/>
              </a:cxn>
              <a:cxn ang="0">
                <a:pos x="716" y="37"/>
              </a:cxn>
              <a:cxn ang="0">
                <a:pos x="374" y="13"/>
              </a:cxn>
              <a:cxn ang="0">
                <a:pos x="1051" y="68"/>
              </a:cxn>
              <a:cxn ang="0">
                <a:pos x="1183" y="130"/>
              </a:cxn>
              <a:cxn ang="0">
                <a:pos x="537" y="138"/>
              </a:cxn>
              <a:cxn ang="0">
                <a:pos x="288" y="107"/>
              </a:cxn>
              <a:cxn ang="0">
                <a:pos x="218" y="99"/>
              </a:cxn>
              <a:cxn ang="0">
                <a:pos x="179" y="83"/>
              </a:cxn>
              <a:cxn ang="0">
                <a:pos x="202" y="68"/>
              </a:cxn>
              <a:cxn ang="0">
                <a:pos x="288" y="52"/>
              </a:cxn>
              <a:cxn ang="0">
                <a:pos x="0" y="44"/>
              </a:cxn>
            </a:cxnLst>
            <a:rect l="0" t="0" r="r" b="b"/>
            <a:pathLst>
              <a:path w="1183" h="198">
                <a:moveTo>
                  <a:pt x="529" y="138"/>
                </a:moveTo>
                <a:cubicBezTo>
                  <a:pt x="610" y="84"/>
                  <a:pt x="590" y="93"/>
                  <a:pt x="701" y="75"/>
                </a:cubicBezTo>
                <a:cubicBezTo>
                  <a:pt x="722" y="72"/>
                  <a:pt x="763" y="60"/>
                  <a:pt x="763" y="60"/>
                </a:cubicBezTo>
                <a:cubicBezTo>
                  <a:pt x="763" y="60"/>
                  <a:pt x="747" y="67"/>
                  <a:pt x="739" y="68"/>
                </a:cubicBezTo>
                <a:cubicBezTo>
                  <a:pt x="659" y="73"/>
                  <a:pt x="498" y="83"/>
                  <a:pt x="498" y="83"/>
                </a:cubicBezTo>
                <a:cubicBezTo>
                  <a:pt x="160" y="58"/>
                  <a:pt x="276" y="90"/>
                  <a:pt x="366" y="44"/>
                </a:cubicBezTo>
                <a:cubicBezTo>
                  <a:pt x="472" y="47"/>
                  <a:pt x="579" y="48"/>
                  <a:pt x="685" y="52"/>
                </a:cubicBezTo>
                <a:cubicBezTo>
                  <a:pt x="724" y="53"/>
                  <a:pt x="765" y="49"/>
                  <a:pt x="802" y="60"/>
                </a:cubicBezTo>
                <a:cubicBezTo>
                  <a:pt x="815" y="64"/>
                  <a:pt x="776" y="71"/>
                  <a:pt x="763" y="75"/>
                </a:cubicBezTo>
                <a:cubicBezTo>
                  <a:pt x="748" y="79"/>
                  <a:pt x="732" y="80"/>
                  <a:pt x="716" y="83"/>
                </a:cubicBezTo>
                <a:cubicBezTo>
                  <a:pt x="607" y="78"/>
                  <a:pt x="498" y="79"/>
                  <a:pt x="389" y="68"/>
                </a:cubicBezTo>
                <a:cubicBezTo>
                  <a:pt x="349" y="64"/>
                  <a:pt x="272" y="37"/>
                  <a:pt x="272" y="37"/>
                </a:cubicBezTo>
                <a:cubicBezTo>
                  <a:pt x="417" y="0"/>
                  <a:pt x="568" y="25"/>
                  <a:pt x="716" y="37"/>
                </a:cubicBezTo>
                <a:cubicBezTo>
                  <a:pt x="575" y="91"/>
                  <a:pt x="101" y="106"/>
                  <a:pt x="374" y="13"/>
                </a:cubicBezTo>
                <a:cubicBezTo>
                  <a:pt x="601" y="28"/>
                  <a:pt x="824" y="59"/>
                  <a:pt x="1051" y="68"/>
                </a:cubicBezTo>
                <a:cubicBezTo>
                  <a:pt x="1105" y="79"/>
                  <a:pt x="1152" y="82"/>
                  <a:pt x="1183" y="130"/>
                </a:cubicBezTo>
                <a:cubicBezTo>
                  <a:pt x="952" y="198"/>
                  <a:pt x="857" y="152"/>
                  <a:pt x="537" y="138"/>
                </a:cubicBezTo>
                <a:cubicBezTo>
                  <a:pt x="454" y="128"/>
                  <a:pt x="371" y="117"/>
                  <a:pt x="288" y="107"/>
                </a:cubicBezTo>
                <a:cubicBezTo>
                  <a:pt x="265" y="104"/>
                  <a:pt x="218" y="99"/>
                  <a:pt x="218" y="99"/>
                </a:cubicBezTo>
                <a:cubicBezTo>
                  <a:pt x="205" y="94"/>
                  <a:pt x="185" y="95"/>
                  <a:pt x="179" y="83"/>
                </a:cubicBezTo>
                <a:cubicBezTo>
                  <a:pt x="175" y="75"/>
                  <a:pt x="193" y="71"/>
                  <a:pt x="202" y="68"/>
                </a:cubicBezTo>
                <a:cubicBezTo>
                  <a:pt x="230" y="60"/>
                  <a:pt x="259" y="57"/>
                  <a:pt x="288" y="52"/>
                </a:cubicBezTo>
                <a:cubicBezTo>
                  <a:pt x="481" y="85"/>
                  <a:pt x="92" y="44"/>
                  <a:pt x="0" y="44"/>
                </a:cubicBezTo>
              </a:path>
            </a:pathLst>
          </a:cu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rgbClr val="00000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93198" name="WordArt 14"/>
          <p:cNvSpPr>
            <a:spLocks noChangeArrowheads="1" noChangeShapeType="1" noTextEdit="1"/>
          </p:cNvSpPr>
          <p:nvPr/>
        </p:nvSpPr>
        <p:spPr bwMode="auto">
          <a:xfrm>
            <a:off x="5486400" y="2457450"/>
            <a:ext cx="1447800" cy="4857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blurRad="50800" dist="50800" dir="2400000" algn="ctr" rotWithShape="0">
                    <a:srgbClr val="000000"/>
                  </a:outerShdw>
                </a:effectLst>
                <a:latin typeface="Arial Black"/>
              </a:rPr>
              <a:t>Home</a:t>
            </a:r>
            <a:endParaRPr lang="en-US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effectLst>
                <a:outerShdw blurRad="50800" dist="50800" dir="2400000" algn="ctr" rotWithShape="0">
                  <a:srgbClr val="000000"/>
                </a:outerShdw>
              </a:effectLst>
              <a:latin typeface="Arial Black"/>
            </a:endParaRPr>
          </a:p>
        </p:txBody>
      </p:sp>
      <p:sp>
        <p:nvSpPr>
          <p:cNvPr id="93199" name="WordArt 15"/>
          <p:cNvSpPr>
            <a:spLocks noChangeArrowheads="1" noChangeShapeType="1" noTextEdit="1"/>
          </p:cNvSpPr>
          <p:nvPr/>
        </p:nvSpPr>
        <p:spPr bwMode="auto">
          <a:xfrm>
            <a:off x="7086600" y="3543300"/>
            <a:ext cx="1905000" cy="485775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blurRad="50800" dist="50800" dir="2400000" algn="ctr" rotWithShape="0">
                    <a:srgbClr val="000000"/>
                  </a:outerShdw>
                </a:effectLst>
                <a:latin typeface="Arial Black"/>
              </a:rPr>
              <a:t>Far </a:t>
            </a:r>
            <a:r>
              <a:rPr lang="en-US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blurRad="50800" dist="50800" dir="2400000" algn="ctr" rotWithShape="0">
                    <a:srgbClr val="000000"/>
                  </a:outerShdw>
                </a:effectLst>
                <a:latin typeface="Arial Black"/>
              </a:rPr>
              <a:t>country</a:t>
            </a:r>
            <a:endParaRPr lang="en-US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effectLst>
                <a:outerShdw blurRad="50800" dist="50800" dir="2400000" algn="ctr" rotWithShape="0">
                  <a:srgbClr val="000000"/>
                </a:outerShdw>
              </a:effectLst>
              <a:latin typeface="Arial Black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3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3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3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3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191" grpId="0" animBg="1"/>
      <p:bldP spid="93193" grpId="0" animBg="1"/>
      <p:bldP spid="93196" grpId="0" animBg="1"/>
      <p:bldP spid="93197" grpId="0" animBg="1"/>
      <p:bldP spid="93198" grpId="0" animBg="1"/>
      <p:bldP spid="9319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F5FA6-C882-42F8-88BF-BBB1C74ED95D}" type="slidenum">
              <a:rPr lang="en-US"/>
              <a:pPr/>
              <a:t>4</a:t>
            </a:fld>
            <a:endParaRPr lang="en-US"/>
          </a:p>
        </p:txBody>
      </p:sp>
      <p:sp>
        <p:nvSpPr>
          <p:cNvPr id="4198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The book in a nutshell</a:t>
            </a:r>
          </a:p>
        </p:txBody>
      </p:sp>
      <p:sp>
        <p:nvSpPr>
          <p:cNvPr id="41987" name="Rectangle 3"/>
          <p:cNvSpPr>
            <a:spLocks noGrp="1" noRot="1" noChangeArrowheads="1"/>
          </p:cNvSpPr>
          <p:nvPr>
            <p:ph type="body" idx="1"/>
          </p:nvPr>
        </p:nvSpPr>
        <p:spPr>
          <a:effectLst/>
        </p:spPr>
        <p:txBody>
          <a:bodyPr/>
          <a:lstStyle/>
          <a:p>
            <a:r>
              <a:rPr lang="en-US" dirty="0">
                <a:solidFill>
                  <a:srgbClr val="000000"/>
                </a:solidFill>
                <a:effectLst/>
              </a:rPr>
              <a:t>The next steps </a:t>
            </a:r>
            <a:r>
              <a:rPr lang="en-US" dirty="0" smtClean="0">
                <a:solidFill>
                  <a:srgbClr val="000000"/>
                </a:solidFill>
                <a:effectLst/>
              </a:rPr>
              <a:t>toward the promises      </a:t>
            </a:r>
            <a:r>
              <a:rPr lang="en-US" dirty="0" smtClean="0">
                <a:solidFill>
                  <a:srgbClr val="000000"/>
                </a:solidFill>
                <a:effectLst/>
              </a:rPr>
              <a:t>are </a:t>
            </a:r>
            <a:r>
              <a:rPr lang="en-US" i="1" dirty="0">
                <a:solidFill>
                  <a:srgbClr val="000000"/>
                </a:solidFill>
                <a:effectLst/>
              </a:rPr>
              <a:t>initiated</a:t>
            </a:r>
            <a:r>
              <a:rPr lang="en-US" dirty="0">
                <a:solidFill>
                  <a:srgbClr val="000000"/>
                </a:solidFill>
                <a:effectLst/>
              </a:rPr>
              <a:t> by God </a:t>
            </a:r>
          </a:p>
          <a:p>
            <a:r>
              <a:rPr lang="en-US" dirty="0">
                <a:solidFill>
                  <a:srgbClr val="000000"/>
                </a:solidFill>
                <a:effectLst/>
              </a:rPr>
              <a:t>but are </a:t>
            </a:r>
            <a:r>
              <a:rPr lang="en-US" i="1" dirty="0" smtClean="0">
                <a:solidFill>
                  <a:srgbClr val="000000"/>
                </a:solidFill>
                <a:effectLst/>
              </a:rPr>
              <a:t>delayed</a:t>
            </a:r>
            <a:r>
              <a:rPr lang="en-US" dirty="0" smtClean="0">
                <a:solidFill>
                  <a:srgbClr val="000000"/>
                </a:solidFill>
                <a:effectLst/>
              </a:rPr>
              <a:t> </a:t>
            </a:r>
            <a:r>
              <a:rPr lang="en-US" dirty="0">
                <a:solidFill>
                  <a:srgbClr val="000000"/>
                </a:solidFill>
                <a:effectLst/>
              </a:rPr>
              <a:t>by Israel's unfaithfulness.</a:t>
            </a:r>
          </a:p>
          <a:p>
            <a:r>
              <a:rPr lang="en-US" dirty="0">
                <a:solidFill>
                  <a:srgbClr val="000000"/>
                </a:solidFill>
                <a:effectLst/>
              </a:rPr>
              <a:t>At least they’re </a:t>
            </a:r>
            <a:r>
              <a:rPr lang="en-US" i="1" dirty="0">
                <a:solidFill>
                  <a:srgbClr val="000000"/>
                </a:solidFill>
                <a:effectLst/>
              </a:rPr>
              <a:t>postponed</a:t>
            </a:r>
            <a:r>
              <a:rPr lang="en-US" dirty="0">
                <a:solidFill>
                  <a:srgbClr val="000000"/>
                </a:solidFill>
                <a:effectLst/>
              </a:rPr>
              <a:t>, not </a:t>
            </a:r>
            <a:r>
              <a:rPr lang="en-US" i="1" dirty="0">
                <a:solidFill>
                  <a:srgbClr val="000000"/>
                </a:solidFill>
                <a:effectLst/>
              </a:rPr>
              <a:t>cancelled</a:t>
            </a:r>
            <a:r>
              <a:rPr lang="en-US" dirty="0">
                <a:solidFill>
                  <a:srgbClr val="000000"/>
                </a:solidFill>
                <a:effectLst/>
              </a:rPr>
              <a:t>.</a:t>
            </a:r>
          </a:p>
        </p:txBody>
      </p:sp>
      <p:grpSp>
        <p:nvGrpSpPr>
          <p:cNvPr id="12" name="Group 14"/>
          <p:cNvGrpSpPr>
            <a:grpSpLocks/>
          </p:cNvGrpSpPr>
          <p:nvPr/>
        </p:nvGrpSpPr>
        <p:grpSpPr bwMode="auto">
          <a:xfrm>
            <a:off x="6858000" y="1106054"/>
            <a:ext cx="787400" cy="742950"/>
            <a:chOff x="5088" y="3264"/>
            <a:chExt cx="976" cy="1248"/>
          </a:xfrm>
        </p:grpSpPr>
        <p:graphicFrame>
          <p:nvGraphicFramePr>
            <p:cNvPr id="13" name="Object 9"/>
            <p:cNvGraphicFramePr>
              <a:graphicFrameLocks noChangeAspect="1"/>
            </p:cNvGraphicFramePr>
            <p:nvPr/>
          </p:nvGraphicFramePr>
          <p:xfrm>
            <a:off x="5088" y="3264"/>
            <a:ext cx="976" cy="124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27" name="Drawing" r:id="rId4" imgW="4591080" imgH="5553000" progId="Presentations.Drawing.14">
                    <p:embed/>
                  </p:oleObj>
                </mc:Choice>
                <mc:Fallback>
                  <p:oleObj name="Drawing" r:id="rId4" imgW="4591080" imgH="5553000" progId="Presentations.Drawing.1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088" y="3264"/>
                          <a:ext cx="976" cy="124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4" name="Rectangle 10"/>
            <p:cNvSpPr>
              <a:spLocks noChangeArrowheads="1"/>
            </p:cNvSpPr>
            <p:nvPr/>
          </p:nvSpPr>
          <p:spPr bwMode="auto">
            <a:xfrm>
              <a:off x="5189" y="3348"/>
              <a:ext cx="763" cy="1063"/>
            </a:xfrm>
            <a:prstGeom prst="rect">
              <a:avLst/>
            </a:prstGeom>
            <a:noFill/>
            <a:ln w="5715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15" name="WordArt 11"/>
            <p:cNvSpPr>
              <a:spLocks noChangeArrowheads="1" noChangeShapeType="1" noTextEdit="1"/>
            </p:cNvSpPr>
            <p:nvPr/>
          </p:nvSpPr>
          <p:spPr bwMode="auto">
            <a:xfrm>
              <a:off x="5270" y="3429"/>
              <a:ext cx="406" cy="17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0" cap="none" spc="0" normalizeH="0" baseline="0" noProof="0" smtClean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FFFF"/>
                  </a:solidFill>
                  <a:effectLst/>
                  <a:uLnTx/>
                  <a:uFillTx/>
                  <a:latin typeface="Arial Black"/>
                </a:rPr>
                <a:t>Land</a:t>
              </a:r>
            </a:p>
          </p:txBody>
        </p:sp>
        <p:sp>
          <p:nvSpPr>
            <p:cNvPr id="16" name="WordArt 12"/>
            <p:cNvSpPr>
              <a:spLocks noChangeArrowheads="1" noChangeShapeType="1" noTextEdit="1"/>
            </p:cNvSpPr>
            <p:nvPr/>
          </p:nvSpPr>
          <p:spPr bwMode="auto">
            <a:xfrm>
              <a:off x="5270" y="3791"/>
              <a:ext cx="590" cy="17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0" cap="none" spc="0" normalizeH="0" baseline="0" noProof="0" dirty="0" smtClean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FFFF"/>
                  </a:solidFill>
                  <a:effectLst/>
                  <a:uLnTx/>
                  <a:uFillTx/>
                  <a:latin typeface="Arial Black"/>
                </a:rPr>
                <a:t>Nation</a:t>
              </a:r>
            </a:p>
          </p:txBody>
        </p:sp>
        <p:sp>
          <p:nvSpPr>
            <p:cNvPr id="17" name="WordArt 13"/>
            <p:cNvSpPr>
              <a:spLocks noChangeArrowheads="1" noChangeShapeType="1" noTextEdit="1"/>
            </p:cNvSpPr>
            <p:nvPr/>
          </p:nvSpPr>
          <p:spPr bwMode="auto">
            <a:xfrm>
              <a:off x="5270" y="4153"/>
              <a:ext cx="628" cy="17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0" cap="none" spc="0" normalizeH="0" baseline="0" noProof="0" dirty="0" smtClean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FFFF"/>
                  </a:solidFill>
                  <a:effectLst/>
                  <a:uLnTx/>
                  <a:uFillTx/>
                  <a:latin typeface="Arial Black"/>
                </a:rPr>
                <a:t>Leader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7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4FB0D-54B7-4838-974D-DC6DBD769BB1}" type="slidenum">
              <a:rPr lang="en-US"/>
              <a:pPr/>
              <a:t>5</a:t>
            </a:fld>
            <a:endParaRPr lang="en-US"/>
          </a:p>
        </p:txBody>
      </p:sp>
      <p:sp>
        <p:nvSpPr>
          <p:cNvPr id="43028" name="Rectangle 20"/>
          <p:cNvSpPr>
            <a:spLocks noGrp="1" noRot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 sz="6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y" pitchFamily="66" charset="0"/>
              </a:rPr>
              <a:t>Preview</a:t>
            </a:r>
            <a:endParaRPr lang="en-US" sz="60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dy" pitchFamily="66" charset="0"/>
            </a:endParaRPr>
          </a:p>
        </p:txBody>
      </p:sp>
      <p:sp>
        <p:nvSpPr>
          <p:cNvPr id="43024" name="Rectangle 16"/>
          <p:cNvSpPr>
            <a:spLocks noRot="1" noChangeArrowheads="1"/>
          </p:cNvSpPr>
          <p:nvPr/>
        </p:nvSpPr>
        <p:spPr bwMode="auto">
          <a:xfrm>
            <a:off x="228600" y="1028700"/>
            <a:ext cx="8915400" cy="394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lvl="0" indent="-342900" eaLnBrk="1" hangingPunct="1">
              <a:spcBef>
                <a:spcPct val="20000"/>
              </a:spcBef>
              <a:buClr>
                <a:srgbClr val="CCFFCC"/>
              </a:buClr>
              <a:buFont typeface="Wingdings" pitchFamily="2" charset="2"/>
              <a:buChar char="ü"/>
              <a:defRPr/>
            </a:pPr>
            <a:endParaRPr lang="en-US" sz="3200" kern="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/>
            </a:endParaRPr>
          </a:p>
          <a:p>
            <a:pPr marL="342900" lvl="0" indent="-342900" eaLnBrk="1" hangingPunct="1">
              <a:spcBef>
                <a:spcPct val="20000"/>
              </a:spcBef>
              <a:buClr>
                <a:srgbClr val="CCFFCC"/>
              </a:buClr>
              <a:buFont typeface="Wingdings" pitchFamily="2" charset="2"/>
              <a:buChar char="ü"/>
              <a:defRPr/>
            </a:pPr>
            <a:endParaRPr lang="en-US" sz="3200" kern="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/>
            </a:endParaRPr>
          </a:p>
        </p:txBody>
      </p:sp>
      <p:sp>
        <p:nvSpPr>
          <p:cNvPr id="43012" name="AutoShape 4"/>
          <p:cNvSpPr>
            <a:spLocks noChangeArrowheads="1"/>
          </p:cNvSpPr>
          <p:nvPr/>
        </p:nvSpPr>
        <p:spPr bwMode="auto">
          <a:xfrm>
            <a:off x="-304800" y="228600"/>
            <a:ext cx="4648200" cy="2971800"/>
          </a:xfrm>
          <a:prstGeom prst="irregularSeal2">
            <a:avLst/>
          </a:prstGeom>
          <a:solidFill>
            <a:srgbClr val="E7BD47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48106" dir="3542175" algn="ctr" rotWithShape="0">
              <a:srgbClr val="000000"/>
            </a:outerShdw>
          </a:effectLst>
        </p:spPr>
        <p:txBody>
          <a:bodyPr wrap="none" anchor="ctr"/>
          <a:lstStyle/>
          <a:p>
            <a:pPr algn="ctr"/>
            <a:r>
              <a:rPr lang="en-US" sz="44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God’s</a:t>
            </a:r>
          </a:p>
          <a:p>
            <a:pPr algn="ctr"/>
            <a:r>
              <a:rPr lang="en-US" sz="44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Promises</a:t>
            </a:r>
          </a:p>
        </p:txBody>
      </p:sp>
      <p:sp>
        <p:nvSpPr>
          <p:cNvPr id="43015" name="AutoShape 7"/>
          <p:cNvSpPr>
            <a:spLocks noChangeArrowheads="1"/>
          </p:cNvSpPr>
          <p:nvPr/>
        </p:nvSpPr>
        <p:spPr bwMode="auto">
          <a:xfrm>
            <a:off x="4953000" y="57150"/>
            <a:ext cx="4724400" cy="3200400"/>
          </a:xfrm>
          <a:prstGeom prst="irregularSeal2">
            <a:avLst/>
          </a:prstGeom>
          <a:solidFill>
            <a:srgbClr val="421C5E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80501" dir="2357364" algn="ctr" rotWithShape="0">
              <a:srgbClr val="000000"/>
            </a:outerShdw>
          </a:effectLst>
        </p:spPr>
        <p:txBody>
          <a:bodyPr wrap="none" anchor="ctr"/>
          <a:lstStyle/>
          <a:p>
            <a:pPr algn="ctr"/>
            <a:r>
              <a:rPr lang="en-US" sz="4800" dirty="0"/>
              <a:t>Israel’s</a:t>
            </a:r>
          </a:p>
          <a:p>
            <a:pPr algn="ctr"/>
            <a:r>
              <a:rPr lang="en-US" sz="4800" dirty="0"/>
              <a:t>Rebellion</a:t>
            </a:r>
          </a:p>
        </p:txBody>
      </p:sp>
      <p:sp>
        <p:nvSpPr>
          <p:cNvPr id="43017" name="AutoShape 9"/>
          <p:cNvSpPr>
            <a:spLocks noChangeArrowheads="1"/>
          </p:cNvSpPr>
          <p:nvPr/>
        </p:nvSpPr>
        <p:spPr bwMode="auto">
          <a:xfrm>
            <a:off x="2971800" y="1371600"/>
            <a:ext cx="2743200" cy="742950"/>
          </a:xfrm>
          <a:prstGeom prst="leftRightArrow">
            <a:avLst>
              <a:gd name="adj1" fmla="val 50000"/>
              <a:gd name="adj2" fmla="val 55385"/>
            </a:avLst>
          </a:prstGeom>
          <a:gradFill rotWithShape="1">
            <a:gsLst>
              <a:gs pos="0">
                <a:srgbClr val="421C5E"/>
              </a:gs>
              <a:gs pos="100000">
                <a:srgbClr val="E7BD47"/>
              </a:gs>
            </a:gsLst>
            <a:lin ang="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99190" dir="3011666" algn="ctr" rotWithShape="0">
              <a:srgbClr val="000000"/>
            </a:outerShdw>
          </a:effectLst>
        </p:spPr>
        <p:txBody>
          <a:bodyPr wrap="none" anchor="ctr"/>
          <a:lstStyle/>
          <a:p>
            <a:pPr algn="ctr"/>
            <a:endParaRPr lang="en-US" sz="180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3018" name="Text Box 10"/>
          <p:cNvSpPr txBox="1">
            <a:spLocks noChangeArrowheads="1"/>
          </p:cNvSpPr>
          <p:nvPr/>
        </p:nvSpPr>
        <p:spPr bwMode="auto">
          <a:xfrm>
            <a:off x="533400" y="3486150"/>
            <a:ext cx="80772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does human responsibility influence / affect God’s sovereignty?</a:t>
            </a:r>
          </a:p>
        </p:txBody>
      </p:sp>
      <p:sp>
        <p:nvSpPr>
          <p:cNvPr id="43019" name="Text Box 11"/>
          <p:cNvSpPr txBox="1">
            <a:spLocks noChangeArrowheads="1"/>
          </p:cNvSpPr>
          <p:nvPr/>
        </p:nvSpPr>
        <p:spPr bwMode="auto">
          <a:xfrm>
            <a:off x="533400" y="4171950"/>
            <a:ext cx="80772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does my foolishness or my faithfulness influence / affect God’s plan for my life?</a:t>
            </a:r>
          </a:p>
        </p:txBody>
      </p:sp>
      <p:pic>
        <p:nvPicPr>
          <p:cNvPr id="43020" name="Picture 12" descr="Difficult doctrine of love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971801" y="-20279"/>
            <a:ext cx="3019425" cy="3486150"/>
          </a:xfrm>
          <a:noFill/>
          <a:ln/>
        </p:spPr>
      </p:pic>
      <p:pic>
        <p:nvPicPr>
          <p:cNvPr id="11" name="Picture 10" descr="Number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-742950"/>
            <a:ext cx="7620000" cy="4152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430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430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3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30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30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30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30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25"/>
                            </p:stCondLst>
                            <p:childTnLst>
                              <p:par>
                                <p:cTn id="23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30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30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430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9" presetClass="emph" presetSubtype="0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 rctx="PPT">
                                        <p:cTn id="54" dur="indefinite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5" dur="indefinite"/>
                                        <p:tgtEl>
                                          <p:spTgt spid="43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9" presetClass="emph" presetSubtype="0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 rctx="PPT">
                                        <p:cTn id="57" dur="indefinite"/>
                                        <p:tgtEl>
                                          <p:spTgt spid="430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8" dur="indefinite"/>
                                        <p:tgtEl>
                                          <p:spTgt spid="430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2" grpId="0" animBg="1"/>
      <p:bldP spid="43012" grpId="1" animBg="1"/>
      <p:bldP spid="43015" grpId="0" animBg="1"/>
      <p:bldP spid="43015" grpId="1" animBg="1"/>
      <p:bldP spid="43017" grpId="0" animBg="1"/>
      <p:bldP spid="43018" grpId="0" build="p" bldLvl="5"/>
      <p:bldP spid="43019" grpId="0" build="p" bldLvl="5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0161" y="-1704"/>
            <a:ext cx="5153839" cy="5143500"/>
          </a:xfrm>
          <a:prstGeom prst="rect">
            <a:avLst/>
          </a:prstGeom>
        </p:spPr>
      </p:pic>
      <p:sp>
        <p:nvSpPr>
          <p:cNvPr id="9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E4150-2AB8-4E0A-B7DF-57E40CA65F26}" type="slidenum">
              <a:rPr lang="en-US"/>
              <a:pPr/>
              <a:t>6</a:t>
            </a:fld>
            <a:endParaRPr lang="en-US"/>
          </a:p>
        </p:txBody>
      </p:sp>
      <p:sp>
        <p:nvSpPr>
          <p:cNvPr id="45061" name="Text Box 5"/>
          <p:cNvSpPr txBox="1">
            <a:spLocks noChangeArrowheads="1"/>
          </p:cNvSpPr>
          <p:nvPr/>
        </p:nvSpPr>
        <p:spPr bwMode="auto">
          <a:xfrm>
            <a:off x="457200" y="240507"/>
            <a:ext cx="5715000" cy="830997"/>
          </a:xfrm>
          <a:prstGeom prst="rect">
            <a:avLst/>
          </a:prstGeom>
          <a:solidFill>
            <a:schemeClr val="tx1">
              <a:alpha val="82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1A Israel’s Camp Ordered by God, 1--10</a:t>
            </a:r>
          </a:p>
          <a:p>
            <a:r>
              <a:rPr 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1B The commands for Order, 1-4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10735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E4150-2AB8-4E0A-B7DF-57E40CA65F26}" type="slidenum">
              <a:rPr lang="en-US"/>
              <a:pPr/>
              <a:t>7</a:t>
            </a:fld>
            <a:endParaRPr lang="en-US"/>
          </a:p>
        </p:txBody>
      </p:sp>
      <p:sp>
        <p:nvSpPr>
          <p:cNvPr id="45061" name="Text Box 5"/>
          <p:cNvSpPr txBox="1">
            <a:spLocks noChangeArrowheads="1"/>
          </p:cNvSpPr>
          <p:nvPr/>
        </p:nvSpPr>
        <p:spPr bwMode="auto">
          <a:xfrm>
            <a:off x="457200" y="240507"/>
            <a:ext cx="84582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1A Israel’s Camp Ordered by God, 1--10</a:t>
            </a:r>
          </a:p>
          <a:p>
            <a:r>
              <a:rPr 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1B The commands for Order, 1-4</a:t>
            </a:r>
          </a:p>
        </p:txBody>
      </p:sp>
      <p:sp>
        <p:nvSpPr>
          <p:cNvPr id="45063" name="WordArt 7"/>
          <p:cNvSpPr>
            <a:spLocks noChangeArrowheads="1" noChangeShapeType="1" noTextEdit="1"/>
          </p:cNvSpPr>
          <p:nvPr/>
        </p:nvSpPr>
        <p:spPr bwMode="auto">
          <a:xfrm>
            <a:off x="76200" y="1143000"/>
            <a:ext cx="3733800" cy="22288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000000"/>
                  </a:outerShdw>
                </a:effectLst>
                <a:latin typeface="Arial Black"/>
              </a:rPr>
              <a:t>What He asks</a:t>
            </a:r>
          </a:p>
          <a:p>
            <a:pPr algn="ctr"/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000000"/>
                  </a:outerShdw>
                </a:effectLst>
                <a:latin typeface="Arial Black"/>
              </a:rPr>
              <a:t>is not difficult.</a:t>
            </a:r>
          </a:p>
          <a:p>
            <a:pPr algn="ctr"/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000000"/>
                  </a:outerShdw>
                </a:effectLst>
                <a:latin typeface="Arial Black"/>
              </a:rPr>
              <a:t>What is repeated</a:t>
            </a:r>
          </a:p>
          <a:p>
            <a:pPr algn="ctr"/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000000"/>
                  </a:outerShdw>
                </a:effectLst>
                <a:latin typeface="Arial Black"/>
              </a:rPr>
              <a:t>is simply that</a:t>
            </a:r>
          </a:p>
          <a:p>
            <a:pPr algn="ctr"/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000000"/>
                  </a:outerShdw>
                </a:effectLst>
                <a:latin typeface="Arial Black"/>
              </a:rPr>
              <a:t>the people do it!</a:t>
            </a:r>
          </a:p>
        </p:txBody>
      </p:sp>
      <p:sp>
        <p:nvSpPr>
          <p:cNvPr id="45064" name="WordArt 8"/>
          <p:cNvSpPr>
            <a:spLocks noChangeArrowheads="1" noChangeShapeType="1" noTextEdit="1"/>
          </p:cNvSpPr>
          <p:nvPr/>
        </p:nvSpPr>
        <p:spPr bwMode="auto">
          <a:xfrm>
            <a:off x="76200" y="3543300"/>
            <a:ext cx="3733800" cy="15430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000000"/>
                  </a:outerShdw>
                </a:effectLst>
                <a:latin typeface="Arial Black"/>
              </a:rPr>
              <a:t>And it makes</a:t>
            </a:r>
          </a:p>
          <a:p>
            <a:pPr algn="ctr"/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000000"/>
                  </a:outerShdw>
                </a:effectLst>
                <a:latin typeface="Arial Black"/>
              </a:rPr>
              <a:t>for a very happy</a:t>
            </a:r>
          </a:p>
          <a:p>
            <a:pPr algn="ctr"/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000000"/>
                  </a:outerShdw>
                </a:effectLst>
                <a:latin typeface="Arial Black"/>
              </a:rPr>
              <a:t>relationship !!!</a:t>
            </a:r>
          </a:p>
        </p:txBody>
      </p:sp>
      <p:sp>
        <p:nvSpPr>
          <p:cNvPr id="45065" name="AutoShape 9"/>
          <p:cNvSpPr>
            <a:spLocks noChangeArrowheads="1"/>
          </p:cNvSpPr>
          <p:nvPr/>
        </p:nvSpPr>
        <p:spPr bwMode="auto">
          <a:xfrm>
            <a:off x="3810000" y="4248150"/>
            <a:ext cx="609600" cy="457200"/>
          </a:xfrm>
          <a:prstGeom prst="smileyFace">
            <a:avLst>
              <a:gd name="adj" fmla="val 4653"/>
            </a:avLst>
          </a:prstGeom>
          <a:solidFill>
            <a:schemeClr val="tx2"/>
          </a:solidFill>
          <a:ln w="19050">
            <a:solidFill>
              <a:srgbClr val="000000"/>
            </a:solidFill>
            <a:round/>
            <a:headEnd/>
            <a:tailEnd/>
          </a:ln>
          <a:effectLst>
            <a:outerShdw dist="35921" dir="2700000" algn="ctr" rotWithShape="0">
              <a:srgbClr val="000000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657350"/>
            <a:ext cx="4301067" cy="241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884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50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50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50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50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3" dur="2000"/>
                                        <p:tgtEl>
                                          <p:spTgt spid="45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63" grpId="0"/>
      <p:bldP spid="45064" grpId="0" animBg="1"/>
      <p:bldP spid="4506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EEA30-787C-4125-BBF5-32CBC03F61CA}" type="slidenum">
              <a:rPr lang="en-US"/>
              <a:pPr/>
              <a:t>8</a:t>
            </a:fld>
            <a:endParaRPr lang="en-US"/>
          </a:p>
        </p:txBody>
      </p:sp>
      <p:sp>
        <p:nvSpPr>
          <p:cNvPr id="50179" name="Text Box 3"/>
          <p:cNvSpPr txBox="1">
            <a:spLocks noChangeArrowheads="1"/>
          </p:cNvSpPr>
          <p:nvPr/>
        </p:nvSpPr>
        <p:spPr bwMode="auto">
          <a:xfrm>
            <a:off x="457200" y="240507"/>
            <a:ext cx="84582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1A Israel’s Camp Ordered by God, 1--10</a:t>
            </a:r>
          </a:p>
          <a:p>
            <a:r>
              <a:rPr 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1B The commands for Order, 1-4</a:t>
            </a:r>
          </a:p>
        </p:txBody>
      </p:sp>
      <p:sp>
        <p:nvSpPr>
          <p:cNvPr id="50180" name="Rectangle 4"/>
          <p:cNvSpPr>
            <a:spLocks noChangeArrowheads="1"/>
          </p:cNvSpPr>
          <p:nvPr/>
        </p:nvSpPr>
        <p:spPr bwMode="auto">
          <a:xfrm>
            <a:off x="914400" y="914401"/>
            <a:ext cx="8077200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Numbers 1:19 </a:t>
            </a:r>
            <a:r>
              <a:rPr lang="en-US" sz="2000" u="sng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 the L</a:t>
            </a:r>
            <a:r>
              <a:rPr lang="en-US" sz="1600" u="sng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ORD</a:t>
            </a:r>
            <a:r>
              <a:rPr lang="en-US" sz="2000" u="sng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commanded Moses</a:t>
            </a:r>
            <a:r>
              <a:rPr lang="en-US" sz="2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And so he counted them in the Desert of Sinai: </a:t>
            </a:r>
          </a:p>
          <a:p>
            <a:r>
              <a:rPr lang="en-US" sz="2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Numbers 1:54 The Israelites did all this </a:t>
            </a:r>
            <a:r>
              <a:rPr lang="en-US" sz="2000" u="sng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just as the L</a:t>
            </a:r>
            <a:r>
              <a:rPr lang="en-US" sz="1200" u="sng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ORD</a:t>
            </a:r>
            <a:r>
              <a:rPr lang="en-US" sz="2000" u="sng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commanded Moses</a:t>
            </a:r>
            <a:r>
              <a:rPr lang="en-US" sz="2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r>
              <a:rPr lang="en-US" sz="2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Numbers 2:34 So the Israelites </a:t>
            </a:r>
            <a:r>
              <a:rPr lang="en-US" sz="2000" u="sng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did everything the L</a:t>
            </a:r>
            <a:r>
              <a:rPr lang="en-US" sz="1200" u="sng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ORD</a:t>
            </a:r>
            <a:r>
              <a:rPr lang="en-US" sz="2000" u="sng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commanded Moses</a:t>
            </a:r>
            <a:r>
              <a:rPr lang="en-US" sz="2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 that is the way they encamped under their standards, and that is the way they set out, each with his clan and family. </a:t>
            </a:r>
          </a:p>
          <a:p>
            <a:r>
              <a:rPr lang="en-US" sz="2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Numbers 3:51 Moses gave the redemption money to Aaron and his sons, </a:t>
            </a:r>
            <a:r>
              <a:rPr lang="en-US" sz="2000" u="sng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 he was commanded</a:t>
            </a:r>
            <a:r>
              <a:rPr lang="en-US" sz="2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by the word of the L</a:t>
            </a:r>
            <a:r>
              <a:rPr lang="en-US" sz="14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ORD</a:t>
            </a:r>
            <a:r>
              <a:rPr lang="en-US" sz="2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r>
              <a:rPr lang="en-US" sz="2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Numbers 4:49  </a:t>
            </a:r>
            <a:r>
              <a:rPr lang="en-US" sz="2000" u="sng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 the L</a:t>
            </a:r>
            <a:r>
              <a:rPr lang="en-US" sz="1400" u="sng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ORD</a:t>
            </a:r>
            <a:r>
              <a:rPr lang="en-US" sz="1800" u="sng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’s</a:t>
            </a:r>
            <a:r>
              <a:rPr lang="en-US" sz="2000" u="sng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command through Moses</a:t>
            </a:r>
            <a:r>
              <a:rPr lang="en-US" sz="2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each was assigned his work and told what to carry. Thus they were counted, as the L</a:t>
            </a:r>
            <a:r>
              <a:rPr lang="en-US" sz="16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ORD</a:t>
            </a:r>
            <a:r>
              <a:rPr lang="en-US" sz="2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commanded Moses. 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80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C7A7-4111-43F5-895E-DD18DE7A371D}" type="slidenum">
              <a:rPr lang="en-US"/>
              <a:pPr/>
              <a:t>9</a:t>
            </a:fld>
            <a:endParaRPr lang="en-US"/>
          </a:p>
        </p:txBody>
      </p:sp>
      <p:sp>
        <p:nvSpPr>
          <p:cNvPr id="46084" name="Rectangle 4"/>
          <p:cNvSpPr>
            <a:spLocks noChangeArrowheads="1"/>
          </p:cNvSpPr>
          <p:nvPr/>
        </p:nvSpPr>
        <p:spPr bwMode="auto">
          <a:xfrm>
            <a:off x="609600" y="209550"/>
            <a:ext cx="8229600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2B The commands for purity 5-10</a:t>
            </a:r>
          </a:p>
          <a:p>
            <a:r>
              <a:rPr 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1C Regulations against defilement, 5</a:t>
            </a:r>
          </a:p>
          <a:p>
            <a:r>
              <a:rPr 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Numbers 5:4 The Israelites did this; they sent them outside the camp. They did j</a:t>
            </a:r>
            <a:r>
              <a:rPr lang="en-US" u="sng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ust as the L</a:t>
            </a:r>
            <a:r>
              <a:rPr lang="en-US" sz="1800" u="sng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ORD</a:t>
            </a:r>
            <a:r>
              <a:rPr lang="en-US" u="sng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had instructed Moses</a:t>
            </a:r>
            <a:r>
              <a:rPr 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r>
              <a:rPr 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4C, Response of a Pure people, 7</a:t>
            </a:r>
          </a:p>
          <a:p>
            <a:r>
              <a:rPr 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Numbers 7:89  When Moses entered the Tent of Meeting to speak with the L</a:t>
            </a:r>
            <a:r>
              <a:rPr lang="en-US" sz="1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ORD</a:t>
            </a:r>
            <a:r>
              <a:rPr 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he heard the voice speaking to him from between the two cherubim above the atonement cover on the ark of the Testimony. And he spoke with him. </a:t>
            </a:r>
          </a:p>
        </p:txBody>
      </p:sp>
      <p:pic>
        <p:nvPicPr>
          <p:cNvPr id="46085" name="Picture 5" descr="Num 7 ark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180" y="27842"/>
            <a:ext cx="6337300" cy="3810000"/>
          </a:xfrm>
          <a:prstGeom prst="rect">
            <a:avLst/>
          </a:prstGeom>
          <a:noFill/>
        </p:spPr>
      </p:pic>
      <p:pic>
        <p:nvPicPr>
          <p:cNvPr id="46086" name="Picture 6" descr="Num 7 ark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31180" y="27842"/>
            <a:ext cx="6337300" cy="381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6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6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4" grpId="0" uiExpand="1" build="p"/>
    </p:bldLst>
  </p:timing>
</p:sld>
</file>

<file path=ppt/theme/theme1.xml><?xml version="1.0" encoding="utf-8"?>
<a:theme xmlns:a="http://schemas.openxmlformats.org/drawingml/2006/main" name="Compass">
  <a:themeElements>
    <a:clrScheme name="Compass 8">
      <a:dk1>
        <a:srgbClr val="007E7B"/>
      </a:dk1>
      <a:lt1>
        <a:srgbClr val="FFFFFF"/>
      </a:lt1>
      <a:dk2>
        <a:srgbClr val="008080"/>
      </a:dk2>
      <a:lt2>
        <a:srgbClr val="FFFF99"/>
      </a:lt2>
      <a:accent1>
        <a:srgbClr val="33CCCC"/>
      </a:accent1>
      <a:accent2>
        <a:srgbClr val="00CC66"/>
      </a:accent2>
      <a:accent3>
        <a:srgbClr val="AAC0C0"/>
      </a:accent3>
      <a:accent4>
        <a:srgbClr val="DADADA"/>
      </a:accent4>
      <a:accent5>
        <a:srgbClr val="ADE2E2"/>
      </a:accent5>
      <a:accent6>
        <a:srgbClr val="00B95C"/>
      </a:accent6>
      <a:hlink>
        <a:srgbClr val="CCFFCC"/>
      </a:hlink>
      <a:folHlink>
        <a:srgbClr val="FFFFCC"/>
      </a:folHlink>
    </a:clrScheme>
    <a:fontScheme name="Compass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Compass 1">
        <a:dk1>
          <a:srgbClr val="00007A"/>
        </a:dk1>
        <a:lt1>
          <a:srgbClr val="FFFFFF"/>
        </a:lt1>
        <a:dk2>
          <a:srgbClr val="000066"/>
        </a:dk2>
        <a:lt2>
          <a:srgbClr val="CCECFF"/>
        </a:lt2>
        <a:accent1>
          <a:srgbClr val="6F64C2"/>
        </a:accent1>
        <a:accent2>
          <a:srgbClr val="0089BA"/>
        </a:accent2>
        <a:accent3>
          <a:srgbClr val="AAAAB8"/>
        </a:accent3>
        <a:accent4>
          <a:srgbClr val="DADADA"/>
        </a:accent4>
        <a:accent5>
          <a:srgbClr val="BBB8DD"/>
        </a:accent5>
        <a:accent6>
          <a:srgbClr val="007CA8"/>
        </a:accent6>
        <a:hlink>
          <a:srgbClr val="66CCFF"/>
        </a:hlink>
        <a:folHlink>
          <a:srgbClr val="00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ass 2">
        <a:dk1>
          <a:srgbClr val="5B5D6B"/>
        </a:dk1>
        <a:lt1>
          <a:srgbClr val="FFFFFF"/>
        </a:lt1>
        <a:dk2>
          <a:srgbClr val="5A5C6C"/>
        </a:dk2>
        <a:lt2>
          <a:srgbClr val="FFFFCC"/>
        </a:lt2>
        <a:accent1>
          <a:srgbClr val="9966FF"/>
        </a:accent1>
        <a:accent2>
          <a:srgbClr val="9383B3"/>
        </a:accent2>
        <a:accent3>
          <a:srgbClr val="B5B5BA"/>
        </a:accent3>
        <a:accent4>
          <a:srgbClr val="DADADA"/>
        </a:accent4>
        <a:accent5>
          <a:srgbClr val="CAB8FF"/>
        </a:accent5>
        <a:accent6>
          <a:srgbClr val="8576A2"/>
        </a:accent6>
        <a:hlink>
          <a:srgbClr val="A3C145"/>
        </a:hlink>
        <a:folHlink>
          <a:srgbClr val="6FA9B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ass 3">
        <a:dk1>
          <a:srgbClr val="860000"/>
        </a:dk1>
        <a:lt1>
          <a:srgbClr val="FFFFFF"/>
        </a:lt1>
        <a:dk2>
          <a:srgbClr val="800000"/>
        </a:dk2>
        <a:lt2>
          <a:srgbClr val="FFFFCC"/>
        </a:lt2>
        <a:accent1>
          <a:srgbClr val="FF6600"/>
        </a:accent1>
        <a:accent2>
          <a:srgbClr val="FF9933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E78A2D"/>
        </a:accent6>
        <a:hlink>
          <a:srgbClr val="FFCC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ass 4">
        <a:dk1>
          <a:srgbClr val="676A5C"/>
        </a:dk1>
        <a:lt1>
          <a:srgbClr val="FFFFFF"/>
        </a:lt1>
        <a:dk2>
          <a:srgbClr val="686B5D"/>
        </a:dk2>
        <a:lt2>
          <a:srgbClr val="FFFFCC"/>
        </a:lt2>
        <a:accent1>
          <a:srgbClr val="CC6600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E2B8AA"/>
        </a:accent5>
        <a:accent6>
          <a:srgbClr val="738F98"/>
        </a:accent6>
        <a:hlink>
          <a:srgbClr val="DDBF4F"/>
        </a:hlink>
        <a:folHlink>
          <a:srgbClr val="B7B6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ass 5">
        <a:dk1>
          <a:srgbClr val="AC835E"/>
        </a:dk1>
        <a:lt1>
          <a:srgbClr val="FFFFFF"/>
        </a:lt1>
        <a:dk2>
          <a:srgbClr val="AE8764"/>
        </a:dk2>
        <a:lt2>
          <a:srgbClr val="FFFFCC"/>
        </a:lt2>
        <a:accent1>
          <a:srgbClr val="CC6600"/>
        </a:accent1>
        <a:accent2>
          <a:srgbClr val="FF5050"/>
        </a:accent2>
        <a:accent3>
          <a:srgbClr val="D3C3B8"/>
        </a:accent3>
        <a:accent4>
          <a:srgbClr val="DADADA"/>
        </a:accent4>
        <a:accent5>
          <a:srgbClr val="E2B8AA"/>
        </a:accent5>
        <a:accent6>
          <a:srgbClr val="E74848"/>
        </a:accent6>
        <a:hlink>
          <a:srgbClr val="FFCC99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ass 6">
        <a:dk1>
          <a:srgbClr val="526133"/>
        </a:dk1>
        <a:lt1>
          <a:srgbClr val="FFFFFF"/>
        </a:lt1>
        <a:dk2>
          <a:srgbClr val="4E5D31"/>
        </a:dk2>
        <a:lt2>
          <a:srgbClr val="FFFFCC"/>
        </a:lt2>
        <a:accent1>
          <a:srgbClr val="99CC00"/>
        </a:accent1>
        <a:accent2>
          <a:srgbClr val="7A9505"/>
        </a:accent2>
        <a:accent3>
          <a:srgbClr val="B2B6AD"/>
        </a:accent3>
        <a:accent4>
          <a:srgbClr val="DADADA"/>
        </a:accent4>
        <a:accent5>
          <a:srgbClr val="CAE2AA"/>
        </a:accent5>
        <a:accent6>
          <a:srgbClr val="6E8704"/>
        </a:accent6>
        <a:hlink>
          <a:srgbClr val="FFCC00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ass 7">
        <a:dk1>
          <a:srgbClr val="000000"/>
        </a:dk1>
        <a:lt1>
          <a:srgbClr val="DDDCC5"/>
        </a:lt1>
        <a:dk2>
          <a:srgbClr val="95934B"/>
        </a:dk2>
        <a:lt2>
          <a:srgbClr val="DBDAC3"/>
        </a:lt2>
        <a:accent1>
          <a:srgbClr val="EAEBE1"/>
        </a:accent1>
        <a:accent2>
          <a:srgbClr val="9DB0B7"/>
        </a:accent2>
        <a:accent3>
          <a:srgbClr val="EBEBDF"/>
        </a:accent3>
        <a:accent4>
          <a:srgbClr val="000000"/>
        </a:accent4>
        <a:accent5>
          <a:srgbClr val="F3F3EE"/>
        </a:accent5>
        <a:accent6>
          <a:srgbClr val="8E9FA6"/>
        </a:accent6>
        <a:hlink>
          <a:srgbClr val="009900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pass 8">
        <a:dk1>
          <a:srgbClr val="007E7B"/>
        </a:dk1>
        <a:lt1>
          <a:srgbClr val="FFFFFF"/>
        </a:lt1>
        <a:dk2>
          <a:srgbClr val="008080"/>
        </a:dk2>
        <a:lt2>
          <a:srgbClr val="FFFF99"/>
        </a:lt2>
        <a:accent1>
          <a:srgbClr val="33CCCC"/>
        </a:accent1>
        <a:accent2>
          <a:srgbClr val="00CC66"/>
        </a:accent2>
        <a:accent3>
          <a:srgbClr val="AAC0C0"/>
        </a:accent3>
        <a:accent4>
          <a:srgbClr val="DADADA"/>
        </a:accent4>
        <a:accent5>
          <a:srgbClr val="ADE2E2"/>
        </a:accent5>
        <a:accent6>
          <a:srgbClr val="00B95C"/>
        </a:accent6>
        <a:hlink>
          <a:srgbClr val="CCFFCC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ass 9">
        <a:dk1>
          <a:srgbClr val="000000"/>
        </a:dk1>
        <a:lt1>
          <a:srgbClr val="FFFFFF"/>
        </a:lt1>
        <a:dk2>
          <a:srgbClr val="000000"/>
        </a:dk2>
        <a:lt2>
          <a:srgbClr val="FEFEFE"/>
        </a:lt2>
        <a:accent1>
          <a:srgbClr val="E1E1FF"/>
        </a:accent1>
        <a:accent2>
          <a:srgbClr val="D9FFF8"/>
        </a:accent2>
        <a:accent3>
          <a:srgbClr val="FFFFFF"/>
        </a:accent3>
        <a:accent4>
          <a:srgbClr val="000000"/>
        </a:accent4>
        <a:accent5>
          <a:srgbClr val="EEEEFF"/>
        </a:accent5>
        <a:accent6>
          <a:srgbClr val="C4E7E1"/>
        </a:accent6>
        <a:hlink>
          <a:srgbClr val="9966FF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Compass</Template>
  <TotalTime>11631</TotalTime>
  <Words>2121</Words>
  <Application>Microsoft Macintosh PowerPoint</Application>
  <PresentationFormat>On-screen Show (16:9)</PresentationFormat>
  <Paragraphs>285</Paragraphs>
  <Slides>30</Slides>
  <Notes>29</Notes>
  <HiddenSlides>3</HiddenSlides>
  <MMClips>3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39" baseType="lpstr">
      <vt:lpstr>Andy</vt:lpstr>
      <vt:lpstr>Arial Black</vt:lpstr>
      <vt:lpstr>Tahoma</vt:lpstr>
      <vt:lpstr>Times New Roman</vt:lpstr>
      <vt:lpstr>Wingdings</vt:lpstr>
      <vt:lpstr>Arial</vt:lpstr>
      <vt:lpstr>Compass</vt:lpstr>
      <vt:lpstr>Drawing</vt:lpstr>
      <vt:lpstr>Sound Recorder Document</vt:lpstr>
      <vt:lpstr>PowerPoint Presentation</vt:lpstr>
      <vt:lpstr>Historical Setting of the Book</vt:lpstr>
      <vt:lpstr>PowerPoint Presentation</vt:lpstr>
      <vt:lpstr>The book in a nutshell</vt:lpstr>
      <vt:lpstr>Preview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deliberateness of the sin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God’s Unconditional &amp;  Conditional Love</vt:lpstr>
      <vt:lpstr>God’s Unconditional &amp;  Conditional Love</vt:lpstr>
    </vt:vector>
  </TitlesOfParts>
  <Company>Cedarville University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Numbers</dc:title>
  <dc:creator>Chris Miller</dc:creator>
  <cp:lastModifiedBy>Chris Miller</cp:lastModifiedBy>
  <cp:revision>112</cp:revision>
  <dcterms:created xsi:type="dcterms:W3CDTF">2002-09-19T00:14:30Z</dcterms:created>
  <dcterms:modified xsi:type="dcterms:W3CDTF">2015-09-15T20:37:33Z</dcterms:modified>
</cp:coreProperties>
</file>