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8" r:id="rId3"/>
    <p:sldId id="259" r:id="rId4"/>
    <p:sldId id="289" r:id="rId5"/>
    <p:sldId id="260" r:id="rId6"/>
    <p:sldId id="287" r:id="rId7"/>
    <p:sldId id="288" r:id="rId8"/>
    <p:sldId id="262" r:id="rId9"/>
    <p:sldId id="263" r:id="rId10"/>
    <p:sldId id="264" r:id="rId11"/>
    <p:sldId id="265" r:id="rId12"/>
    <p:sldId id="266" r:id="rId13"/>
    <p:sldId id="267" r:id="rId14"/>
    <p:sldId id="286" r:id="rId15"/>
    <p:sldId id="280" r:id="rId16"/>
    <p:sldId id="290" r:id="rId17"/>
    <p:sldId id="281" r:id="rId18"/>
    <p:sldId id="282" r:id="rId19"/>
    <p:sldId id="283" r:id="rId20"/>
    <p:sldId id="284" r:id="rId21"/>
    <p:sldId id="285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  <a:srgbClr val="2F2FC3"/>
    <a:srgbClr val="5F3DEF"/>
    <a:srgbClr val="800000"/>
    <a:srgbClr val="990000"/>
    <a:srgbClr val="FF99FF"/>
    <a:srgbClr val="FF66FF"/>
    <a:srgbClr val="FFFF00"/>
    <a:srgbClr val="80008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15" autoAdjust="0"/>
    <p:restoredTop sz="94660"/>
  </p:normalViewPr>
  <p:slideViewPr>
    <p:cSldViewPr>
      <p:cViewPr varScale="1">
        <p:scale>
          <a:sx n="201" d="100"/>
          <a:sy n="201" d="100"/>
        </p:scale>
        <p:origin x="-36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14" d="100"/>
        <a:sy n="314" d="100"/>
      </p:scale>
      <p:origin x="0" y="88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5A6313D-772B-4249-9DEC-79B14D4C7C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00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00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143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3429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5D121E-687C-48E4-A431-D2287C0C250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100C6-2FEC-41D5-AB28-566FFEB0B5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23BABC-F74A-4A05-BD10-CA174F678D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0A6F9-CFC5-4D46-9B3B-6E5ABEA418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06E81A-393A-4B4C-8E36-70221A5F20E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D1995-6B67-4665-8D11-F86D013675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fld id="{DF087EF5-B665-477F-B41E-6C4CB6DFA69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4F76CB9-F2DD-4AB7-B9DA-75C1E688CF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97C4A3-77F5-4D3E-9A65-DD11A201F36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9B5A1-7DD6-4B32-AEDE-E459483ADB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C48E18-5BDD-43A9-9DE9-8E8C1A488A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D2680-6D3D-45EC-AD7F-F5913B374C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6D0656-D448-4E5A-88DD-17DD0C1E72D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707EF-8617-44AC-89DC-E627E8E383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FBB2BB-8301-4FC6-825C-39829A98CC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A8571-05DF-417D-9A3E-1DA8CC0B56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72B359-39E5-4A90-9447-B952652DB85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4BA3A-33FA-4132-9BBD-552B114ECB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9C3EF6-FC77-4EB0-9C8A-C24E9B674CF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3291D-0633-45EC-A1F1-1966983EAA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A42F33-3F9A-4951-BDD6-370782A24D5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78F42-1FBF-4976-BFD4-6F6E93F37A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FE3A32-6571-4A8F-82E6-E0F71292CA5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2107C-B430-40A9-BECA-D567F194AA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WP MathA" pitchFamily="2" charset="2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WP MathA" pitchFamily="2" charset="2"/>
              </a:defRPr>
            </a:lvl1pPr>
          </a:lstStyle>
          <a:p>
            <a:fld id="{8628A39D-4975-48D2-A768-9BC5ED7839D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6A4D846-3E8A-4278-9C76-B17B58B1CC8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Freeform 7"/>
          <p:cNvSpPr>
            <a:spLocks/>
          </p:cNvSpPr>
          <p:nvPr/>
        </p:nvSpPr>
        <p:spPr bwMode="auto">
          <a:xfrm>
            <a:off x="0" y="6350"/>
            <a:ext cx="3194050" cy="3211513"/>
          </a:xfrm>
          <a:custGeom>
            <a:avLst/>
            <a:gdLst/>
            <a:ahLst/>
            <a:cxnLst>
              <a:cxn ang="0">
                <a:pos x="0" y="2022"/>
              </a:cxn>
              <a:cxn ang="0">
                <a:pos x="2011" y="0"/>
              </a:cxn>
              <a:cxn ang="0">
                <a:pos x="1" y="0"/>
              </a:cxn>
              <a:cxn ang="0">
                <a:pos x="0" y="2022"/>
              </a:cxn>
            </a:cxnLst>
            <a:rect l="0" t="0" r="r" b="b"/>
            <a:pathLst>
              <a:path w="2012" h="2023">
                <a:moveTo>
                  <a:pt x="0" y="2022"/>
                </a:moveTo>
                <a:lnTo>
                  <a:pt x="2011" y="0"/>
                </a:lnTo>
                <a:lnTo>
                  <a:pt x="1" y="0"/>
                </a:lnTo>
                <a:lnTo>
                  <a:pt x="0" y="2022"/>
                </a:lnTo>
              </a:path>
            </a:pathLst>
          </a:custGeom>
          <a:gradFill rotWithShape="0">
            <a:gsLst>
              <a:gs pos="0">
                <a:srgbClr val="7F00A5"/>
              </a:gs>
              <a:gs pos="100000">
                <a:srgbClr val="000F4C"/>
              </a:gs>
            </a:gsLst>
            <a:lin ang="540000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>
            <a:off x="5924550" y="3646488"/>
            <a:ext cx="3190875" cy="3187700"/>
          </a:xfrm>
          <a:custGeom>
            <a:avLst/>
            <a:gdLst/>
            <a:ahLst/>
            <a:cxnLst>
              <a:cxn ang="0">
                <a:pos x="2007" y="0"/>
              </a:cxn>
              <a:cxn ang="0">
                <a:pos x="0" y="2007"/>
              </a:cxn>
              <a:cxn ang="0">
                <a:pos x="2009" y="2007"/>
              </a:cxn>
              <a:cxn ang="0">
                <a:pos x="2007" y="0"/>
              </a:cxn>
            </a:cxnLst>
            <a:rect l="0" t="0" r="r" b="b"/>
            <a:pathLst>
              <a:path w="2010" h="2008">
                <a:moveTo>
                  <a:pt x="2007" y="0"/>
                </a:moveTo>
                <a:lnTo>
                  <a:pt x="0" y="2007"/>
                </a:lnTo>
                <a:lnTo>
                  <a:pt x="2009" y="2007"/>
                </a:lnTo>
                <a:lnTo>
                  <a:pt x="2007" y="0"/>
                </a:lnTo>
              </a:path>
            </a:pathLst>
          </a:custGeom>
          <a:gradFill rotWithShape="0">
            <a:gsLst>
              <a:gs pos="0">
                <a:srgbClr val="7F00A5"/>
              </a:gs>
              <a:gs pos="100000">
                <a:srgbClr val="000F4C"/>
              </a:gs>
            </a:gsLst>
            <a:lin ang="540000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>
            <a:off x="0" y="3648075"/>
            <a:ext cx="3195638" cy="32115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12" y="2022"/>
              </a:cxn>
              <a:cxn ang="0">
                <a:pos x="1" y="2022"/>
              </a:cxn>
              <a:cxn ang="0">
                <a:pos x="0" y="0"/>
              </a:cxn>
            </a:cxnLst>
            <a:rect l="0" t="0" r="r" b="b"/>
            <a:pathLst>
              <a:path w="2013" h="2023">
                <a:moveTo>
                  <a:pt x="0" y="0"/>
                </a:moveTo>
                <a:lnTo>
                  <a:pt x="2012" y="2022"/>
                </a:lnTo>
                <a:lnTo>
                  <a:pt x="1" y="2022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7F00A5"/>
              </a:gs>
              <a:gs pos="100000">
                <a:srgbClr val="000F4C"/>
              </a:gs>
            </a:gsLst>
            <a:lin ang="540000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" name="Freeform 10"/>
          <p:cNvSpPr>
            <a:spLocks/>
          </p:cNvSpPr>
          <p:nvPr/>
        </p:nvSpPr>
        <p:spPr bwMode="auto">
          <a:xfrm>
            <a:off x="5924550" y="0"/>
            <a:ext cx="3190875" cy="3187700"/>
          </a:xfrm>
          <a:custGeom>
            <a:avLst/>
            <a:gdLst/>
            <a:ahLst/>
            <a:cxnLst>
              <a:cxn ang="0">
                <a:pos x="2008" y="2007"/>
              </a:cxn>
              <a:cxn ang="0">
                <a:pos x="0" y="0"/>
              </a:cxn>
              <a:cxn ang="0">
                <a:pos x="2009" y="0"/>
              </a:cxn>
              <a:cxn ang="0">
                <a:pos x="2008" y="2007"/>
              </a:cxn>
            </a:cxnLst>
            <a:rect l="0" t="0" r="r" b="b"/>
            <a:pathLst>
              <a:path w="2010" h="2008">
                <a:moveTo>
                  <a:pt x="2008" y="2007"/>
                </a:moveTo>
                <a:lnTo>
                  <a:pt x="0" y="0"/>
                </a:lnTo>
                <a:lnTo>
                  <a:pt x="2009" y="0"/>
                </a:lnTo>
                <a:lnTo>
                  <a:pt x="2008" y="2007"/>
                </a:lnTo>
              </a:path>
            </a:pathLst>
          </a:custGeom>
          <a:gradFill rotWithShape="0">
            <a:gsLst>
              <a:gs pos="0">
                <a:srgbClr val="7F00A5"/>
              </a:gs>
              <a:gs pos="100000">
                <a:srgbClr val="000F4C"/>
              </a:gs>
            </a:gsLst>
            <a:lin ang="540000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5" name="Freeform 11"/>
          <p:cNvSpPr>
            <a:spLocks/>
          </p:cNvSpPr>
          <p:nvPr/>
        </p:nvSpPr>
        <p:spPr bwMode="auto">
          <a:xfrm>
            <a:off x="1333500" y="192088"/>
            <a:ext cx="6445250" cy="6446837"/>
          </a:xfrm>
          <a:custGeom>
            <a:avLst/>
            <a:gdLst/>
            <a:ahLst/>
            <a:cxnLst>
              <a:cxn ang="0">
                <a:pos x="2030" y="4060"/>
              </a:cxn>
              <a:cxn ang="0">
                <a:pos x="4059" y="2030"/>
              </a:cxn>
              <a:cxn ang="0">
                <a:pos x="2030" y="0"/>
              </a:cxn>
              <a:cxn ang="0">
                <a:pos x="0" y="2030"/>
              </a:cxn>
              <a:cxn ang="0">
                <a:pos x="2030" y="4060"/>
              </a:cxn>
            </a:cxnLst>
            <a:rect l="0" t="0" r="r" b="b"/>
            <a:pathLst>
              <a:path w="4060" h="4061">
                <a:moveTo>
                  <a:pt x="2030" y="4060"/>
                </a:moveTo>
                <a:lnTo>
                  <a:pt x="4059" y="2030"/>
                </a:lnTo>
                <a:lnTo>
                  <a:pt x="2030" y="0"/>
                </a:lnTo>
                <a:lnTo>
                  <a:pt x="0" y="2030"/>
                </a:lnTo>
                <a:lnTo>
                  <a:pt x="2030" y="4060"/>
                </a:lnTo>
              </a:path>
            </a:pathLst>
          </a:custGeom>
          <a:gradFill rotWithShape="0">
            <a:gsLst>
              <a:gs pos="0">
                <a:srgbClr val="7F00A5"/>
              </a:gs>
              <a:gs pos="100000">
                <a:srgbClr val="000F4C"/>
              </a:gs>
            </a:gsLst>
            <a:lin ang="540000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6" name="Freeform 12"/>
          <p:cNvSpPr>
            <a:spLocks/>
          </p:cNvSpPr>
          <p:nvPr/>
        </p:nvSpPr>
        <p:spPr bwMode="auto">
          <a:xfrm>
            <a:off x="2643188" y="1503363"/>
            <a:ext cx="3825875" cy="3825875"/>
          </a:xfrm>
          <a:custGeom>
            <a:avLst/>
            <a:gdLst/>
            <a:ahLst/>
            <a:cxnLst>
              <a:cxn ang="0">
                <a:pos x="1205" y="2409"/>
              </a:cxn>
              <a:cxn ang="0">
                <a:pos x="2409" y="1205"/>
              </a:cxn>
              <a:cxn ang="0">
                <a:pos x="1205" y="0"/>
              </a:cxn>
              <a:cxn ang="0">
                <a:pos x="0" y="1205"/>
              </a:cxn>
              <a:cxn ang="0">
                <a:pos x="1205" y="2409"/>
              </a:cxn>
            </a:cxnLst>
            <a:rect l="0" t="0" r="r" b="b"/>
            <a:pathLst>
              <a:path w="2410" h="2410">
                <a:moveTo>
                  <a:pt x="1205" y="2409"/>
                </a:moveTo>
                <a:lnTo>
                  <a:pt x="2409" y="1205"/>
                </a:lnTo>
                <a:lnTo>
                  <a:pt x="1205" y="0"/>
                </a:lnTo>
                <a:lnTo>
                  <a:pt x="0" y="1205"/>
                </a:lnTo>
                <a:lnTo>
                  <a:pt x="1205" y="2409"/>
                </a:lnTo>
              </a:path>
            </a:pathLst>
          </a:custGeom>
          <a:gradFill rotWithShape="0">
            <a:gsLst>
              <a:gs pos="0">
                <a:srgbClr val="7F00A5"/>
              </a:gs>
              <a:gs pos="100000">
                <a:srgbClr val="000F4C"/>
              </a:gs>
            </a:gsLst>
            <a:lin ang="540000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jimlepage.com/wordpress/wp-content/uploads/2010/03/1-Samuel-530x6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0" y="0"/>
            <a:ext cx="5048250" cy="6305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886200"/>
            <a:ext cx="2971800" cy="1752600"/>
          </a:xfrm>
          <a:noFill/>
          <a:ln/>
          <a:effectLst/>
        </p:spPr>
        <p:txBody>
          <a:bodyPr/>
          <a:lstStyle/>
          <a:p>
            <a:r>
              <a:rPr lang="en-US" sz="4000" dirty="0"/>
              <a:t>Simply </a:t>
            </a:r>
            <a:r>
              <a:rPr lang="en-US" sz="4000" dirty="0" smtClean="0"/>
              <a:t>the history of David?</a:t>
            </a:r>
            <a:endParaRPr lang="en-US" sz="4000" dirty="0"/>
          </a:p>
        </p:txBody>
      </p:sp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304800" y="495300"/>
            <a:ext cx="3352800" cy="2476500"/>
          </a:xfrm>
          <a:prstGeom prst="rect">
            <a:avLst/>
          </a:prstGeom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99190" dir="3011666" algn="ctr" rotWithShape="0">
                    <a:schemeClr val="tx1">
                      <a:alpha val="80000"/>
                    </a:schemeClr>
                  </a:outerShdw>
                </a:effectLst>
                <a:latin typeface="Arial Black"/>
              </a:rPr>
              <a:t>1-2 </a:t>
            </a:r>
            <a:endParaRPr lang="en-US" sz="3600" i="1" kern="10" dirty="0" smtClean="0"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solidFill>
                <a:srgbClr val="FFFFFF"/>
              </a:solidFill>
              <a:effectLst>
                <a:outerShdw dist="99190" dir="3011666" algn="ctr" rotWithShape="0">
                  <a:schemeClr val="tx1">
                    <a:alpha val="80000"/>
                  </a:schemeClr>
                </a:outerShdw>
              </a:effectLst>
              <a:latin typeface="Arial Black"/>
            </a:endParaRPr>
          </a:p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99190" dir="3011666" algn="ctr" rotWithShape="0">
                    <a:schemeClr val="tx1">
                      <a:alpha val="80000"/>
                    </a:schemeClr>
                  </a:outerShdw>
                </a:effectLst>
                <a:latin typeface="Arial Black"/>
              </a:rPr>
              <a:t>Samuel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solidFill>
                <a:srgbClr val="FFFFFF"/>
              </a:solidFill>
              <a:effectLst>
                <a:outerShdw dist="99190" dir="3011666" algn="ctr" rotWithShape="0">
                  <a:schemeClr val="tx1">
                    <a:alpha val="80000"/>
                  </a:scheme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47638"/>
            <a:ext cx="8258175" cy="1570037"/>
          </a:xfrm>
          <a:noFill/>
          <a:ln/>
          <a:effectLst/>
        </p:spPr>
        <p:txBody>
          <a:bodyPr lIns="0" tIns="0" rIns="0" bIns="0" anchor="t"/>
          <a:lstStyle/>
          <a:p>
            <a:r>
              <a:rPr lang="en-US" sz="5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proposition &amp; thus, point of Samuel?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14325" y="2308225"/>
            <a:ext cx="8399463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P MathA" pitchFamily="2" charset="2"/>
              </a:rPr>
              <a:t> 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we find statements of truth early in the book?</a:t>
            </a:r>
          </a:p>
          <a:p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P MathA" pitchFamily="2" charset="2"/>
              </a:rPr>
              <a:t> 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words of Hannah provide the theme which the rest of the book merely illustrates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131522" cy="6095594"/>
          </a:xfrm>
          <a:prstGeom prst="rect">
            <a:avLst/>
          </a:prstGeom>
        </p:spPr>
      </p:pic>
      <p:sp>
        <p:nvSpPr>
          <p:cNvPr id="10244" name="Freeform 4"/>
          <p:cNvSpPr>
            <a:spLocks/>
          </p:cNvSpPr>
          <p:nvPr/>
        </p:nvSpPr>
        <p:spPr bwMode="auto">
          <a:xfrm>
            <a:off x="503238" y="381000"/>
            <a:ext cx="2640012" cy="922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2" y="0"/>
              </a:cxn>
              <a:cxn ang="0">
                <a:pos x="1662" y="580"/>
              </a:cxn>
              <a:cxn ang="0">
                <a:pos x="0" y="580"/>
              </a:cxn>
              <a:cxn ang="0">
                <a:pos x="0" y="0"/>
              </a:cxn>
            </a:cxnLst>
            <a:rect l="0" t="0" r="r" b="b"/>
            <a:pathLst>
              <a:path w="1663" h="581">
                <a:moveTo>
                  <a:pt x="0" y="0"/>
                </a:moveTo>
                <a:lnTo>
                  <a:pt x="1662" y="0"/>
                </a:lnTo>
                <a:lnTo>
                  <a:pt x="1662" y="580"/>
                </a:lnTo>
                <a:lnTo>
                  <a:pt x="0" y="580"/>
                </a:lnTo>
                <a:lnTo>
                  <a:pt x="0" y="0"/>
                </a:lnTo>
              </a:path>
            </a:pathLst>
          </a:custGeom>
          <a:solidFill>
            <a:srgbClr val="EAEAEA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946150" y="595313"/>
            <a:ext cx="7472363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4000" dirty="0" smtClean="0">
                <a:solidFill>
                  <a:srgbClr val="000000"/>
                </a:solidFill>
              </a:rPr>
              <a:t>Hannah</a:t>
            </a:r>
            <a:r>
              <a:rPr lang="en-US" sz="4000" dirty="0" smtClean="0">
                <a:solidFill>
                  <a:srgbClr val="000000"/>
                </a:solidFill>
                <a:latin typeface="WP TypographicSymbols" pitchFamily="2" charset="0"/>
              </a:rPr>
              <a:t>’</a:t>
            </a:r>
            <a:r>
              <a:rPr lang="en-US" sz="4000" dirty="0" smtClean="0">
                <a:solidFill>
                  <a:srgbClr val="000000"/>
                </a:solidFill>
              </a:rPr>
              <a:t>s </a:t>
            </a:r>
            <a:r>
              <a:rPr lang="en-US" sz="4000" dirty="0">
                <a:solidFill>
                  <a:srgbClr val="000000"/>
                </a:solidFill>
              </a:rPr>
              <a:t>speech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092325" y="3949700"/>
            <a:ext cx="74707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5400" b="1" dirty="0">
                <a:solidFill>
                  <a:srgbClr val="000000"/>
                </a:solidFill>
                <a:latin typeface="Arial Black" pitchFamily="34" charset="0"/>
              </a:rPr>
              <a:t>Stories of David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Hannah’s Prayer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2:7 The Lord sends </a:t>
            </a:r>
            <a:r>
              <a:rPr lang="en-US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poverty</a:t>
            </a:r>
            <a:r>
              <a:rPr lang="en-US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and </a:t>
            </a:r>
            <a:r>
              <a:rPr lang="en-US" dirty="0">
                <a:solidFill>
                  <a:srgbClr val="8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wealth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He </a:t>
            </a:r>
            <a:r>
              <a:rPr lang="en-US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humbles</a:t>
            </a:r>
            <a:r>
              <a:rPr lang="en-US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and he </a:t>
            </a:r>
            <a:r>
              <a:rPr lang="en-US" dirty="0">
                <a:solidFill>
                  <a:srgbClr val="8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exalts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He raises the </a:t>
            </a:r>
            <a:r>
              <a:rPr lang="en-US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poor</a:t>
            </a:r>
            <a:r>
              <a:rPr lang="en-US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from the dust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2:9 It is </a:t>
            </a:r>
            <a:r>
              <a:rPr lang="en-US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NOT by strength</a:t>
            </a:r>
            <a:r>
              <a:rPr lang="en-US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that one </a:t>
            </a:r>
            <a:r>
              <a:rPr lang="en-US" dirty="0">
                <a:solidFill>
                  <a:srgbClr val="8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prevails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2:10 those who </a:t>
            </a:r>
            <a:r>
              <a:rPr lang="en-US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oppose</a:t>
            </a:r>
            <a:r>
              <a:rPr lang="en-US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the Lord will be shattered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76213"/>
            <a:ext cx="8258175" cy="1674812"/>
          </a:xfrm>
          <a:noFill/>
          <a:ln/>
          <a:effectLst/>
        </p:spPr>
        <p:txBody>
          <a:bodyPr lIns="0" tIns="0" rIns="0" bIns="0" anchor="t"/>
          <a:lstStyle/>
          <a:p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Type Md BT Medium" charset="0"/>
              </a:rPr>
              <a:t>This truth</a:t>
            </a:r>
            <a:r>
              <a:rPr lang="en-US" sz="5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gives unity to the whole book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2206625"/>
            <a:ext cx="8459788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/>
            <a:r>
              <a:rPr lang="en-US" sz="3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1A </a:t>
            </a:r>
            <a:r>
              <a:rPr lang="en-US" sz="38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God Prospers Faithful Hannah</a:t>
            </a:r>
          </a:p>
          <a:p>
            <a:pPr marL="228600" indent="-228600"/>
            <a:r>
              <a:rPr lang="en-US" sz="3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2A </a:t>
            </a:r>
            <a:r>
              <a:rPr lang="en-US" sz="3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God Hinders Unfaithful Israel</a:t>
            </a:r>
          </a:p>
          <a:p>
            <a:pPr marL="228600" indent="-228600"/>
            <a:r>
              <a:rPr lang="en-US" sz="3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3A </a:t>
            </a:r>
            <a:r>
              <a:rPr lang="en-US" sz="38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God Prospers Faithful Saul</a:t>
            </a:r>
          </a:p>
          <a:p>
            <a:pPr marL="228600" indent="-228600"/>
            <a:r>
              <a:rPr lang="en-US" sz="3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4A </a:t>
            </a:r>
            <a:r>
              <a:rPr lang="en-US" sz="3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God </a:t>
            </a:r>
            <a:r>
              <a:rPr lang="en-US" sz="3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Hinders Saul </a:t>
            </a:r>
            <a:r>
              <a:rPr lang="en-US" sz="3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/ </a:t>
            </a:r>
            <a:r>
              <a:rPr lang="en-US" sz="3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Prospers David </a:t>
            </a:r>
            <a:endParaRPr lang="en-US" sz="3800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28600" indent="-228600"/>
            <a:r>
              <a:rPr lang="en-US" sz="3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5A </a:t>
            </a:r>
            <a:r>
              <a:rPr lang="en-US" sz="38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God Prospers Faithful David</a:t>
            </a:r>
          </a:p>
          <a:p>
            <a:pPr marL="228600" indent="-228600"/>
            <a:r>
              <a:rPr lang="en-US" sz="3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6A </a:t>
            </a:r>
            <a:r>
              <a:rPr lang="en-US" sz="3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God Hinders Unfaithful David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5562600" y="2878138"/>
            <a:ext cx="28289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Amnon dies 13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5641975" y="4760913"/>
            <a:ext cx="3278188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More rebellion 20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304800" y="4284663"/>
            <a:ext cx="330041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Nation United 3-5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1220788" y="2894013"/>
            <a:ext cx="39608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Throne established 7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549275"/>
            <a:ext cx="8258175" cy="917575"/>
          </a:xfrm>
          <a:noFill/>
          <a:ln/>
          <a:effectLst/>
        </p:spPr>
        <p:txBody>
          <a:bodyPr lIns="0" tIns="0" rIns="0" bIns="0" anchor="t"/>
          <a:lstStyle/>
          <a:p>
            <a:r>
              <a:rPr lang="en-US" sz="6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</a:t>
            </a:r>
            <a:r>
              <a:rPr lang="en-US" sz="6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P TypographicSymbols" pitchFamily="2" charset="0"/>
              </a:rPr>
              <a:t>’</a:t>
            </a:r>
            <a:r>
              <a:rPr lang="en-US" sz="6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r>
              <a:rPr lang="en-US" sz="6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</a:t>
            </a: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V="1">
            <a:off x="228600" y="1905000"/>
            <a:ext cx="4343400" cy="396240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 type="none" w="sm" len="sm"/>
            <a:tailEnd type="triangle" w="sm" len="sm"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H="1" flipV="1">
            <a:off x="4495800" y="1905000"/>
            <a:ext cx="4343400" cy="396240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 type="triangle" w="med" len="med"/>
            <a:tailEnd type="none" w="sm" len="sm"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39700" y="5019675"/>
            <a:ext cx="4292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Strength Increases 2-3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793750" y="3579813"/>
            <a:ext cx="35607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Place of Worship 6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335338" y="1962150"/>
            <a:ext cx="32051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Covers sin 10-12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888038" y="3743325"/>
            <a:ext cx="28543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Absalom 14-19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5" grpId="0"/>
      <p:bldP spid="13326" grpId="0"/>
      <p:bldP spid="13323" grpId="0"/>
      <p:bldP spid="13324" grpId="0"/>
      <p:bldP spid="13327" grpId="0" animBg="1"/>
      <p:bldP spid="13328" grpId="0" animBg="1"/>
      <p:bldP spid="13316" grpId="0"/>
      <p:bldP spid="13317" grpId="0"/>
      <p:bldP spid="133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955800"/>
            <a:ext cx="8258175" cy="936625"/>
          </a:xfrm>
          <a:noFill/>
          <a:ln/>
          <a:effectLst/>
        </p:spPr>
        <p:txBody>
          <a:bodyPr lIns="0" tIns="0" rIns="0" bIns="0" anchor="t"/>
          <a:lstStyle/>
          <a:p>
            <a:r>
              <a:rPr lang="en-US" sz="6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Davidic Covenant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73063" y="3238500"/>
            <a:ext cx="839946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David isn't the seed,</a:t>
            </a:r>
          </a:p>
          <a:p>
            <a:pPr algn="ctr"/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is it his son?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Sam 7:11-16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55600" y="244475"/>
            <a:ext cx="8399463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2800" dirty="0" smtClean="0">
                <a:latin typeface="WP MathA" pitchFamily="2" charset="2"/>
              </a:rPr>
              <a:t> </a:t>
            </a:r>
            <a:r>
              <a:rPr lang="en-US" sz="2800" dirty="0" smtClean="0"/>
              <a:t>Background:</a:t>
            </a:r>
          </a:p>
          <a:p>
            <a:r>
              <a:rPr lang="en-US" sz="2800" dirty="0" smtClean="0">
                <a:solidFill>
                  <a:srgbClr val="800000"/>
                </a:solidFill>
              </a:rPr>
              <a:t>In 2 Samuel God blesses David so that he can unite the country and establish his capital at Jerusalem.</a:t>
            </a:r>
          </a:p>
          <a:p>
            <a:r>
              <a:rPr lang="en-US" sz="2800" dirty="0" smtClean="0">
                <a:solidFill>
                  <a:srgbClr val="800000"/>
                </a:solidFill>
              </a:rPr>
              <a:t>After David builds </a:t>
            </a:r>
            <a:r>
              <a:rPr lang="en-US" sz="2800" dirty="0" smtClean="0">
                <a:solidFill>
                  <a:srgbClr val="800000"/>
                </a:solidFill>
              </a:rPr>
              <a:t>his palace and moves the tabernacle to Jerusalem he begins to contemplate what he can do to further honor God.</a:t>
            </a:r>
          </a:p>
          <a:p>
            <a:r>
              <a:rPr lang="en-US" sz="2800" dirty="0" err="1" smtClean="0">
                <a:solidFill>
                  <a:srgbClr val="800000"/>
                </a:solidFill>
              </a:rPr>
              <a:t>Hmmmm</a:t>
            </a:r>
            <a:r>
              <a:rPr lang="en-US" sz="2800" dirty="0" smtClean="0">
                <a:solidFill>
                  <a:srgbClr val="800000"/>
                </a:solidFill>
              </a:rPr>
              <a:t>…. I’m living in this nice permanent house and God is living in a mobile home…. Hmmm… “I’d like to build you a permanent house (Temple) God.”</a:t>
            </a:r>
            <a:endParaRPr lang="en-US" sz="2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973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55600" y="244475"/>
            <a:ext cx="8399463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3800" dirty="0" smtClean="0">
                <a:latin typeface="WP MathA" pitchFamily="2" charset="2"/>
              </a:rPr>
              <a:t> </a:t>
            </a:r>
            <a:r>
              <a:rPr lang="en-US" sz="3800" dirty="0" smtClean="0"/>
              <a:t>7</a:t>
            </a:r>
            <a:r>
              <a:rPr lang="en-US" sz="3800" dirty="0"/>
              <a:t>:11 The Lord tells you that he will make you a </a:t>
            </a:r>
            <a:r>
              <a:rPr lang="en-US" sz="3800" u="sng" dirty="0"/>
              <a:t>house</a:t>
            </a:r>
          </a:p>
          <a:p>
            <a:r>
              <a:rPr lang="en-US" sz="3200" dirty="0" smtClean="0">
                <a:solidFill>
                  <a:srgbClr val="800000"/>
                </a:solidFill>
                <a:latin typeface="WP TypographicSymbols" pitchFamily="2" charset="0"/>
              </a:rPr>
              <a:t>   </a:t>
            </a:r>
            <a:r>
              <a:rPr lang="en-US" sz="3200" dirty="0" smtClean="0">
                <a:solidFill>
                  <a:srgbClr val="800000"/>
                </a:solidFill>
              </a:rPr>
              <a:t>David </a:t>
            </a:r>
            <a:r>
              <a:rPr lang="en-US" sz="3200" dirty="0">
                <a:solidFill>
                  <a:srgbClr val="800000"/>
                </a:solidFill>
              </a:rPr>
              <a:t>will have a Dynasty</a:t>
            </a:r>
          </a:p>
          <a:p>
            <a:r>
              <a:rPr lang="en-US" sz="3800" dirty="0" smtClean="0">
                <a:latin typeface="WP MathA" pitchFamily="2" charset="2"/>
              </a:rPr>
              <a:t> </a:t>
            </a:r>
            <a:r>
              <a:rPr lang="en-US" sz="3800" dirty="0" smtClean="0"/>
              <a:t>7</a:t>
            </a:r>
            <a:r>
              <a:rPr lang="en-US" sz="3800" dirty="0"/>
              <a:t>:12 I will set up your seed after you, who will come from your body</a:t>
            </a:r>
          </a:p>
          <a:p>
            <a:r>
              <a:rPr lang="en-US" sz="3200" dirty="0" smtClean="0">
                <a:solidFill>
                  <a:srgbClr val="800000"/>
                </a:solidFill>
                <a:latin typeface="WP TypographicSymbols" pitchFamily="2" charset="0"/>
              </a:rPr>
              <a:t>   </a:t>
            </a:r>
            <a:r>
              <a:rPr lang="en-US" sz="3200" dirty="0" smtClean="0">
                <a:solidFill>
                  <a:srgbClr val="800000"/>
                </a:solidFill>
              </a:rPr>
              <a:t>The </a:t>
            </a:r>
            <a:r>
              <a:rPr lang="en-US" sz="3200" dirty="0">
                <a:solidFill>
                  <a:srgbClr val="800000"/>
                </a:solidFill>
              </a:rPr>
              <a:t>promise concerns one of  </a:t>
            </a:r>
            <a:r>
              <a:rPr lang="en-US" sz="3200" dirty="0" smtClean="0">
                <a:solidFill>
                  <a:srgbClr val="800000"/>
                </a:solidFill>
              </a:rPr>
              <a:t>David</a:t>
            </a:r>
            <a:r>
              <a:rPr lang="en-US" sz="3200" dirty="0" smtClean="0">
                <a:solidFill>
                  <a:srgbClr val="800000"/>
                </a:solidFill>
                <a:latin typeface="WP TypographicSymbols" pitchFamily="2" charset="0"/>
              </a:rPr>
              <a:t>’</a:t>
            </a:r>
            <a:r>
              <a:rPr lang="en-US" sz="3200" dirty="0" smtClean="0">
                <a:solidFill>
                  <a:srgbClr val="800000"/>
                </a:solidFill>
              </a:rPr>
              <a:t>s </a:t>
            </a:r>
            <a:r>
              <a:rPr lang="en-US" sz="3200" dirty="0">
                <a:solidFill>
                  <a:srgbClr val="800000"/>
                </a:solidFill>
              </a:rPr>
              <a:t>physical descendants</a:t>
            </a:r>
          </a:p>
          <a:p>
            <a:r>
              <a:rPr lang="en-US" sz="3800" dirty="0" smtClean="0">
                <a:latin typeface="WP MathA" pitchFamily="2" charset="2"/>
              </a:rPr>
              <a:t> </a:t>
            </a:r>
            <a:r>
              <a:rPr lang="en-US" sz="3800" dirty="0" smtClean="0"/>
              <a:t>He </a:t>
            </a:r>
            <a:r>
              <a:rPr lang="en-US" sz="3800" dirty="0"/>
              <a:t>shall build a </a:t>
            </a:r>
            <a:r>
              <a:rPr lang="en-US" sz="3800" u="sng" dirty="0"/>
              <a:t>house</a:t>
            </a:r>
            <a:r>
              <a:rPr lang="en-US" sz="3800" dirty="0"/>
              <a:t> for me</a:t>
            </a:r>
          </a:p>
          <a:p>
            <a:r>
              <a:rPr lang="en-US" sz="3200" dirty="0" smtClean="0">
                <a:solidFill>
                  <a:srgbClr val="800000"/>
                </a:solidFill>
                <a:latin typeface="WP TypographicSymbols" pitchFamily="2" charset="0"/>
              </a:rPr>
              <a:t>   </a:t>
            </a:r>
            <a:r>
              <a:rPr lang="en-US" sz="3200" dirty="0" smtClean="0">
                <a:solidFill>
                  <a:srgbClr val="800000"/>
                </a:solidFill>
              </a:rPr>
              <a:t>This </a:t>
            </a:r>
            <a:r>
              <a:rPr lang="en-US" sz="3200" dirty="0">
                <a:solidFill>
                  <a:srgbClr val="800000"/>
                </a:solidFill>
              </a:rPr>
              <a:t>son will build a Temple</a:t>
            </a:r>
          </a:p>
          <a:p>
            <a:r>
              <a:rPr lang="en-US" sz="3800" dirty="0" smtClean="0">
                <a:latin typeface="WP MathA" pitchFamily="2" charset="2"/>
              </a:rPr>
              <a:t> </a:t>
            </a:r>
            <a:r>
              <a:rPr lang="en-US" sz="3800" dirty="0" smtClean="0"/>
              <a:t>I </a:t>
            </a:r>
            <a:r>
              <a:rPr lang="en-US" sz="3800" dirty="0"/>
              <a:t>will establish his throne forever</a:t>
            </a:r>
          </a:p>
          <a:p>
            <a:r>
              <a:rPr lang="en-US" sz="3200" dirty="0" smtClean="0">
                <a:solidFill>
                  <a:srgbClr val="800000"/>
                </a:solidFill>
                <a:latin typeface="WP TypographicSymbols" pitchFamily="2" charset="0"/>
              </a:rPr>
              <a:t>   </a:t>
            </a:r>
            <a:r>
              <a:rPr lang="en-US" sz="3200" dirty="0" smtClean="0">
                <a:solidFill>
                  <a:srgbClr val="800000"/>
                </a:solidFill>
              </a:rPr>
              <a:t>This </a:t>
            </a:r>
            <a:r>
              <a:rPr lang="en-US" sz="3200" dirty="0">
                <a:solidFill>
                  <a:srgbClr val="800000"/>
                </a:solidFill>
              </a:rPr>
              <a:t>son will never lose the throne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230188"/>
            <a:ext cx="8258175" cy="782637"/>
          </a:xfrm>
          <a:noFill/>
          <a:ln/>
          <a:effectLst/>
        </p:spPr>
        <p:txBody>
          <a:bodyPr lIns="0" tIns="0" rIns="0" bIns="0" anchor="t"/>
          <a:lstStyle/>
          <a:p>
            <a:r>
              <a:rPr lang="en-US" sz="5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the Son?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47650" y="896938"/>
            <a:ext cx="8397875" cy="584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457200" indent="-457200">
              <a:buClr>
                <a:srgbClr val="800000"/>
              </a:buClr>
              <a:buSzPct val="100000"/>
              <a:buFont typeface="Arial" pitchFamily="34" charset="0"/>
              <a:buChar char="•"/>
            </a:pPr>
            <a:r>
              <a:rPr lang="en-US" sz="3400" dirty="0"/>
              <a:t>Solomon</a:t>
            </a:r>
          </a:p>
          <a:p>
            <a:pPr marL="1028700" lvl="1" indent="-457200">
              <a:buClr>
                <a:srgbClr val="800000"/>
              </a:buClr>
              <a:buSzPct val="100000"/>
              <a:buFont typeface="Arial" pitchFamily="34" charset="0"/>
              <a:buChar char="•"/>
            </a:pPr>
            <a:r>
              <a:rPr lang="en-US" sz="2800" dirty="0"/>
              <a:t>Physical descendant </a:t>
            </a:r>
          </a:p>
          <a:p>
            <a:pPr marL="1028700" lvl="1" indent="-457200">
              <a:buClr>
                <a:srgbClr val="800000"/>
              </a:buClr>
              <a:buSzPct val="100000"/>
              <a:buFont typeface="Arial" pitchFamily="34" charset="0"/>
              <a:buChar char="•"/>
            </a:pPr>
            <a:r>
              <a:rPr lang="en-US" sz="2800" dirty="0"/>
              <a:t>Built temple </a:t>
            </a:r>
          </a:p>
          <a:p>
            <a:pPr marL="1028700" lvl="1" indent="-457200">
              <a:buClr>
                <a:srgbClr val="800000"/>
              </a:buClr>
              <a:buSzPct val="100000"/>
              <a:buFont typeface="Arial" pitchFamily="34" charset="0"/>
              <a:buChar char="•"/>
            </a:pPr>
            <a:r>
              <a:rPr lang="en-US" sz="2800" dirty="0"/>
              <a:t>Reigned on throne . . .</a:t>
            </a:r>
          </a:p>
          <a:p>
            <a:pPr marL="1028700" lvl="1" indent="-457200">
              <a:buClr>
                <a:srgbClr val="800000"/>
              </a:buClr>
              <a:buSzPct val="100000"/>
              <a:buFont typeface="Arial" pitchFamily="34" charset="0"/>
              <a:buChar char="•"/>
            </a:pPr>
            <a:r>
              <a:rPr lang="en-US" sz="2800" dirty="0"/>
              <a:t>But NOT Forever</a:t>
            </a:r>
          </a:p>
          <a:p>
            <a:pPr marL="457200" indent="-457200">
              <a:buClr>
                <a:srgbClr val="800000"/>
              </a:buClr>
              <a:buSzPct val="100000"/>
              <a:buFont typeface="Arial" pitchFamily="34" charset="0"/>
              <a:buChar char="•"/>
            </a:pPr>
            <a:r>
              <a:rPr lang="en-US" sz="3400" dirty="0"/>
              <a:t>Zerubbabel</a:t>
            </a:r>
          </a:p>
          <a:p>
            <a:pPr marL="1028700" lvl="1" indent="-457200">
              <a:buClr>
                <a:srgbClr val="800000"/>
              </a:buClr>
              <a:buSzPct val="100000"/>
              <a:buFont typeface="Arial" pitchFamily="34" charset="0"/>
              <a:buChar char="•"/>
            </a:pPr>
            <a:r>
              <a:rPr lang="en-US" sz="2800" dirty="0"/>
              <a:t>Physical descendant</a:t>
            </a:r>
          </a:p>
          <a:p>
            <a:pPr marL="1028700" lvl="1" indent="-457200">
              <a:buClr>
                <a:srgbClr val="800000"/>
              </a:buClr>
              <a:buSzPct val="100000"/>
              <a:buFont typeface="Arial" pitchFamily="34" charset="0"/>
              <a:buChar char="•"/>
            </a:pPr>
            <a:r>
              <a:rPr lang="en-US" sz="2800" dirty="0"/>
              <a:t>Built temple</a:t>
            </a:r>
          </a:p>
          <a:p>
            <a:pPr marL="1028700" lvl="1" indent="-457200">
              <a:buClr>
                <a:srgbClr val="800000"/>
              </a:buClr>
              <a:buSzPct val="100000"/>
              <a:buFont typeface="Arial" pitchFamily="34" charset="0"/>
              <a:buChar char="•"/>
            </a:pPr>
            <a:r>
              <a:rPr lang="en-US" sz="2800" dirty="0"/>
              <a:t>But </a:t>
            </a:r>
            <a:r>
              <a:rPr lang="en-US" sz="2800" dirty="0" smtClean="0"/>
              <a:t>didn</a:t>
            </a:r>
            <a:r>
              <a:rPr lang="en-US" sz="2800" dirty="0" smtClean="0">
                <a:latin typeface="WP TypographicSymbols" pitchFamily="2" charset="0"/>
              </a:rPr>
              <a:t>’</a:t>
            </a:r>
            <a:r>
              <a:rPr lang="en-US" sz="2800" dirty="0" smtClean="0"/>
              <a:t>t </a:t>
            </a:r>
            <a:r>
              <a:rPr lang="en-US" sz="2800" dirty="0"/>
              <a:t>reign on a throne</a:t>
            </a:r>
          </a:p>
          <a:p>
            <a:pPr marL="457200" indent="-457200">
              <a:buClr>
                <a:srgbClr val="800000"/>
              </a:buClr>
              <a:buSzPct val="100000"/>
              <a:buFont typeface="Arial" pitchFamily="34" charset="0"/>
              <a:buChar char="•"/>
            </a:pPr>
            <a:r>
              <a:rPr lang="en-US" sz="3400" dirty="0"/>
              <a:t>Jesus</a:t>
            </a:r>
          </a:p>
          <a:p>
            <a:pPr marL="1028700" lvl="1" indent="-457200">
              <a:buClr>
                <a:srgbClr val="800000"/>
              </a:buClr>
              <a:buSzPct val="100000"/>
              <a:buFont typeface="Arial" pitchFamily="34" charset="0"/>
              <a:buChar char="•"/>
            </a:pPr>
            <a:r>
              <a:rPr lang="en-US" sz="2800" dirty="0"/>
              <a:t>Physical descendant</a:t>
            </a:r>
          </a:p>
          <a:p>
            <a:pPr marL="1028700" lvl="1" indent="-457200">
              <a:buClr>
                <a:srgbClr val="800000"/>
              </a:buClr>
              <a:buSzPct val="100000"/>
              <a:buFont typeface="Arial" pitchFamily="34" charset="0"/>
              <a:buChar char="•"/>
            </a:pPr>
            <a:r>
              <a:rPr lang="en-US" sz="2800" dirty="0"/>
              <a:t>Build temple?</a:t>
            </a:r>
          </a:p>
          <a:p>
            <a:pPr marL="1028700" lvl="1" indent="-457200">
              <a:buClr>
                <a:srgbClr val="800000"/>
              </a:buClr>
              <a:buSzPct val="100000"/>
              <a:buFont typeface="Arial" pitchFamily="34" charset="0"/>
              <a:buChar char="•"/>
            </a:pPr>
            <a:r>
              <a:rPr lang="en-US" sz="2800" dirty="0"/>
              <a:t>Reign on throne forever</a:t>
            </a:r>
          </a:p>
        </p:txBody>
      </p:sp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5105400" y="1447800"/>
            <a:ext cx="1600200" cy="1295400"/>
          </a:xfrm>
          <a:prstGeom prst="rect">
            <a:avLst/>
          </a:prstGeom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/>
              </a:rPr>
              <a:t>2.5</a:t>
            </a:r>
          </a:p>
        </p:txBody>
      </p:sp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5715000" y="3505200"/>
            <a:ext cx="1600200" cy="1295400"/>
          </a:xfrm>
          <a:prstGeom prst="rect">
            <a:avLst/>
          </a:prstGeom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/>
              </a:rPr>
              <a:t>2.0</a:t>
            </a:r>
          </a:p>
        </p:txBody>
      </p:sp>
      <p:sp>
        <p:nvSpPr>
          <p:cNvPr id="40966" name="WordArt 6"/>
          <p:cNvSpPr>
            <a:spLocks noChangeArrowheads="1" noChangeShapeType="1" noTextEdit="1"/>
          </p:cNvSpPr>
          <p:nvPr/>
        </p:nvSpPr>
        <p:spPr bwMode="auto">
          <a:xfrm>
            <a:off x="5715000" y="5334000"/>
            <a:ext cx="1600200" cy="1295400"/>
          </a:xfrm>
          <a:prstGeom prst="rect">
            <a:avLst/>
          </a:prstGeom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/>
              </a:rPr>
              <a:t>3.0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bldLvl="2"/>
      <p:bldP spid="40964" grpId="0"/>
      <p:bldP spid="40965" grpId="0"/>
      <p:bldP spid="409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E63B7F72-E293-4BD2-BF14-D3580EFC9A7C}" type="slidenum">
              <a:rPr lang="en-US"/>
              <a:pPr/>
              <a:t>19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81200" y="4267200"/>
            <a:ext cx="5476875" cy="914400"/>
            <a:chOff x="720" y="3120"/>
            <a:chExt cx="3840" cy="717"/>
          </a:xfrm>
        </p:grpSpPr>
        <p:sp>
          <p:nvSpPr>
            <p:cNvPr id="41987" name="Rectangle 3"/>
            <p:cNvSpPr>
              <a:spLocks noChangeArrowheads="1"/>
            </p:cNvSpPr>
            <p:nvPr/>
          </p:nvSpPr>
          <p:spPr bwMode="auto">
            <a:xfrm>
              <a:off x="720" y="3120"/>
              <a:ext cx="3840" cy="717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A50021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28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4198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056" y="3205"/>
              <a:ext cx="3177" cy="53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71842" dir="2700000" algn="ctr" rotWithShape="0">
                      <a:schemeClr val="tx1"/>
                    </a:outerShdw>
                  </a:effectLst>
                  <a:latin typeface="Arial Black"/>
                </a:rPr>
                <a:t>3:15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638300" y="3352800"/>
            <a:ext cx="6092825" cy="914400"/>
            <a:chOff x="864" y="2352"/>
            <a:chExt cx="4272" cy="717"/>
          </a:xfrm>
        </p:grpSpPr>
        <p:sp>
          <p:nvSpPr>
            <p:cNvPr id="41990" name="Rectangle 6"/>
            <p:cNvSpPr>
              <a:spLocks noChangeArrowheads="1"/>
            </p:cNvSpPr>
            <p:nvPr/>
          </p:nvSpPr>
          <p:spPr bwMode="auto">
            <a:xfrm>
              <a:off x="864" y="2352"/>
              <a:ext cx="4272" cy="717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A50021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28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41991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872" y="2441"/>
              <a:ext cx="2256" cy="53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71842" dir="2700000" algn="ctr" rotWithShape="0">
                      <a:schemeClr val="tx1"/>
                    </a:outerShdw>
                  </a:effectLst>
                  <a:latin typeface="Arial Black"/>
                </a:rPr>
                <a:t>12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685800" y="2438400"/>
            <a:ext cx="7804150" cy="914400"/>
            <a:chOff x="864" y="1584"/>
            <a:chExt cx="4704" cy="717"/>
          </a:xfrm>
        </p:grpSpPr>
        <p:sp>
          <p:nvSpPr>
            <p:cNvPr id="41993" name="Rectangle 9"/>
            <p:cNvSpPr>
              <a:spLocks noChangeArrowheads="1"/>
            </p:cNvSpPr>
            <p:nvPr/>
          </p:nvSpPr>
          <p:spPr bwMode="auto">
            <a:xfrm>
              <a:off x="864" y="1584"/>
              <a:ext cx="4704" cy="717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A50021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28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4199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208" y="1669"/>
              <a:ext cx="2016" cy="53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71842" dir="2700000" algn="ctr" rotWithShape="0">
                      <a:schemeClr val="tx1"/>
                    </a:outerShdw>
                  </a:effectLst>
                  <a:latin typeface="Arial Black"/>
                </a:rPr>
                <a:t>49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81000" y="990600"/>
            <a:ext cx="8382000" cy="1447800"/>
            <a:chOff x="864" y="1584"/>
            <a:chExt cx="4704" cy="717"/>
          </a:xfrm>
        </p:grpSpPr>
        <p:sp>
          <p:nvSpPr>
            <p:cNvPr id="41996" name="Rectangle 12"/>
            <p:cNvSpPr>
              <a:spLocks noChangeArrowheads="1"/>
            </p:cNvSpPr>
            <p:nvPr/>
          </p:nvSpPr>
          <p:spPr bwMode="auto">
            <a:xfrm>
              <a:off x="864" y="1584"/>
              <a:ext cx="4704" cy="717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A50021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28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41997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2208" y="1669"/>
              <a:ext cx="2016" cy="53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71842" dir="2700000" algn="ctr" rotWithShape="0">
                      <a:schemeClr val="tx1"/>
                    </a:outerShdw>
                  </a:effectLst>
                  <a:latin typeface="Arial Black"/>
                </a:rPr>
                <a:t>2 Sam 7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588963"/>
            <a:ext cx="8258175" cy="782637"/>
          </a:xfrm>
          <a:noFill/>
          <a:ln/>
          <a:effectLst/>
        </p:spPr>
        <p:txBody>
          <a:bodyPr lIns="0" tIns="0" rIns="0" bIns="0" anchor="t"/>
          <a:lstStyle/>
          <a:p>
            <a:r>
              <a:rPr lang="en-US" sz="5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use Narrative?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25450" y="1946275"/>
            <a:ext cx="8399463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457200" indent="-457200">
              <a:buClr>
                <a:srgbClr val="E699F2"/>
              </a:buClr>
              <a:buSzPct val="100000"/>
              <a:buFont typeface="WP MathA" pitchFamily="2" charset="2"/>
              <a:buChar char="&lt;"/>
            </a:pP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It draws the reader into the story allowing us to 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“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see”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and 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“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feel”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truth.</a:t>
            </a:r>
          </a:p>
          <a:p>
            <a:pPr marL="457200" indent="-457200">
              <a:buClr>
                <a:srgbClr val="E699F2"/>
              </a:buClr>
              <a:buSzPct val="100000"/>
              <a:buFont typeface="WP MathA" pitchFamily="2" charset="2"/>
              <a:buChar char="&lt;"/>
            </a:pP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It 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illustrates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propositional truths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</a:t>
            </a:r>
          </a:p>
          <a:p>
            <a:pPr marL="457200" indent="-457200">
              <a:buClr>
                <a:srgbClr val="E699F2"/>
              </a:buClr>
              <a:buSzPct val="100000"/>
              <a:buFont typeface="WP MathA" pitchFamily="2" charset="2"/>
              <a:buChar char="&lt;"/>
            </a:pP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e.g., 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“Do 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not 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murder” “Do 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not commit 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adultery”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16500" y="5638800"/>
            <a:ext cx="1803400" cy="554038"/>
            <a:chOff x="3160" y="3552"/>
            <a:chExt cx="1136" cy="349"/>
          </a:xfrm>
          <a:effectLst/>
        </p:grpSpPr>
        <p:sp>
          <p:nvSpPr>
            <p:cNvPr id="43011" name="Freeform 3"/>
            <p:cNvSpPr>
              <a:spLocks/>
            </p:cNvSpPr>
            <p:nvPr/>
          </p:nvSpPr>
          <p:spPr bwMode="auto">
            <a:xfrm>
              <a:off x="3160" y="3561"/>
              <a:ext cx="1136" cy="3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35" y="0"/>
                </a:cxn>
                <a:cxn ang="0">
                  <a:pos x="1135" y="339"/>
                </a:cxn>
                <a:cxn ang="0">
                  <a:pos x="0" y="339"/>
                </a:cxn>
                <a:cxn ang="0">
                  <a:pos x="0" y="0"/>
                </a:cxn>
              </a:cxnLst>
              <a:rect l="0" t="0" r="r" b="b"/>
              <a:pathLst>
                <a:path w="1136" h="340">
                  <a:moveTo>
                    <a:pt x="0" y="0"/>
                  </a:moveTo>
                  <a:lnTo>
                    <a:pt x="1135" y="0"/>
                  </a:lnTo>
                  <a:lnTo>
                    <a:pt x="1135" y="339"/>
                  </a:lnTo>
                  <a:lnTo>
                    <a:pt x="0" y="339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FF7F1D"/>
                </a:gs>
                <a:gs pos="100000">
                  <a:srgbClr val="7F3300"/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effectLst>
                  <a:outerShdw blurRad="50800" dist="50800" dir="5400000" algn="ctr" rotWithShape="0">
                    <a:schemeClr val="tx1"/>
                  </a:outerShdw>
                </a:effectLst>
              </a:endParaRPr>
            </a:p>
          </p:txBody>
        </p:sp>
        <p:sp>
          <p:nvSpPr>
            <p:cNvPr id="43012" name="Rectangle 4"/>
            <p:cNvSpPr>
              <a:spLocks noChangeArrowheads="1"/>
            </p:cNvSpPr>
            <p:nvPr/>
          </p:nvSpPr>
          <p:spPr bwMode="auto">
            <a:xfrm>
              <a:off x="3164" y="3552"/>
              <a:ext cx="112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0" tIns="0" rIns="0" bIns="0"/>
            <a:lstStyle/>
            <a:p>
              <a:pPr algn="ctr"/>
              <a:r>
                <a:rPr lang="en-US" sz="3700">
                  <a:solidFill>
                    <a:srgbClr val="FFFFFF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Times New Roman" pitchFamily="18" charset="0"/>
                </a:rPr>
                <a:t>David</a:t>
              </a:r>
            </a:p>
          </p:txBody>
        </p:sp>
      </p:grpSp>
      <p:sp>
        <p:nvSpPr>
          <p:cNvPr id="43013" name="Freeform 5"/>
          <p:cNvSpPr>
            <a:spLocks/>
          </p:cNvSpPr>
          <p:nvPr/>
        </p:nvSpPr>
        <p:spPr bwMode="auto">
          <a:xfrm>
            <a:off x="5024438" y="2894013"/>
            <a:ext cx="1803400" cy="5381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35" y="0"/>
              </a:cxn>
              <a:cxn ang="0">
                <a:pos x="1135" y="338"/>
              </a:cxn>
              <a:cxn ang="0">
                <a:pos x="0" y="338"/>
              </a:cxn>
              <a:cxn ang="0">
                <a:pos x="0" y="0"/>
              </a:cxn>
            </a:cxnLst>
            <a:rect l="0" t="0" r="r" b="b"/>
            <a:pathLst>
              <a:path w="1136" h="339">
                <a:moveTo>
                  <a:pt x="0" y="0"/>
                </a:moveTo>
                <a:lnTo>
                  <a:pt x="1135" y="0"/>
                </a:lnTo>
                <a:lnTo>
                  <a:pt x="1135" y="338"/>
                </a:lnTo>
                <a:lnTo>
                  <a:pt x="0" y="338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FF7F1D"/>
              </a:gs>
              <a:gs pos="100000">
                <a:srgbClr val="7F3300"/>
              </a:gs>
            </a:gsLst>
            <a:lin ang="540000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3014" name="Freeform 6"/>
          <p:cNvSpPr>
            <a:spLocks/>
          </p:cNvSpPr>
          <p:nvPr/>
        </p:nvSpPr>
        <p:spPr bwMode="auto">
          <a:xfrm>
            <a:off x="1674813" y="2894013"/>
            <a:ext cx="1803400" cy="5381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35" y="0"/>
              </a:cxn>
              <a:cxn ang="0">
                <a:pos x="1135" y="338"/>
              </a:cxn>
              <a:cxn ang="0">
                <a:pos x="0" y="338"/>
              </a:cxn>
              <a:cxn ang="0">
                <a:pos x="0" y="0"/>
              </a:cxn>
            </a:cxnLst>
            <a:rect l="0" t="0" r="r" b="b"/>
            <a:pathLst>
              <a:path w="1136" h="339">
                <a:moveTo>
                  <a:pt x="0" y="0"/>
                </a:moveTo>
                <a:lnTo>
                  <a:pt x="1135" y="0"/>
                </a:lnTo>
                <a:lnTo>
                  <a:pt x="1135" y="338"/>
                </a:lnTo>
                <a:lnTo>
                  <a:pt x="0" y="338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001D66"/>
              </a:gs>
            </a:gsLst>
            <a:lin ang="540000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3015" name="Freeform 7"/>
          <p:cNvSpPr>
            <a:spLocks/>
          </p:cNvSpPr>
          <p:nvPr/>
        </p:nvSpPr>
        <p:spPr bwMode="auto">
          <a:xfrm>
            <a:off x="5024438" y="2227263"/>
            <a:ext cx="1803400" cy="541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35" y="0"/>
              </a:cxn>
              <a:cxn ang="0">
                <a:pos x="1135" y="340"/>
              </a:cxn>
              <a:cxn ang="0">
                <a:pos x="0" y="340"/>
              </a:cxn>
              <a:cxn ang="0">
                <a:pos x="0" y="0"/>
              </a:cxn>
            </a:cxnLst>
            <a:rect l="0" t="0" r="r" b="b"/>
            <a:pathLst>
              <a:path w="1136" h="341">
                <a:moveTo>
                  <a:pt x="0" y="0"/>
                </a:moveTo>
                <a:lnTo>
                  <a:pt x="1135" y="0"/>
                </a:lnTo>
                <a:lnTo>
                  <a:pt x="1135" y="340"/>
                </a:lnTo>
                <a:lnTo>
                  <a:pt x="0" y="34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FF7F1D"/>
              </a:gs>
              <a:gs pos="100000">
                <a:srgbClr val="7F3300"/>
              </a:gs>
            </a:gsLst>
            <a:lin ang="540000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3016" name="Freeform 8"/>
          <p:cNvSpPr>
            <a:spLocks/>
          </p:cNvSpPr>
          <p:nvPr/>
        </p:nvSpPr>
        <p:spPr bwMode="auto">
          <a:xfrm>
            <a:off x="1674813" y="2227263"/>
            <a:ext cx="1803400" cy="539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35" y="0"/>
              </a:cxn>
              <a:cxn ang="0">
                <a:pos x="1135" y="339"/>
              </a:cxn>
              <a:cxn ang="0">
                <a:pos x="0" y="339"/>
              </a:cxn>
              <a:cxn ang="0">
                <a:pos x="0" y="0"/>
              </a:cxn>
            </a:cxnLst>
            <a:rect l="0" t="0" r="r" b="b"/>
            <a:pathLst>
              <a:path w="1136" h="340">
                <a:moveTo>
                  <a:pt x="0" y="0"/>
                </a:moveTo>
                <a:lnTo>
                  <a:pt x="1135" y="0"/>
                </a:lnTo>
                <a:lnTo>
                  <a:pt x="1135" y="339"/>
                </a:lnTo>
                <a:lnTo>
                  <a:pt x="0" y="339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001D66"/>
              </a:gs>
            </a:gsLst>
            <a:lin ang="540000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3017" name="Freeform 9"/>
          <p:cNvSpPr>
            <a:spLocks/>
          </p:cNvSpPr>
          <p:nvPr/>
        </p:nvSpPr>
        <p:spPr bwMode="auto">
          <a:xfrm>
            <a:off x="5024438" y="1560513"/>
            <a:ext cx="1803400" cy="541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35" y="0"/>
              </a:cxn>
              <a:cxn ang="0">
                <a:pos x="1135" y="340"/>
              </a:cxn>
              <a:cxn ang="0">
                <a:pos x="0" y="340"/>
              </a:cxn>
              <a:cxn ang="0">
                <a:pos x="0" y="0"/>
              </a:cxn>
            </a:cxnLst>
            <a:rect l="0" t="0" r="r" b="b"/>
            <a:pathLst>
              <a:path w="1136" h="341">
                <a:moveTo>
                  <a:pt x="0" y="0"/>
                </a:moveTo>
                <a:lnTo>
                  <a:pt x="1135" y="0"/>
                </a:lnTo>
                <a:lnTo>
                  <a:pt x="1135" y="340"/>
                </a:lnTo>
                <a:lnTo>
                  <a:pt x="0" y="34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FF7F1D"/>
              </a:gs>
              <a:gs pos="100000">
                <a:srgbClr val="7F3300"/>
              </a:gs>
            </a:gsLst>
            <a:lin ang="540000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3018" name="Freeform 10"/>
          <p:cNvSpPr>
            <a:spLocks/>
          </p:cNvSpPr>
          <p:nvPr/>
        </p:nvSpPr>
        <p:spPr bwMode="auto">
          <a:xfrm>
            <a:off x="1674813" y="1560513"/>
            <a:ext cx="1803400" cy="539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35" y="0"/>
              </a:cxn>
              <a:cxn ang="0">
                <a:pos x="1135" y="339"/>
              </a:cxn>
              <a:cxn ang="0">
                <a:pos x="0" y="339"/>
              </a:cxn>
              <a:cxn ang="0">
                <a:pos x="0" y="0"/>
              </a:cxn>
            </a:cxnLst>
            <a:rect l="0" t="0" r="r" b="b"/>
            <a:pathLst>
              <a:path w="1136" h="340">
                <a:moveTo>
                  <a:pt x="0" y="0"/>
                </a:moveTo>
                <a:lnTo>
                  <a:pt x="1135" y="0"/>
                </a:lnTo>
                <a:lnTo>
                  <a:pt x="1135" y="339"/>
                </a:lnTo>
                <a:lnTo>
                  <a:pt x="0" y="339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001D66"/>
              </a:gs>
            </a:gsLst>
            <a:lin ang="540000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5424488" y="1524000"/>
            <a:ext cx="1012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370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itchFamily="18" charset="0"/>
              </a:rPr>
              <a:t>Abel</a:t>
            </a: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5424488" y="2179638"/>
            <a:ext cx="1012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370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itchFamily="18" charset="0"/>
              </a:rPr>
              <a:t>Seed</a:t>
            </a: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5341938" y="2857500"/>
            <a:ext cx="13414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370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itchFamily="18" charset="0"/>
              </a:rPr>
              <a:t>Enoch</a:t>
            </a: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1782763" y="2898775"/>
            <a:ext cx="1611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370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itchFamily="18" charset="0"/>
              </a:rPr>
              <a:t>Lamech</a:t>
            </a:r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2016125" y="2179638"/>
            <a:ext cx="10128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370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itchFamily="18" charset="0"/>
              </a:rPr>
              <a:t>Seed</a:t>
            </a:r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2044700" y="1524000"/>
            <a:ext cx="1012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370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itchFamily="18" charset="0"/>
              </a:rPr>
              <a:t>Cain</a:t>
            </a:r>
          </a:p>
        </p:txBody>
      </p:sp>
      <p:sp>
        <p:nvSpPr>
          <p:cNvPr id="43025" name="Freeform 17"/>
          <p:cNvSpPr>
            <a:spLocks/>
          </p:cNvSpPr>
          <p:nvPr/>
        </p:nvSpPr>
        <p:spPr bwMode="auto">
          <a:xfrm>
            <a:off x="3914775" y="1739900"/>
            <a:ext cx="125413" cy="268288"/>
          </a:xfrm>
          <a:custGeom>
            <a:avLst/>
            <a:gdLst/>
            <a:ahLst/>
            <a:cxnLst>
              <a:cxn ang="0">
                <a:pos x="78" y="84"/>
              </a:cxn>
              <a:cxn ang="0">
                <a:pos x="78" y="0"/>
              </a:cxn>
              <a:cxn ang="0">
                <a:pos x="0" y="84"/>
              </a:cxn>
              <a:cxn ang="0">
                <a:pos x="78" y="168"/>
              </a:cxn>
              <a:cxn ang="0">
                <a:pos x="78" y="84"/>
              </a:cxn>
            </a:cxnLst>
            <a:rect l="0" t="0" r="r" b="b"/>
            <a:pathLst>
              <a:path w="79" h="169">
                <a:moveTo>
                  <a:pt x="78" y="84"/>
                </a:moveTo>
                <a:lnTo>
                  <a:pt x="78" y="0"/>
                </a:lnTo>
                <a:lnTo>
                  <a:pt x="0" y="84"/>
                </a:lnTo>
                <a:lnTo>
                  <a:pt x="78" y="168"/>
                </a:lnTo>
                <a:lnTo>
                  <a:pt x="78" y="84"/>
                </a:lnTo>
              </a:path>
            </a:pathLst>
          </a:custGeom>
          <a:solidFill>
            <a:schemeClr val="tx1"/>
          </a:solidFill>
          <a:ln w="9525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3026" name="Freeform 18"/>
          <p:cNvSpPr>
            <a:spLocks/>
          </p:cNvSpPr>
          <p:nvPr/>
        </p:nvSpPr>
        <p:spPr bwMode="auto">
          <a:xfrm>
            <a:off x="4381500" y="1739900"/>
            <a:ext cx="125413" cy="268288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0" y="0"/>
              </a:cxn>
              <a:cxn ang="0">
                <a:pos x="78" y="84"/>
              </a:cxn>
              <a:cxn ang="0">
                <a:pos x="0" y="168"/>
              </a:cxn>
              <a:cxn ang="0">
                <a:pos x="0" y="84"/>
              </a:cxn>
            </a:cxnLst>
            <a:rect l="0" t="0" r="r" b="b"/>
            <a:pathLst>
              <a:path w="79" h="169">
                <a:moveTo>
                  <a:pt x="0" y="84"/>
                </a:moveTo>
                <a:lnTo>
                  <a:pt x="0" y="0"/>
                </a:lnTo>
                <a:lnTo>
                  <a:pt x="78" y="84"/>
                </a:lnTo>
                <a:lnTo>
                  <a:pt x="0" y="168"/>
                </a:lnTo>
                <a:lnTo>
                  <a:pt x="0" y="84"/>
                </a:lnTo>
              </a:path>
            </a:pathLst>
          </a:custGeom>
          <a:solidFill>
            <a:schemeClr val="tx1"/>
          </a:solidFill>
          <a:ln w="9525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3027" name="Freeform 19"/>
          <p:cNvSpPr>
            <a:spLocks/>
          </p:cNvSpPr>
          <p:nvPr/>
        </p:nvSpPr>
        <p:spPr bwMode="auto">
          <a:xfrm>
            <a:off x="4035425" y="1824038"/>
            <a:ext cx="358775" cy="101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5" y="0"/>
              </a:cxn>
              <a:cxn ang="0">
                <a:pos x="225" y="63"/>
              </a:cxn>
              <a:cxn ang="0">
                <a:pos x="0" y="63"/>
              </a:cxn>
              <a:cxn ang="0">
                <a:pos x="0" y="0"/>
              </a:cxn>
            </a:cxnLst>
            <a:rect l="0" t="0" r="r" b="b"/>
            <a:pathLst>
              <a:path w="226" h="64">
                <a:moveTo>
                  <a:pt x="0" y="0"/>
                </a:moveTo>
                <a:lnTo>
                  <a:pt x="225" y="0"/>
                </a:lnTo>
                <a:lnTo>
                  <a:pt x="225" y="63"/>
                </a:lnTo>
                <a:lnTo>
                  <a:pt x="0" y="63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9525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3028" name="Freeform 20"/>
          <p:cNvSpPr>
            <a:spLocks/>
          </p:cNvSpPr>
          <p:nvPr/>
        </p:nvSpPr>
        <p:spPr bwMode="auto">
          <a:xfrm>
            <a:off x="3943350" y="2427288"/>
            <a:ext cx="125413" cy="268287"/>
          </a:xfrm>
          <a:custGeom>
            <a:avLst/>
            <a:gdLst/>
            <a:ahLst/>
            <a:cxnLst>
              <a:cxn ang="0">
                <a:pos x="78" y="84"/>
              </a:cxn>
              <a:cxn ang="0">
                <a:pos x="78" y="0"/>
              </a:cxn>
              <a:cxn ang="0">
                <a:pos x="0" y="84"/>
              </a:cxn>
              <a:cxn ang="0">
                <a:pos x="78" y="168"/>
              </a:cxn>
              <a:cxn ang="0">
                <a:pos x="78" y="84"/>
              </a:cxn>
            </a:cxnLst>
            <a:rect l="0" t="0" r="r" b="b"/>
            <a:pathLst>
              <a:path w="79" h="169">
                <a:moveTo>
                  <a:pt x="78" y="84"/>
                </a:moveTo>
                <a:lnTo>
                  <a:pt x="78" y="0"/>
                </a:lnTo>
                <a:lnTo>
                  <a:pt x="0" y="84"/>
                </a:lnTo>
                <a:lnTo>
                  <a:pt x="78" y="168"/>
                </a:lnTo>
                <a:lnTo>
                  <a:pt x="78" y="84"/>
                </a:lnTo>
              </a:path>
            </a:pathLst>
          </a:custGeom>
          <a:solidFill>
            <a:schemeClr val="tx1"/>
          </a:solidFill>
          <a:ln w="9525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3029" name="Freeform 21"/>
          <p:cNvSpPr>
            <a:spLocks/>
          </p:cNvSpPr>
          <p:nvPr/>
        </p:nvSpPr>
        <p:spPr bwMode="auto">
          <a:xfrm>
            <a:off x="4408488" y="2427288"/>
            <a:ext cx="125412" cy="268287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0" y="0"/>
              </a:cxn>
              <a:cxn ang="0">
                <a:pos x="78" y="84"/>
              </a:cxn>
              <a:cxn ang="0">
                <a:pos x="0" y="168"/>
              </a:cxn>
              <a:cxn ang="0">
                <a:pos x="0" y="84"/>
              </a:cxn>
            </a:cxnLst>
            <a:rect l="0" t="0" r="r" b="b"/>
            <a:pathLst>
              <a:path w="79" h="169">
                <a:moveTo>
                  <a:pt x="0" y="84"/>
                </a:moveTo>
                <a:lnTo>
                  <a:pt x="0" y="0"/>
                </a:lnTo>
                <a:lnTo>
                  <a:pt x="78" y="84"/>
                </a:lnTo>
                <a:lnTo>
                  <a:pt x="0" y="168"/>
                </a:lnTo>
                <a:lnTo>
                  <a:pt x="0" y="84"/>
                </a:lnTo>
              </a:path>
            </a:pathLst>
          </a:custGeom>
          <a:solidFill>
            <a:schemeClr val="tx1"/>
          </a:solidFill>
          <a:ln w="9525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3030" name="Freeform 22"/>
          <p:cNvSpPr>
            <a:spLocks/>
          </p:cNvSpPr>
          <p:nvPr/>
        </p:nvSpPr>
        <p:spPr bwMode="auto">
          <a:xfrm>
            <a:off x="4062413" y="2511425"/>
            <a:ext cx="358775" cy="101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5" y="0"/>
              </a:cxn>
              <a:cxn ang="0">
                <a:pos x="225" y="63"/>
              </a:cxn>
              <a:cxn ang="0">
                <a:pos x="0" y="63"/>
              </a:cxn>
              <a:cxn ang="0">
                <a:pos x="0" y="0"/>
              </a:cxn>
            </a:cxnLst>
            <a:rect l="0" t="0" r="r" b="b"/>
            <a:pathLst>
              <a:path w="226" h="64">
                <a:moveTo>
                  <a:pt x="0" y="0"/>
                </a:moveTo>
                <a:lnTo>
                  <a:pt x="225" y="0"/>
                </a:lnTo>
                <a:lnTo>
                  <a:pt x="225" y="63"/>
                </a:lnTo>
                <a:lnTo>
                  <a:pt x="0" y="63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9525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3031" name="Freeform 23"/>
          <p:cNvSpPr>
            <a:spLocks/>
          </p:cNvSpPr>
          <p:nvPr/>
        </p:nvSpPr>
        <p:spPr bwMode="auto">
          <a:xfrm>
            <a:off x="3943350" y="3046413"/>
            <a:ext cx="125413" cy="268287"/>
          </a:xfrm>
          <a:custGeom>
            <a:avLst/>
            <a:gdLst/>
            <a:ahLst/>
            <a:cxnLst>
              <a:cxn ang="0">
                <a:pos x="78" y="84"/>
              </a:cxn>
              <a:cxn ang="0">
                <a:pos x="78" y="0"/>
              </a:cxn>
              <a:cxn ang="0">
                <a:pos x="0" y="84"/>
              </a:cxn>
              <a:cxn ang="0">
                <a:pos x="78" y="168"/>
              </a:cxn>
              <a:cxn ang="0">
                <a:pos x="78" y="84"/>
              </a:cxn>
            </a:cxnLst>
            <a:rect l="0" t="0" r="r" b="b"/>
            <a:pathLst>
              <a:path w="79" h="169">
                <a:moveTo>
                  <a:pt x="78" y="84"/>
                </a:moveTo>
                <a:lnTo>
                  <a:pt x="78" y="0"/>
                </a:lnTo>
                <a:lnTo>
                  <a:pt x="0" y="84"/>
                </a:lnTo>
                <a:lnTo>
                  <a:pt x="78" y="168"/>
                </a:lnTo>
                <a:lnTo>
                  <a:pt x="78" y="84"/>
                </a:lnTo>
              </a:path>
            </a:pathLst>
          </a:custGeom>
          <a:solidFill>
            <a:schemeClr val="tx1"/>
          </a:solidFill>
          <a:ln w="9525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3032" name="Freeform 24"/>
          <p:cNvSpPr>
            <a:spLocks/>
          </p:cNvSpPr>
          <p:nvPr/>
        </p:nvSpPr>
        <p:spPr bwMode="auto">
          <a:xfrm>
            <a:off x="4408488" y="3046413"/>
            <a:ext cx="125412" cy="268287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0" y="0"/>
              </a:cxn>
              <a:cxn ang="0">
                <a:pos x="78" y="84"/>
              </a:cxn>
              <a:cxn ang="0">
                <a:pos x="0" y="168"/>
              </a:cxn>
              <a:cxn ang="0">
                <a:pos x="0" y="84"/>
              </a:cxn>
            </a:cxnLst>
            <a:rect l="0" t="0" r="r" b="b"/>
            <a:pathLst>
              <a:path w="79" h="169">
                <a:moveTo>
                  <a:pt x="0" y="84"/>
                </a:moveTo>
                <a:lnTo>
                  <a:pt x="0" y="0"/>
                </a:lnTo>
                <a:lnTo>
                  <a:pt x="78" y="84"/>
                </a:lnTo>
                <a:lnTo>
                  <a:pt x="0" y="168"/>
                </a:lnTo>
                <a:lnTo>
                  <a:pt x="0" y="84"/>
                </a:lnTo>
              </a:path>
            </a:pathLst>
          </a:custGeom>
          <a:solidFill>
            <a:schemeClr val="tx1"/>
          </a:solidFill>
          <a:ln w="9525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3033" name="Freeform 25"/>
          <p:cNvSpPr>
            <a:spLocks/>
          </p:cNvSpPr>
          <p:nvPr/>
        </p:nvSpPr>
        <p:spPr bwMode="auto">
          <a:xfrm>
            <a:off x="4062413" y="3128963"/>
            <a:ext cx="358775" cy="1031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5" y="0"/>
              </a:cxn>
              <a:cxn ang="0">
                <a:pos x="225" y="64"/>
              </a:cxn>
              <a:cxn ang="0">
                <a:pos x="0" y="64"/>
              </a:cxn>
              <a:cxn ang="0">
                <a:pos x="0" y="0"/>
              </a:cxn>
            </a:cxnLst>
            <a:rect l="0" t="0" r="r" b="b"/>
            <a:pathLst>
              <a:path w="226" h="65">
                <a:moveTo>
                  <a:pt x="0" y="0"/>
                </a:moveTo>
                <a:lnTo>
                  <a:pt x="225" y="0"/>
                </a:lnTo>
                <a:lnTo>
                  <a:pt x="225" y="64"/>
                </a:lnTo>
                <a:lnTo>
                  <a:pt x="0" y="64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9525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1041400" y="1038225"/>
            <a:ext cx="65643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and between thy seed and her seed; </a:t>
            </a:r>
          </a:p>
        </p:txBody>
      </p:sp>
      <p:sp>
        <p:nvSpPr>
          <p:cNvPr id="43035" name="Freeform 27"/>
          <p:cNvSpPr>
            <a:spLocks/>
          </p:cNvSpPr>
          <p:nvPr/>
        </p:nvSpPr>
        <p:spPr bwMode="auto">
          <a:xfrm>
            <a:off x="5024438" y="3606800"/>
            <a:ext cx="1803400" cy="541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35" y="0"/>
              </a:cxn>
              <a:cxn ang="0">
                <a:pos x="1135" y="340"/>
              </a:cxn>
              <a:cxn ang="0">
                <a:pos x="0" y="340"/>
              </a:cxn>
              <a:cxn ang="0">
                <a:pos x="0" y="0"/>
              </a:cxn>
            </a:cxnLst>
            <a:rect l="0" t="0" r="r" b="b"/>
            <a:pathLst>
              <a:path w="1136" h="341">
                <a:moveTo>
                  <a:pt x="0" y="0"/>
                </a:moveTo>
                <a:lnTo>
                  <a:pt x="1135" y="0"/>
                </a:lnTo>
                <a:lnTo>
                  <a:pt x="1135" y="340"/>
                </a:lnTo>
                <a:lnTo>
                  <a:pt x="0" y="34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FF7F1D"/>
              </a:gs>
              <a:gs pos="100000">
                <a:srgbClr val="7F3300"/>
              </a:gs>
            </a:gsLst>
            <a:lin ang="540000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3036" name="Freeform 28"/>
          <p:cNvSpPr>
            <a:spLocks/>
          </p:cNvSpPr>
          <p:nvPr/>
        </p:nvSpPr>
        <p:spPr bwMode="auto">
          <a:xfrm>
            <a:off x="1674813" y="3605213"/>
            <a:ext cx="1803400" cy="541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35" y="0"/>
              </a:cxn>
              <a:cxn ang="0">
                <a:pos x="1135" y="340"/>
              </a:cxn>
              <a:cxn ang="0">
                <a:pos x="0" y="340"/>
              </a:cxn>
              <a:cxn ang="0">
                <a:pos x="0" y="0"/>
              </a:cxn>
            </a:cxnLst>
            <a:rect l="0" t="0" r="r" b="b"/>
            <a:pathLst>
              <a:path w="1136" h="341">
                <a:moveTo>
                  <a:pt x="0" y="0"/>
                </a:moveTo>
                <a:lnTo>
                  <a:pt x="1135" y="0"/>
                </a:lnTo>
                <a:lnTo>
                  <a:pt x="1135" y="340"/>
                </a:lnTo>
                <a:lnTo>
                  <a:pt x="0" y="34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001D66"/>
              </a:gs>
            </a:gsLst>
            <a:lin ang="540000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3037" name="Freeform 29"/>
          <p:cNvSpPr>
            <a:spLocks/>
          </p:cNvSpPr>
          <p:nvPr/>
        </p:nvSpPr>
        <p:spPr bwMode="auto">
          <a:xfrm>
            <a:off x="3956050" y="3732213"/>
            <a:ext cx="125413" cy="268287"/>
          </a:xfrm>
          <a:custGeom>
            <a:avLst/>
            <a:gdLst/>
            <a:ahLst/>
            <a:cxnLst>
              <a:cxn ang="0">
                <a:pos x="78" y="84"/>
              </a:cxn>
              <a:cxn ang="0">
                <a:pos x="78" y="0"/>
              </a:cxn>
              <a:cxn ang="0">
                <a:pos x="0" y="84"/>
              </a:cxn>
              <a:cxn ang="0">
                <a:pos x="78" y="168"/>
              </a:cxn>
              <a:cxn ang="0">
                <a:pos x="78" y="84"/>
              </a:cxn>
            </a:cxnLst>
            <a:rect l="0" t="0" r="r" b="b"/>
            <a:pathLst>
              <a:path w="79" h="169">
                <a:moveTo>
                  <a:pt x="78" y="84"/>
                </a:moveTo>
                <a:lnTo>
                  <a:pt x="78" y="0"/>
                </a:lnTo>
                <a:lnTo>
                  <a:pt x="0" y="84"/>
                </a:lnTo>
                <a:lnTo>
                  <a:pt x="78" y="168"/>
                </a:lnTo>
                <a:lnTo>
                  <a:pt x="78" y="84"/>
                </a:lnTo>
              </a:path>
            </a:pathLst>
          </a:custGeom>
          <a:solidFill>
            <a:schemeClr val="tx1"/>
          </a:solidFill>
          <a:ln w="9525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3038" name="Freeform 30"/>
          <p:cNvSpPr>
            <a:spLocks/>
          </p:cNvSpPr>
          <p:nvPr/>
        </p:nvSpPr>
        <p:spPr bwMode="auto">
          <a:xfrm>
            <a:off x="4421188" y="3732213"/>
            <a:ext cx="127000" cy="268287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0" y="0"/>
              </a:cxn>
              <a:cxn ang="0">
                <a:pos x="79" y="84"/>
              </a:cxn>
              <a:cxn ang="0">
                <a:pos x="0" y="168"/>
              </a:cxn>
              <a:cxn ang="0">
                <a:pos x="0" y="84"/>
              </a:cxn>
            </a:cxnLst>
            <a:rect l="0" t="0" r="r" b="b"/>
            <a:pathLst>
              <a:path w="80" h="169">
                <a:moveTo>
                  <a:pt x="0" y="84"/>
                </a:moveTo>
                <a:lnTo>
                  <a:pt x="0" y="0"/>
                </a:lnTo>
                <a:lnTo>
                  <a:pt x="79" y="84"/>
                </a:lnTo>
                <a:lnTo>
                  <a:pt x="0" y="168"/>
                </a:lnTo>
                <a:lnTo>
                  <a:pt x="0" y="84"/>
                </a:lnTo>
              </a:path>
            </a:pathLst>
          </a:custGeom>
          <a:solidFill>
            <a:schemeClr val="tx1"/>
          </a:solidFill>
          <a:ln w="9525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3039" name="Freeform 31"/>
          <p:cNvSpPr>
            <a:spLocks/>
          </p:cNvSpPr>
          <p:nvPr/>
        </p:nvSpPr>
        <p:spPr bwMode="auto">
          <a:xfrm>
            <a:off x="4076700" y="3814763"/>
            <a:ext cx="358775" cy="1031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5" y="0"/>
              </a:cxn>
              <a:cxn ang="0">
                <a:pos x="225" y="64"/>
              </a:cxn>
              <a:cxn ang="0">
                <a:pos x="0" y="64"/>
              </a:cxn>
              <a:cxn ang="0">
                <a:pos x="0" y="0"/>
              </a:cxn>
            </a:cxnLst>
            <a:rect l="0" t="0" r="r" b="b"/>
            <a:pathLst>
              <a:path w="226" h="65">
                <a:moveTo>
                  <a:pt x="0" y="0"/>
                </a:moveTo>
                <a:lnTo>
                  <a:pt x="225" y="0"/>
                </a:lnTo>
                <a:lnTo>
                  <a:pt x="225" y="64"/>
                </a:lnTo>
                <a:lnTo>
                  <a:pt x="0" y="64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9525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3040" name="Rectangle 32"/>
          <p:cNvSpPr>
            <a:spLocks noChangeArrowheads="1"/>
          </p:cNvSpPr>
          <p:nvPr/>
        </p:nvSpPr>
        <p:spPr bwMode="auto">
          <a:xfrm>
            <a:off x="5327650" y="3530600"/>
            <a:ext cx="13414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370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itchFamily="18" charset="0"/>
              </a:rPr>
              <a:t>Shem</a:t>
            </a:r>
          </a:p>
        </p:txBody>
      </p:sp>
      <p:sp>
        <p:nvSpPr>
          <p:cNvPr id="43041" name="Rectangle 33"/>
          <p:cNvSpPr>
            <a:spLocks noChangeArrowheads="1"/>
          </p:cNvSpPr>
          <p:nvPr/>
        </p:nvSpPr>
        <p:spPr bwMode="auto">
          <a:xfrm>
            <a:off x="1782763" y="3571875"/>
            <a:ext cx="1611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370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itchFamily="18" charset="0"/>
              </a:rPr>
              <a:t>Canaan</a:t>
            </a:r>
          </a:p>
        </p:txBody>
      </p:sp>
      <p:sp>
        <p:nvSpPr>
          <p:cNvPr id="43042" name="Freeform 34"/>
          <p:cNvSpPr>
            <a:spLocks/>
          </p:cNvSpPr>
          <p:nvPr/>
        </p:nvSpPr>
        <p:spPr bwMode="auto">
          <a:xfrm>
            <a:off x="5026025" y="4275138"/>
            <a:ext cx="1803400" cy="541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35" y="0"/>
              </a:cxn>
              <a:cxn ang="0">
                <a:pos x="1135" y="340"/>
              </a:cxn>
              <a:cxn ang="0">
                <a:pos x="0" y="340"/>
              </a:cxn>
              <a:cxn ang="0">
                <a:pos x="0" y="0"/>
              </a:cxn>
            </a:cxnLst>
            <a:rect l="0" t="0" r="r" b="b"/>
            <a:pathLst>
              <a:path w="1136" h="341">
                <a:moveTo>
                  <a:pt x="0" y="0"/>
                </a:moveTo>
                <a:lnTo>
                  <a:pt x="1135" y="0"/>
                </a:lnTo>
                <a:lnTo>
                  <a:pt x="1135" y="340"/>
                </a:lnTo>
                <a:lnTo>
                  <a:pt x="0" y="34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FF7F1D"/>
              </a:gs>
              <a:gs pos="100000">
                <a:srgbClr val="7F3300"/>
              </a:gs>
            </a:gsLst>
            <a:lin ang="540000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3043" name="Rectangle 35"/>
          <p:cNvSpPr>
            <a:spLocks noChangeArrowheads="1"/>
          </p:cNvSpPr>
          <p:nvPr/>
        </p:nvSpPr>
        <p:spPr bwMode="auto">
          <a:xfrm>
            <a:off x="5048250" y="4219575"/>
            <a:ext cx="1782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370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itchFamily="18" charset="0"/>
              </a:rPr>
              <a:t>Abraham</a:t>
            </a:r>
          </a:p>
        </p:txBody>
      </p:sp>
      <p:sp>
        <p:nvSpPr>
          <p:cNvPr id="43044" name="Freeform 36"/>
          <p:cNvSpPr>
            <a:spLocks/>
          </p:cNvSpPr>
          <p:nvPr/>
        </p:nvSpPr>
        <p:spPr bwMode="auto">
          <a:xfrm>
            <a:off x="5016500" y="4976813"/>
            <a:ext cx="1803400" cy="541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35" y="0"/>
              </a:cxn>
              <a:cxn ang="0">
                <a:pos x="1135" y="340"/>
              </a:cxn>
              <a:cxn ang="0">
                <a:pos x="0" y="340"/>
              </a:cxn>
              <a:cxn ang="0">
                <a:pos x="0" y="0"/>
              </a:cxn>
            </a:cxnLst>
            <a:rect l="0" t="0" r="r" b="b"/>
            <a:pathLst>
              <a:path w="1136" h="341">
                <a:moveTo>
                  <a:pt x="0" y="0"/>
                </a:moveTo>
                <a:lnTo>
                  <a:pt x="1135" y="0"/>
                </a:lnTo>
                <a:lnTo>
                  <a:pt x="1135" y="340"/>
                </a:lnTo>
                <a:lnTo>
                  <a:pt x="0" y="34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FF7F1D"/>
              </a:gs>
              <a:gs pos="100000">
                <a:srgbClr val="7F3300"/>
              </a:gs>
            </a:gsLst>
            <a:lin ang="540000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3045" name="Rectangle 37"/>
          <p:cNvSpPr>
            <a:spLocks noChangeArrowheads="1"/>
          </p:cNvSpPr>
          <p:nvPr/>
        </p:nvSpPr>
        <p:spPr bwMode="auto">
          <a:xfrm>
            <a:off x="5021263" y="4895850"/>
            <a:ext cx="1782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 sz="370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 pitchFamily="18" charset="0"/>
              </a:rPr>
              <a:t>Judah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7581900" y="2362200"/>
            <a:ext cx="1524000" cy="762000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rgbClr val="A50021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rgbClr val="FF9933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ahoma" pitchFamily="34" charset="0"/>
              </a:rPr>
              <a:t>Isaac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7543800" y="1371600"/>
            <a:ext cx="1600200" cy="838200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rgbClr val="A50021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FF9933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ahoma" pitchFamily="34" charset="0"/>
              </a:rPr>
              <a:t>Noah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5334000" y="1295400"/>
            <a:ext cx="2133600" cy="990600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rgbClr val="A50021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60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ahoma" pitchFamily="34" charset="0"/>
              </a:rPr>
              <a:t>Seed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379538" y="1314450"/>
            <a:ext cx="2133600" cy="990600"/>
          </a:xfrm>
          <a:prstGeom prst="rect">
            <a:avLst/>
          </a:prstGeom>
          <a:gradFill rotWithShape="1">
            <a:gsLst>
              <a:gs pos="0">
                <a:srgbClr val="2F2FC3"/>
              </a:gs>
              <a:gs pos="100000">
                <a:schemeClr val="accent6">
                  <a:lumMod val="50000"/>
                </a:schemeClr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 anchorCtr="1"/>
          <a:lstStyle/>
          <a:p>
            <a:pPr algn="ctr" eaLnBrk="1" hangingPunct="1"/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Satan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228600" y="685800"/>
            <a:ext cx="8664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He shall crush thy head, you will bruise his heel</a:t>
            </a:r>
          </a:p>
        </p:txBody>
      </p:sp>
      <p:sp>
        <p:nvSpPr>
          <p:cNvPr id="44039" name="AutoShape 7"/>
          <p:cNvSpPr>
            <a:spLocks noChangeArrowheads="1"/>
          </p:cNvSpPr>
          <p:nvPr/>
        </p:nvSpPr>
        <p:spPr bwMode="auto">
          <a:xfrm>
            <a:off x="4084638" y="2000250"/>
            <a:ext cx="838200" cy="152400"/>
          </a:xfrm>
          <a:prstGeom prst="rightArrow">
            <a:avLst>
              <a:gd name="adj1" fmla="val 50000"/>
              <a:gd name="adj2" fmla="val 137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AutoShape 8"/>
          <p:cNvSpPr>
            <a:spLocks noChangeArrowheads="1"/>
          </p:cNvSpPr>
          <p:nvPr/>
        </p:nvSpPr>
        <p:spPr bwMode="auto">
          <a:xfrm>
            <a:off x="3627438" y="1238250"/>
            <a:ext cx="1676400" cy="609600"/>
          </a:xfrm>
          <a:prstGeom prst="leftArrow">
            <a:avLst>
              <a:gd name="adj1" fmla="val 50000"/>
              <a:gd name="adj2" fmla="val 687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5486400" y="2438400"/>
            <a:ext cx="1905000" cy="990600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rgbClr val="A50021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sz="44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ahoma" pitchFamily="34" charset="0"/>
              </a:rPr>
              <a:t>Joseph</a:t>
            </a: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4953000" y="3657600"/>
            <a:ext cx="1905000" cy="990600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rgbClr val="A50021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sz="36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ahoma" pitchFamily="34" charset="0"/>
              </a:rPr>
              <a:t>Solomon</a:t>
            </a: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7010400" y="3657600"/>
            <a:ext cx="1905000" cy="990600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rgbClr val="A50021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sz="2800" dirty="0">
                <a:solidFill>
                  <a:srgbClr val="F7880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ahoma" pitchFamily="34" charset="0"/>
              </a:rPr>
              <a:t>Zerubbabel</a:t>
            </a: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2209800" y="2667000"/>
            <a:ext cx="2514600" cy="1295400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rgbClr val="A50021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sz="6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ahoma" pitchFamily="34" charset="0"/>
              </a:rPr>
              <a:t>David 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2" grpId="0" animBg="1"/>
      <p:bldP spid="44043" grpId="0" animBg="1"/>
      <p:bldP spid="440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04800"/>
            <a:ext cx="4724085" cy="609559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131522" cy="6095594"/>
          </a:xfrm>
          <a:prstGeom prst="rect">
            <a:avLst/>
          </a:prstGeom>
        </p:spPr>
      </p:pic>
      <p:sp>
        <p:nvSpPr>
          <p:cNvPr id="5124" name="Freeform 4"/>
          <p:cNvSpPr>
            <a:spLocks/>
          </p:cNvSpPr>
          <p:nvPr/>
        </p:nvSpPr>
        <p:spPr bwMode="auto">
          <a:xfrm>
            <a:off x="503238" y="381000"/>
            <a:ext cx="2640012" cy="922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2" y="0"/>
              </a:cxn>
              <a:cxn ang="0">
                <a:pos x="1662" y="580"/>
              </a:cxn>
              <a:cxn ang="0">
                <a:pos x="0" y="580"/>
              </a:cxn>
              <a:cxn ang="0">
                <a:pos x="0" y="0"/>
              </a:cxn>
            </a:cxnLst>
            <a:rect l="0" t="0" r="r" b="b"/>
            <a:pathLst>
              <a:path w="1663" h="581">
                <a:moveTo>
                  <a:pt x="0" y="0"/>
                </a:moveTo>
                <a:lnTo>
                  <a:pt x="1662" y="0"/>
                </a:lnTo>
                <a:lnTo>
                  <a:pt x="1662" y="580"/>
                </a:lnTo>
                <a:lnTo>
                  <a:pt x="0" y="580"/>
                </a:lnTo>
                <a:lnTo>
                  <a:pt x="0" y="0"/>
                </a:lnTo>
              </a:path>
            </a:pathLst>
          </a:custGeom>
          <a:solidFill>
            <a:srgbClr val="EFEFE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946150" y="555625"/>
            <a:ext cx="747236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dirty="0" smtClean="0">
                <a:solidFill>
                  <a:srgbClr val="000000"/>
                </a:solidFill>
                <a:latin typeface="WP TypographicSymbols" pitchFamily="2" charset="0"/>
              </a:rPr>
              <a:t>“</a:t>
            </a:r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000000"/>
                </a:solidFill>
              </a:rPr>
              <a:t>fuel </a:t>
            </a:r>
            <a:r>
              <a:rPr lang="en-US" dirty="0" smtClean="0">
                <a:solidFill>
                  <a:srgbClr val="000000"/>
                </a:solidFill>
              </a:rPr>
              <a:t>light</a:t>
            </a:r>
            <a:r>
              <a:rPr lang="en-US" dirty="0" smtClean="0">
                <a:solidFill>
                  <a:srgbClr val="000000"/>
                </a:solidFill>
                <a:latin typeface="WP TypographicSymbols" pitchFamily="2" charset="0"/>
              </a:rPr>
              <a:t>’</a:t>
            </a:r>
            <a:r>
              <a:rPr lang="en-US" dirty="0" smtClean="0">
                <a:solidFill>
                  <a:srgbClr val="000000"/>
                </a:solidFill>
              </a:rPr>
              <a:t>s </a:t>
            </a:r>
            <a:r>
              <a:rPr lang="en-US" dirty="0">
                <a:solidFill>
                  <a:srgbClr val="000000"/>
                </a:solidFill>
              </a:rPr>
              <a:t>on, Frank!  </a:t>
            </a:r>
            <a:r>
              <a:rPr lang="en-US" dirty="0" smtClean="0">
                <a:solidFill>
                  <a:srgbClr val="000000"/>
                </a:solidFill>
              </a:rPr>
              <a:t>We</a:t>
            </a:r>
            <a:r>
              <a:rPr lang="en-US" dirty="0" smtClean="0">
                <a:solidFill>
                  <a:srgbClr val="000000"/>
                </a:solidFill>
                <a:latin typeface="WP TypographicSymbols" pitchFamily="2" charset="0"/>
              </a:rPr>
              <a:t>’</a:t>
            </a:r>
            <a:r>
              <a:rPr lang="en-US" dirty="0" smtClean="0">
                <a:solidFill>
                  <a:srgbClr val="000000"/>
                </a:solidFill>
              </a:rPr>
              <a:t>re </a:t>
            </a:r>
            <a:r>
              <a:rPr lang="en-US" dirty="0">
                <a:solidFill>
                  <a:srgbClr val="000000"/>
                </a:solidFill>
              </a:rPr>
              <a:t>all going to die! . . . </a:t>
            </a:r>
            <a:r>
              <a:rPr lang="en-US" dirty="0" smtClean="0">
                <a:solidFill>
                  <a:srgbClr val="000000"/>
                </a:solidFill>
              </a:rPr>
              <a:t>We</a:t>
            </a:r>
            <a:r>
              <a:rPr lang="en-US" dirty="0" smtClean="0">
                <a:solidFill>
                  <a:srgbClr val="000000"/>
                </a:solidFill>
                <a:latin typeface="WP TypographicSymbols" pitchFamily="2" charset="0"/>
              </a:rPr>
              <a:t>’</a:t>
            </a:r>
            <a:r>
              <a:rPr lang="en-US" dirty="0" smtClean="0">
                <a:solidFill>
                  <a:srgbClr val="000000"/>
                </a:solidFill>
              </a:rPr>
              <a:t>re </a:t>
            </a:r>
            <a:r>
              <a:rPr lang="en-US" dirty="0">
                <a:solidFill>
                  <a:srgbClr val="000000"/>
                </a:solidFill>
              </a:rPr>
              <a:t>all going to die! . .. Wait, wait . . . Oh, my </a:t>
            </a:r>
            <a:r>
              <a:rPr lang="en-US" dirty="0" smtClean="0">
                <a:solidFill>
                  <a:srgbClr val="000000"/>
                </a:solidFill>
              </a:rPr>
              <a:t>mistake—that</a:t>
            </a:r>
            <a:r>
              <a:rPr lang="en-US" dirty="0" smtClean="0">
                <a:solidFill>
                  <a:srgbClr val="000000"/>
                </a:solidFill>
                <a:latin typeface="WP TypographicSymbols" pitchFamily="2" charset="0"/>
              </a:rPr>
              <a:t>’</a:t>
            </a:r>
            <a:r>
              <a:rPr lang="en-US" dirty="0" smtClean="0">
                <a:solidFill>
                  <a:srgbClr val="000000"/>
                </a:solidFill>
              </a:rPr>
              <a:t>s </a:t>
            </a:r>
            <a:r>
              <a:rPr lang="en-US" dirty="0">
                <a:solidFill>
                  <a:srgbClr val="000000"/>
                </a:solidFill>
              </a:rPr>
              <a:t>the intercom light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r>
              <a:rPr lang="en-US" dirty="0" smtClean="0">
                <a:solidFill>
                  <a:srgbClr val="000000"/>
                </a:solidFill>
                <a:latin typeface="WP TypographicSymbols" pitchFamily="2" charset="0"/>
              </a:rPr>
              <a:t>"</a:t>
            </a:r>
            <a:endParaRPr lang="en-US" dirty="0">
              <a:solidFill>
                <a:srgbClr val="000000"/>
              </a:solidFill>
              <a:latin typeface="WP TypographicSymbols" pitchFamily="2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762000" y="533400"/>
            <a:ext cx="7696200" cy="1219200"/>
          </a:xfrm>
          <a:prstGeom prst="rect">
            <a:avLst/>
          </a:prstGeom>
          <a:solidFill>
            <a:srgbClr val="F0F0F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96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131522" cy="6095594"/>
          </a:xfrm>
          <a:prstGeom prst="rect">
            <a:avLst/>
          </a:prstGeom>
        </p:spPr>
      </p:pic>
      <p:sp>
        <p:nvSpPr>
          <p:cNvPr id="5124" name="Freeform 4"/>
          <p:cNvSpPr>
            <a:spLocks/>
          </p:cNvSpPr>
          <p:nvPr/>
        </p:nvSpPr>
        <p:spPr bwMode="auto">
          <a:xfrm>
            <a:off x="560388" y="381000"/>
            <a:ext cx="2640012" cy="922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2" y="0"/>
              </a:cxn>
              <a:cxn ang="0">
                <a:pos x="1662" y="580"/>
              </a:cxn>
              <a:cxn ang="0">
                <a:pos x="0" y="580"/>
              </a:cxn>
              <a:cxn ang="0">
                <a:pos x="0" y="0"/>
              </a:cxn>
            </a:cxnLst>
            <a:rect l="0" t="0" r="r" b="b"/>
            <a:pathLst>
              <a:path w="1663" h="581">
                <a:moveTo>
                  <a:pt x="0" y="0"/>
                </a:moveTo>
                <a:lnTo>
                  <a:pt x="1662" y="0"/>
                </a:lnTo>
                <a:lnTo>
                  <a:pt x="1662" y="580"/>
                </a:lnTo>
                <a:lnTo>
                  <a:pt x="0" y="580"/>
                </a:lnTo>
                <a:lnTo>
                  <a:pt x="0" y="0"/>
                </a:lnTo>
              </a:path>
            </a:pathLst>
          </a:custGeom>
          <a:solidFill>
            <a:srgbClr val="EFEFE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946151" y="555625"/>
            <a:ext cx="248285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3600" dirty="0" smtClean="0">
                <a:solidFill>
                  <a:srgbClr val="000000"/>
                </a:solidFill>
                <a:latin typeface="WP TypographicSymbols" pitchFamily="2" charset="0"/>
              </a:rPr>
              <a:t>Proposition</a:t>
            </a:r>
            <a:endParaRPr lang="en-US" sz="3600" dirty="0">
              <a:solidFill>
                <a:srgbClr val="000000"/>
              </a:solidFill>
              <a:latin typeface="WP TypographicSymbols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33800" y="3810000"/>
            <a:ext cx="1600200" cy="663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WP TypographicSymbols" pitchFamily="2" charset="0"/>
              </a:rPr>
              <a:t>Picture</a:t>
            </a:r>
            <a:endParaRPr lang="en-US" sz="3600" dirty="0">
              <a:solidFill>
                <a:srgbClr val="000000"/>
              </a:solidFill>
              <a:latin typeface="WP TypographicSymbols" pitchFamily="2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733800" y="533400"/>
            <a:ext cx="248285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3600" dirty="0" smtClean="0">
                <a:solidFill>
                  <a:srgbClr val="000000"/>
                </a:solidFill>
                <a:latin typeface="WP TypographicSymbols" pitchFamily="2" charset="0"/>
              </a:rPr>
              <a:t>Caption</a:t>
            </a:r>
            <a:endParaRPr lang="en-US" sz="3600" dirty="0">
              <a:solidFill>
                <a:srgbClr val="000000"/>
              </a:solidFill>
              <a:latin typeface="WP TypographicSymbols" pitchFamily="2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562600" y="3810000"/>
            <a:ext cx="1600200" cy="663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WP TypographicSymbols" pitchFamily="2" charset="0"/>
              </a:rPr>
              <a:t>Story</a:t>
            </a:r>
            <a:endParaRPr lang="en-US" sz="3600" dirty="0">
              <a:solidFill>
                <a:srgbClr val="000000"/>
              </a:solidFill>
              <a:latin typeface="WP TypographicSymbols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ur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131522" cy="6095594"/>
          </a:xfrm>
          <a:prstGeom prst="rect">
            <a:avLst/>
          </a:prstGeom>
        </p:spPr>
      </p:pic>
      <p:sp>
        <p:nvSpPr>
          <p:cNvPr id="10244" name="Freeform 4"/>
          <p:cNvSpPr>
            <a:spLocks/>
          </p:cNvSpPr>
          <p:nvPr/>
        </p:nvSpPr>
        <p:spPr bwMode="auto">
          <a:xfrm>
            <a:off x="503238" y="381000"/>
            <a:ext cx="2640012" cy="922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2" y="0"/>
              </a:cxn>
              <a:cxn ang="0">
                <a:pos x="1662" y="580"/>
              </a:cxn>
              <a:cxn ang="0">
                <a:pos x="0" y="580"/>
              </a:cxn>
              <a:cxn ang="0">
                <a:pos x="0" y="0"/>
              </a:cxn>
            </a:cxnLst>
            <a:rect l="0" t="0" r="r" b="b"/>
            <a:pathLst>
              <a:path w="1663" h="581">
                <a:moveTo>
                  <a:pt x="0" y="0"/>
                </a:moveTo>
                <a:lnTo>
                  <a:pt x="1662" y="0"/>
                </a:lnTo>
                <a:lnTo>
                  <a:pt x="1662" y="580"/>
                </a:lnTo>
                <a:lnTo>
                  <a:pt x="0" y="580"/>
                </a:lnTo>
                <a:lnTo>
                  <a:pt x="0" y="0"/>
                </a:lnTo>
              </a:path>
            </a:pathLst>
          </a:custGeom>
          <a:solidFill>
            <a:srgbClr val="EAEAEA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946150" y="595313"/>
            <a:ext cx="7472363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4000" dirty="0" smtClean="0">
                <a:solidFill>
                  <a:srgbClr val="000000"/>
                </a:solidFill>
              </a:rPr>
              <a:t>Gen 3:15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092325" y="3949700"/>
            <a:ext cx="74707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5400" b="1" dirty="0" smtClean="0">
                <a:solidFill>
                  <a:srgbClr val="000000"/>
                </a:solidFill>
                <a:latin typeface="Arial Black" pitchFamily="34" charset="0"/>
              </a:rPr>
              <a:t>Cain &amp; Abel</a:t>
            </a:r>
            <a:endParaRPr lang="en-US" sz="54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131522" cy="6095594"/>
          </a:xfrm>
          <a:prstGeom prst="rect">
            <a:avLst/>
          </a:prstGeom>
        </p:spPr>
      </p:pic>
      <p:sp>
        <p:nvSpPr>
          <p:cNvPr id="10244" name="Freeform 4"/>
          <p:cNvSpPr>
            <a:spLocks/>
          </p:cNvSpPr>
          <p:nvPr/>
        </p:nvSpPr>
        <p:spPr bwMode="auto">
          <a:xfrm>
            <a:off x="503238" y="381000"/>
            <a:ext cx="2640012" cy="922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2" y="0"/>
              </a:cxn>
              <a:cxn ang="0">
                <a:pos x="1662" y="580"/>
              </a:cxn>
              <a:cxn ang="0">
                <a:pos x="0" y="580"/>
              </a:cxn>
              <a:cxn ang="0">
                <a:pos x="0" y="0"/>
              </a:cxn>
            </a:cxnLst>
            <a:rect l="0" t="0" r="r" b="b"/>
            <a:pathLst>
              <a:path w="1663" h="581">
                <a:moveTo>
                  <a:pt x="0" y="0"/>
                </a:moveTo>
                <a:lnTo>
                  <a:pt x="1662" y="0"/>
                </a:lnTo>
                <a:lnTo>
                  <a:pt x="1662" y="580"/>
                </a:lnTo>
                <a:lnTo>
                  <a:pt x="0" y="580"/>
                </a:lnTo>
                <a:lnTo>
                  <a:pt x="0" y="0"/>
                </a:lnTo>
              </a:path>
            </a:pathLst>
          </a:custGeom>
          <a:solidFill>
            <a:srgbClr val="EAEAEA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946150" y="595313"/>
            <a:ext cx="7472363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4000" dirty="0" smtClean="0">
                <a:solidFill>
                  <a:srgbClr val="000000"/>
                </a:solidFill>
              </a:rPr>
              <a:t>Gen 12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092325" y="3225800"/>
            <a:ext cx="59848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5400" b="1" dirty="0" smtClean="0">
                <a:solidFill>
                  <a:srgbClr val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Sarah in Egypt</a:t>
            </a:r>
            <a:endParaRPr lang="en-US" sz="5400" b="1" dirty="0">
              <a:solidFill>
                <a:srgbClr val="00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33600" y="4038600"/>
            <a:ext cx="59848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4800" b="1" dirty="0" smtClean="0">
                <a:solidFill>
                  <a:srgbClr val="0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Sacrifice of Isaac</a:t>
            </a:r>
            <a:endParaRPr lang="en-US" sz="4800" b="1" dirty="0">
              <a:solidFill>
                <a:srgbClr val="00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133600" y="4800600"/>
            <a:ext cx="5984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3200" b="1" dirty="0" smtClean="0">
                <a:solidFill>
                  <a:srgbClr val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Exodus, Balaam, Joshua</a:t>
            </a:r>
            <a:endParaRPr lang="en-US" sz="3200" b="1" dirty="0">
              <a:solidFill>
                <a:srgbClr val="00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33600" y="5410200"/>
            <a:ext cx="5984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4800" b="1" dirty="0" smtClean="0">
                <a:solidFill>
                  <a:srgbClr val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Coming of Jesus</a:t>
            </a:r>
            <a:endParaRPr lang="en-US" sz="4800" b="1" dirty="0">
              <a:solidFill>
                <a:srgbClr val="0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85738"/>
            <a:ext cx="8258175" cy="1681162"/>
          </a:xfrm>
          <a:noFill/>
          <a:ln/>
          <a:effectLst/>
        </p:spPr>
        <p:txBody>
          <a:bodyPr lIns="0" tIns="0" rIns="0" bIns="0" anchor="t"/>
          <a:lstStyle/>
          <a:p>
            <a:r>
              <a:rPr lang="en-US" sz="6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Narrative illustrate?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73063" y="2238375"/>
            <a:ext cx="8399462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left to our own to find out?</a:t>
            </a:r>
          </a:p>
          <a:p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story have a 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P TypographicSymbols" pitchFamily="2" charset="0"/>
              </a:rPr>
              <a:t>“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P TypographicSymbols" pitchFamily="2" charset="0"/>
              </a:rPr>
              <a:t>"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its own?</a:t>
            </a:r>
          </a:p>
          <a:p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1-2 Samuel just a collection of miscellaneous 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P TypographicSymbols" pitchFamily="2" charset="0"/>
              </a:rPr>
              <a:t>“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P TypographicSymbols" pitchFamily="2" charset="0"/>
              </a:rPr>
              <a:t>"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stories?</a:t>
            </a:r>
          </a:p>
        </p:txBody>
      </p:sp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 rot="-1901450">
            <a:off x="1219200" y="2362200"/>
            <a:ext cx="5638800" cy="2571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kern="10" dirty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NOT !</a:t>
            </a:r>
          </a:p>
        </p:txBody>
      </p: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 rot="19698550">
            <a:off x="1268870" y="2311049"/>
            <a:ext cx="5638800" cy="2571750"/>
          </a:xfrm>
          <a:prstGeom prst="rect">
            <a:avLst/>
          </a:prstGeom>
          <a:effectLst>
            <a:outerShdw blurRad="127000" dist="203200" dir="2400000" algn="ctr" rotWithShape="0">
              <a:schemeClr val="tx1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kern="10" dirty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LO 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74" grpId="0"/>
      <p:bldP spid="7174" grpId="1"/>
      <p:bldP spid="71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60338"/>
            <a:ext cx="8258175" cy="1684337"/>
          </a:xfrm>
          <a:noFill/>
          <a:ln/>
          <a:effectLst/>
        </p:spPr>
        <p:txBody>
          <a:bodyPr lIns="0" tIns="0" rIns="0" bIns="0" anchor="t"/>
          <a:lstStyle/>
          <a:p>
            <a:r>
              <a:rPr lang="en-US" sz="6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Narrative illustrate?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52400" y="2228850"/>
            <a:ext cx="9040813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457200" indent="-457200">
              <a:buClr>
                <a:srgbClr val="E699F2"/>
              </a:buClr>
              <a:buSzPct val="100000"/>
              <a:buFont typeface="WP MathA" pitchFamily="2" charset="2"/>
              <a:buChar char="&lt;"/>
            </a:pP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Biblical narratives are 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Type Md BT Medium" charset="0"/>
              </a:rPr>
              <a:t>well- written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very 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Type Md BT Medium" charset="0"/>
              </a:rPr>
              <a:t>selective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literary pieces which point to a 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Type Md BT Medium" charset="0"/>
              </a:rPr>
              <a:t>singular theme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Clr>
                <a:srgbClr val="E699F2"/>
              </a:buClr>
              <a:buSzPct val="100000"/>
              <a:buFont typeface="WP MathA" pitchFamily="2" charset="2"/>
              <a:buChar char="&lt;"/>
            </a:pP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theme or 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Type Md BT Medium" charset="0"/>
              </a:rPr>
              <a:t>propositional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Type Md BT Medium" charset="0"/>
              </a:rPr>
              <a:t>truth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always stated within the book . . . and usually 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Type Md BT Medium" charset="0"/>
              </a:rPr>
              <a:t>early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book.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2146</TotalTime>
  <Words>658</Words>
  <Application>Microsoft Macintosh PowerPoint</Application>
  <PresentationFormat>On-screen Show (4:3)</PresentationFormat>
  <Paragraphs>114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Blank Presentation</vt:lpstr>
      <vt:lpstr>PowerPoint Presentation</vt:lpstr>
      <vt:lpstr>Why use Narrative?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does Narrative illustrate?</vt:lpstr>
      <vt:lpstr>What does Narrative illustrate?</vt:lpstr>
      <vt:lpstr>What is the proposition &amp; thus, point of Samuel?</vt:lpstr>
      <vt:lpstr>PowerPoint Presentation</vt:lpstr>
      <vt:lpstr>Hannah’s Prayer</vt:lpstr>
      <vt:lpstr>This truth gives unity to the whole book</vt:lpstr>
      <vt:lpstr>David’s Life</vt:lpstr>
      <vt:lpstr>Davidic Covenant</vt:lpstr>
      <vt:lpstr>PowerPoint Presentation</vt:lpstr>
      <vt:lpstr>PowerPoint Presentation</vt:lpstr>
      <vt:lpstr>Who is the Son?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/>
  <cp:lastModifiedBy>Chris Miller</cp:lastModifiedBy>
  <cp:revision>56</cp:revision>
  <dcterms:created xsi:type="dcterms:W3CDTF">1998-08-10T21:18:54Z</dcterms:created>
  <dcterms:modified xsi:type="dcterms:W3CDTF">2014-11-07T13:43:18Z</dcterms:modified>
</cp:coreProperties>
</file>