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6" r:id="rId5"/>
    <p:sldId id="297" r:id="rId6"/>
    <p:sldId id="287" r:id="rId7"/>
    <p:sldId id="261" r:id="rId8"/>
    <p:sldId id="260" r:id="rId9"/>
    <p:sldId id="298" r:id="rId10"/>
    <p:sldId id="263" r:id="rId11"/>
    <p:sldId id="264" r:id="rId12"/>
    <p:sldId id="265" r:id="rId13"/>
    <p:sldId id="266" r:id="rId14"/>
    <p:sldId id="268" r:id="rId15"/>
    <p:sldId id="267" r:id="rId16"/>
    <p:sldId id="269" r:id="rId17"/>
    <p:sldId id="270" r:id="rId18"/>
    <p:sldId id="271" r:id="rId19"/>
    <p:sldId id="289" r:id="rId20"/>
    <p:sldId id="291" r:id="rId21"/>
    <p:sldId id="272" r:id="rId22"/>
    <p:sldId id="304" r:id="rId23"/>
    <p:sldId id="273" r:id="rId24"/>
    <p:sldId id="274" r:id="rId25"/>
    <p:sldId id="277" r:id="rId26"/>
    <p:sldId id="299" r:id="rId27"/>
    <p:sldId id="279" r:id="rId28"/>
    <p:sldId id="280" r:id="rId29"/>
    <p:sldId id="294" r:id="rId30"/>
    <p:sldId id="281" r:id="rId31"/>
    <p:sldId id="292" r:id="rId32"/>
    <p:sldId id="284" r:id="rId33"/>
    <p:sldId id="295" r:id="rId34"/>
    <p:sldId id="300" r:id="rId35"/>
    <p:sldId id="301" r:id="rId36"/>
    <p:sldId id="30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4D2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253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BB3FC4F-00D1-4581-B376-E11A95D18EC8}" type="datetimeFigureOut">
              <a:rPr lang="en-US" smtClean="0"/>
              <a:pPr/>
              <a:t>9/17/2010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DACBA75-492B-4C93-A1DA-027CFF25BA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B3FC4F-00D1-4581-B376-E11A95D18EC8}" type="datetimeFigureOut">
              <a:rPr lang="en-US" smtClean="0"/>
              <a:pPr/>
              <a:t>9/17/2010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CBA75-492B-4C93-A1DA-027CFF25BA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BB3FC4F-00D1-4581-B376-E11A95D18EC8}" type="datetimeFigureOut">
              <a:rPr lang="en-US" smtClean="0"/>
              <a:pPr/>
              <a:t>9/17/2010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DACBA75-492B-4C93-A1DA-027CFF25BA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B3FC4F-00D1-4581-B376-E11A95D18EC8}" type="datetimeFigureOut">
              <a:rPr lang="en-US" smtClean="0"/>
              <a:pPr/>
              <a:t>9/17/2010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DACBA75-492B-4C93-A1DA-027CFF25BA7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BB3FC4F-00D1-4581-B376-E11A95D18EC8}" type="datetimeFigureOut">
              <a:rPr lang="en-US" smtClean="0"/>
              <a:pPr/>
              <a:t>9/17/2010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DACBA75-492B-4C93-A1DA-027CFF25BA7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BB3FC4F-00D1-4581-B376-E11A95D18EC8}" type="datetimeFigureOut">
              <a:rPr lang="en-US" smtClean="0"/>
              <a:pPr/>
              <a:t>9/17/2010</a:t>
            </a:fld>
            <a:endParaRPr lang="en-US"/>
          </a:p>
        </p:txBody>
      </p:sp>
      <p:sp>
        <p:nvSpPr>
          <p:cNvPr id="10" name="Slide Number Placeholder 9"/>
          <p:cNvSpPr>
            <a:spLocks noGrp="1"/>
          </p:cNvSpPr>
          <p:nvPr>
            <p:ph type="sldNum" sz="quarter" idx="16"/>
          </p:nvPr>
        </p:nvSpPr>
        <p:spPr/>
        <p:txBody>
          <a:bodyPr rtlCol="0"/>
          <a:lstStyle/>
          <a:p>
            <a:fld id="{EDACBA75-492B-4C93-A1DA-027CFF25BA7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BB3FC4F-00D1-4581-B376-E11A95D18EC8}" type="datetimeFigureOut">
              <a:rPr lang="en-US" smtClean="0"/>
              <a:pPr/>
              <a:t>9/17/2010</a:t>
            </a:fld>
            <a:endParaRPr lang="en-US"/>
          </a:p>
        </p:txBody>
      </p:sp>
      <p:sp>
        <p:nvSpPr>
          <p:cNvPr id="12" name="Slide Number Placeholder 11"/>
          <p:cNvSpPr>
            <a:spLocks noGrp="1"/>
          </p:cNvSpPr>
          <p:nvPr>
            <p:ph type="sldNum" sz="quarter" idx="16"/>
          </p:nvPr>
        </p:nvSpPr>
        <p:spPr/>
        <p:txBody>
          <a:bodyPr rtlCol="0"/>
          <a:lstStyle/>
          <a:p>
            <a:fld id="{EDACBA75-492B-4C93-A1DA-027CFF25BA7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B3FC4F-00D1-4581-B376-E11A95D18EC8}" type="datetimeFigureOut">
              <a:rPr lang="en-US" smtClean="0"/>
              <a:pPr/>
              <a:t>9/17/2010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DACBA75-492B-4C93-A1DA-027CFF25BA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3FC4F-00D1-4581-B376-E11A95D18EC8}" type="datetimeFigureOut">
              <a:rPr lang="en-US" smtClean="0"/>
              <a:pPr/>
              <a:t>9/17/2010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DACBA75-492B-4C93-A1DA-027CFF25BA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B3FC4F-00D1-4581-B376-E11A95D18EC8}" type="datetimeFigureOut">
              <a:rPr lang="en-US" smtClean="0"/>
              <a:pPr/>
              <a:t>9/17/2010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DACBA75-492B-4C93-A1DA-027CFF25BA7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BB3FC4F-00D1-4581-B376-E11A95D18EC8}" type="datetimeFigureOut">
              <a:rPr lang="en-US" smtClean="0"/>
              <a:pPr/>
              <a:t>9/17/2010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DACBA75-492B-4C93-A1DA-027CFF25BA7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BB3FC4F-00D1-4581-B376-E11A95D18EC8}" type="datetimeFigureOut">
              <a:rPr lang="en-US" smtClean="0"/>
              <a:pPr/>
              <a:t>9/17/2010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ACBA75-492B-4C93-A1DA-027CFF25BA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0"/>
            <a:ext cx="4953000" cy="5943600"/>
          </a:xfrm>
        </p:spPr>
        <p:txBody>
          <a:bodyPr>
            <a:normAutofit fontScale="90000"/>
          </a:bodyPr>
          <a:lstStyle/>
          <a:p>
            <a:pPr algn="ct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
            </a:r>
            <a:br>
              <a:rPr lang="en-US" sz="3800" b="1" dirty="0" smtClean="0">
                <a:latin typeface="Bradley Hand ITC" pitchFamily="66" charset="0"/>
              </a:rPr>
            </a:br>
            <a:r>
              <a:rPr lang="en-US" sz="3800" b="1" dirty="0" smtClean="0">
                <a:latin typeface="Bradley Hand ITC" pitchFamily="66" charset="0"/>
              </a:rPr>
              <a:t>A</a:t>
            </a:r>
            <a:br>
              <a:rPr lang="en-US" sz="3800" b="1" dirty="0" smtClean="0">
                <a:latin typeface="Bradley Hand ITC" pitchFamily="66" charset="0"/>
              </a:rPr>
            </a:br>
            <a:r>
              <a:rPr lang="en-US" sz="3800" b="1" dirty="0" smtClean="0">
                <a:latin typeface="Bradley Hand ITC" pitchFamily="66" charset="0"/>
              </a:rPr>
              <a:t>CEDARVILLE University</a:t>
            </a:r>
            <a:br>
              <a:rPr lang="en-US" sz="3800" b="1" dirty="0" smtClean="0">
                <a:latin typeface="Bradley Hand ITC" pitchFamily="66" charset="0"/>
              </a:rPr>
            </a:br>
            <a:r>
              <a:rPr lang="en-US" b="1" dirty="0" smtClean="0">
                <a:solidFill>
                  <a:srgbClr val="00B0F0"/>
                </a:solidFill>
                <a:latin typeface="Bradley Hand ITC" pitchFamily="66" charset="0"/>
              </a:rPr>
              <a:t>WRITING CENTER</a:t>
            </a:r>
            <a:r>
              <a:rPr lang="en-US" b="1" dirty="0" smtClean="0">
                <a:latin typeface="Bradley Hand ITC" pitchFamily="66" charset="0"/>
              </a:rPr>
              <a:t/>
            </a:r>
            <a:br>
              <a:rPr lang="en-US" b="1" dirty="0" smtClean="0">
                <a:latin typeface="Bradley Hand ITC" pitchFamily="66" charset="0"/>
              </a:rPr>
            </a:br>
            <a:r>
              <a:rPr lang="en-US" b="1" dirty="0" smtClean="0">
                <a:latin typeface="Bradley Hand ITC" pitchFamily="66" charset="0"/>
              </a:rPr>
              <a:t>workshop</a:t>
            </a:r>
            <a:br>
              <a:rPr lang="en-US" b="1" dirty="0" smtClean="0">
                <a:latin typeface="Bradley Hand ITC" pitchFamily="66" charset="0"/>
              </a:rPr>
            </a:br>
            <a:r>
              <a:rPr lang="en-US" b="1" dirty="0" smtClean="0">
                <a:latin typeface="Bradley Hand ITC" pitchFamily="66" charset="0"/>
              </a:rPr>
              <a:t/>
            </a:r>
            <a:br>
              <a:rPr lang="en-US" b="1" dirty="0" smtClean="0">
                <a:latin typeface="Bradley Hand ITC" pitchFamily="66" charset="0"/>
              </a:rPr>
            </a:br>
            <a:r>
              <a:rPr lang="en-US" sz="3100" b="1" dirty="0" smtClean="0">
                <a:solidFill>
                  <a:srgbClr val="00B0F0"/>
                </a:solidFill>
                <a:latin typeface="Bradley Hand ITC" pitchFamily="66" charset="0"/>
              </a:rPr>
              <a:t>writing well.</a:t>
            </a:r>
            <a:br>
              <a:rPr lang="en-US" sz="3100" b="1" dirty="0" smtClean="0">
                <a:solidFill>
                  <a:srgbClr val="00B0F0"/>
                </a:solidFill>
                <a:latin typeface="Bradley Hand ITC" pitchFamily="66" charset="0"/>
              </a:rPr>
            </a:br>
            <a:r>
              <a:rPr lang="en-US" sz="3100" b="1" dirty="0" smtClean="0">
                <a:solidFill>
                  <a:srgbClr val="00B0F0"/>
                </a:solidFill>
                <a:latin typeface="Bradley Hand ITC" pitchFamily="66" charset="0"/>
              </a:rPr>
              <a:t>Thinking well.</a:t>
            </a:r>
            <a:br>
              <a:rPr lang="en-US" sz="3100" b="1" dirty="0" smtClean="0">
                <a:solidFill>
                  <a:srgbClr val="00B0F0"/>
                </a:solidFill>
                <a:latin typeface="Bradley Hand ITC" pitchFamily="66" charset="0"/>
              </a:rPr>
            </a:br>
            <a:r>
              <a:rPr lang="en-US" b="1" dirty="0" smtClean="0">
                <a:latin typeface="Bradley Hand ITC" pitchFamily="66" charset="0"/>
              </a:rPr>
              <a:t/>
            </a:r>
            <a:br>
              <a:rPr lang="en-US" b="1" dirty="0" smtClean="0">
                <a:latin typeface="Bradley Hand ITC" pitchFamily="66" charset="0"/>
              </a:rPr>
            </a:br>
            <a:endParaRPr lang="en-US" b="1" dirty="0">
              <a:latin typeface="Bradley Hand ITC" pitchFamily="66" charset="0"/>
            </a:endParaRPr>
          </a:p>
        </p:txBody>
      </p:sp>
      <p:sp>
        <p:nvSpPr>
          <p:cNvPr id="3" name="Subtitle 2"/>
          <p:cNvSpPr>
            <a:spLocks noGrp="1"/>
          </p:cNvSpPr>
          <p:nvPr>
            <p:ph type="subTitle" idx="1"/>
          </p:nvPr>
        </p:nvSpPr>
        <p:spPr/>
        <p:txBody>
          <a:bodyPr>
            <a:normAutofit/>
          </a:bodyPr>
          <a:lstStyle/>
          <a:p>
            <a:r>
              <a:rPr lang="en-US" dirty="0" smtClean="0"/>
              <a:t>Designed by Christine </a:t>
            </a:r>
            <a:r>
              <a:rPr lang="en-US" dirty="0" err="1" smtClean="0"/>
              <a:t>Keeports</a:t>
            </a:r>
            <a:r>
              <a:rPr lang="en-US" dirty="0" smtClean="0"/>
              <a:t> (’10)</a:t>
            </a:r>
            <a:endParaRPr lang="en-US" dirty="0"/>
          </a:p>
        </p:txBody>
      </p:sp>
      <p:pic>
        <p:nvPicPr>
          <p:cNvPr id="23554" name="Picture 2" descr="http://www.apa.org/books/images/covers/4200066-475.gif"/>
          <p:cNvPicPr>
            <a:picLocks noChangeAspect="1" noChangeArrowheads="1"/>
          </p:cNvPicPr>
          <p:nvPr/>
        </p:nvPicPr>
        <p:blipFill>
          <a:blip r:embed="rId2" cstate="print"/>
          <a:srcRect/>
          <a:stretch>
            <a:fillRect/>
          </a:stretch>
        </p:blipFill>
        <p:spPr bwMode="auto">
          <a:xfrm>
            <a:off x="0" y="0"/>
            <a:ext cx="4267200" cy="59435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1">
                    <a:lumMod val="40000"/>
                    <a:lumOff val="60000"/>
                  </a:schemeClr>
                </a:solidFill>
              </a:rPr>
              <a:t>Writing Clearly and Concisely: 		</a:t>
            </a:r>
            <a:r>
              <a:rPr lang="en-US" b="1" dirty="0" smtClean="0">
                <a:solidFill>
                  <a:schemeClr val="accent1">
                    <a:lumMod val="40000"/>
                    <a:lumOff val="60000"/>
                  </a:schemeClr>
                </a:solidFill>
              </a:rPr>
              <a:t>HEADINGS</a:t>
            </a:r>
            <a:r>
              <a:rPr lang="en-US" dirty="0" smtClean="0">
                <a:solidFill>
                  <a:schemeClr val="accent1">
                    <a:lumMod val="40000"/>
                    <a:lumOff val="60000"/>
                  </a:schemeClr>
                </a:solidFill>
              </a:rPr>
              <a:t> (Sect. 3) </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b="1" dirty="0" smtClean="0"/>
              <a:t>Levels of Headings (3.03, 2009 update)</a:t>
            </a:r>
          </a:p>
          <a:p>
            <a:pPr algn="ctr">
              <a:buNone/>
            </a:pPr>
            <a:r>
              <a:rPr lang="en-US" dirty="0" smtClean="0">
                <a:solidFill>
                  <a:schemeClr val="accent3">
                    <a:lumMod val="40000"/>
                    <a:lumOff val="60000"/>
                  </a:schemeClr>
                </a:solidFill>
              </a:rPr>
              <a:t>1— </a:t>
            </a:r>
            <a:r>
              <a:rPr lang="en-US" b="1" dirty="0" smtClean="0">
                <a:solidFill>
                  <a:schemeClr val="accent3">
                    <a:lumMod val="40000"/>
                    <a:lumOff val="60000"/>
                  </a:schemeClr>
                </a:solidFill>
              </a:rPr>
              <a:t>Centered, Boldface, Uppercase and Lowercase Heading</a:t>
            </a:r>
          </a:p>
          <a:p>
            <a:pPr>
              <a:buNone/>
            </a:pPr>
            <a:r>
              <a:rPr lang="en-US" dirty="0" smtClean="0">
                <a:solidFill>
                  <a:schemeClr val="accent3">
                    <a:lumMod val="40000"/>
                    <a:lumOff val="60000"/>
                  </a:schemeClr>
                </a:solidFill>
              </a:rPr>
              <a:t>2—</a:t>
            </a:r>
            <a:r>
              <a:rPr lang="en-US" b="1" dirty="0" smtClean="0">
                <a:solidFill>
                  <a:schemeClr val="accent3">
                    <a:lumMod val="40000"/>
                    <a:lumOff val="60000"/>
                  </a:schemeClr>
                </a:solidFill>
              </a:rPr>
              <a:t>Flush Left, Boldface, Uppercase and Lowercase </a:t>
            </a:r>
          </a:p>
          <a:p>
            <a:pPr>
              <a:buNone/>
            </a:pPr>
            <a:r>
              <a:rPr lang="en-US" b="1" dirty="0" smtClean="0">
                <a:solidFill>
                  <a:schemeClr val="accent3">
                    <a:lumMod val="40000"/>
                    <a:lumOff val="60000"/>
                  </a:schemeClr>
                </a:solidFill>
              </a:rPr>
              <a:t>      Heading</a:t>
            </a:r>
          </a:p>
          <a:p>
            <a:pPr>
              <a:buNone/>
            </a:pPr>
            <a:r>
              <a:rPr lang="en-US" dirty="0" smtClean="0">
                <a:solidFill>
                  <a:schemeClr val="accent3">
                    <a:lumMod val="40000"/>
                    <a:lumOff val="60000"/>
                  </a:schemeClr>
                </a:solidFill>
              </a:rPr>
              <a:t>3—   </a:t>
            </a:r>
            <a:r>
              <a:rPr lang="en-US" b="1" dirty="0" smtClean="0">
                <a:solidFill>
                  <a:schemeClr val="accent3">
                    <a:lumMod val="40000"/>
                    <a:lumOff val="60000"/>
                  </a:schemeClr>
                </a:solidFill>
              </a:rPr>
              <a:t>Indented, boldface, lowercase paragraph ending </a:t>
            </a:r>
          </a:p>
          <a:p>
            <a:pPr>
              <a:buNone/>
            </a:pPr>
            <a:r>
              <a:rPr lang="en-US" b="1" dirty="0" smtClean="0">
                <a:solidFill>
                  <a:schemeClr val="accent3">
                    <a:lumMod val="40000"/>
                    <a:lumOff val="60000"/>
                  </a:schemeClr>
                </a:solidFill>
              </a:rPr>
              <a:t>	      with a period.</a:t>
            </a:r>
          </a:p>
          <a:p>
            <a:pPr>
              <a:buNone/>
            </a:pPr>
            <a:r>
              <a:rPr lang="en-US" dirty="0" smtClean="0">
                <a:solidFill>
                  <a:schemeClr val="accent3">
                    <a:lumMod val="40000"/>
                    <a:lumOff val="60000"/>
                  </a:schemeClr>
                </a:solidFill>
              </a:rPr>
              <a:t>4—</a:t>
            </a:r>
            <a:r>
              <a:rPr lang="en-US" b="1" i="1" dirty="0" smtClean="0">
                <a:solidFill>
                  <a:schemeClr val="accent3">
                    <a:lumMod val="40000"/>
                    <a:lumOff val="60000"/>
                  </a:schemeClr>
                </a:solidFill>
              </a:rPr>
              <a:t>Indented, boldface, italicized, lowercase paragraph heading ending with a period.</a:t>
            </a:r>
          </a:p>
          <a:p>
            <a:pPr>
              <a:buNone/>
            </a:pPr>
            <a:r>
              <a:rPr lang="en-US" dirty="0" smtClean="0">
                <a:solidFill>
                  <a:schemeClr val="accent3">
                    <a:lumMod val="40000"/>
                    <a:lumOff val="60000"/>
                  </a:schemeClr>
                </a:solidFill>
              </a:rPr>
              <a:t>5—</a:t>
            </a:r>
            <a:r>
              <a:rPr lang="en-US" i="1" dirty="0" smtClean="0">
                <a:solidFill>
                  <a:schemeClr val="accent3">
                    <a:lumMod val="40000"/>
                    <a:lumOff val="60000"/>
                  </a:schemeClr>
                </a:solidFill>
              </a:rPr>
              <a:t>Indented, italicized, lowercase paragraph heading ending with a period.</a:t>
            </a:r>
            <a:endParaRPr lang="en-US" i="1" dirty="0">
              <a:solidFill>
                <a:schemeClr val="accent3">
                  <a:lumMod val="40000"/>
                  <a:lumOff val="6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40000"/>
                    <a:lumOff val="60000"/>
                  </a:schemeClr>
                </a:solidFill>
              </a:rPr>
              <a:t>Writing Style </a:t>
            </a:r>
            <a:r>
              <a:rPr lang="en-US" sz="2500" dirty="0" smtClean="0">
                <a:solidFill>
                  <a:schemeClr val="accent1">
                    <a:lumMod val="40000"/>
                    <a:lumOff val="60000"/>
                  </a:schemeClr>
                </a:solidFill>
              </a:rPr>
              <a:t>(3.05-3.09)</a:t>
            </a:r>
            <a:endParaRPr lang="en-US" sz="2500"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105400"/>
          </a:xfrm>
        </p:spPr>
        <p:txBody>
          <a:bodyPr>
            <a:normAutofit fontScale="92500"/>
          </a:bodyPr>
          <a:lstStyle/>
          <a:p>
            <a:r>
              <a:rPr lang="en-US" dirty="0" smtClean="0">
                <a:solidFill>
                  <a:schemeClr val="accent4">
                    <a:lumMod val="60000"/>
                    <a:lumOff val="40000"/>
                  </a:schemeClr>
                </a:solidFill>
              </a:rPr>
              <a:t>APA emphasizes clear communication, organization, and smooth and precise style</a:t>
            </a:r>
          </a:p>
          <a:p>
            <a:pPr lvl="1"/>
            <a:r>
              <a:rPr lang="en-US" dirty="0" smtClean="0">
                <a:solidFill>
                  <a:schemeClr val="tx2">
                    <a:lumMod val="20000"/>
                    <a:lumOff val="80000"/>
                  </a:schemeClr>
                </a:solidFill>
              </a:rPr>
              <a:t>Continuity in presentation of ideas (3.05)</a:t>
            </a:r>
          </a:p>
          <a:p>
            <a:pPr lvl="1"/>
            <a:r>
              <a:rPr lang="en-US" dirty="0" smtClean="0">
                <a:solidFill>
                  <a:schemeClr val="tx2">
                    <a:lumMod val="20000"/>
                    <a:lumOff val="80000"/>
                  </a:schemeClr>
                </a:solidFill>
              </a:rPr>
              <a:t>Smoothness of expression (3.06)</a:t>
            </a:r>
          </a:p>
          <a:p>
            <a:pPr lvl="1"/>
            <a:r>
              <a:rPr lang="en-US" dirty="0" smtClean="0">
                <a:solidFill>
                  <a:schemeClr val="tx2">
                    <a:lumMod val="20000"/>
                    <a:lumOff val="80000"/>
                  </a:schemeClr>
                </a:solidFill>
              </a:rPr>
              <a:t>Tone (3.07)</a:t>
            </a:r>
          </a:p>
          <a:p>
            <a:pPr lvl="1"/>
            <a:r>
              <a:rPr lang="en-US" dirty="0" smtClean="0">
                <a:solidFill>
                  <a:schemeClr val="tx2">
                    <a:lumMod val="20000"/>
                    <a:lumOff val="80000"/>
                  </a:schemeClr>
                </a:solidFill>
              </a:rPr>
              <a:t>Economy of expression (3.08)</a:t>
            </a:r>
          </a:p>
          <a:p>
            <a:pPr lvl="1"/>
            <a:r>
              <a:rPr lang="en-US" dirty="0" smtClean="0">
                <a:solidFill>
                  <a:schemeClr val="tx2">
                    <a:lumMod val="20000"/>
                    <a:lumOff val="80000"/>
                  </a:schemeClr>
                </a:solidFill>
              </a:rPr>
              <a:t>Precision of Clarity (3.09)</a:t>
            </a:r>
          </a:p>
          <a:p>
            <a:pPr lvl="0"/>
            <a:r>
              <a:rPr lang="en-US" dirty="0" smtClean="0">
                <a:solidFill>
                  <a:schemeClr val="accent4">
                    <a:lumMod val="60000"/>
                    <a:lumOff val="40000"/>
                  </a:schemeClr>
                </a:solidFill>
              </a:rPr>
              <a:t>In other words, everything you learned in freshman</a:t>
            </a:r>
          </a:p>
          <a:p>
            <a:pPr lvl="1">
              <a:buNone/>
            </a:pPr>
            <a:r>
              <a:rPr lang="en-US" dirty="0" smtClean="0">
                <a:solidFill>
                  <a:schemeClr val="accent4">
                    <a:lumMod val="60000"/>
                    <a:lumOff val="40000"/>
                  </a:schemeClr>
                </a:solidFill>
              </a:rPr>
              <a:t>composition still applies: </a:t>
            </a:r>
            <a:r>
              <a:rPr lang="en-US" dirty="0" smtClean="0">
                <a:solidFill>
                  <a:schemeClr val="accent1">
                    <a:lumMod val="40000"/>
                    <a:lumOff val="60000"/>
                  </a:schemeClr>
                </a:solidFill>
              </a:rPr>
              <a:t>Thesis, introduction &amp; conclusion,</a:t>
            </a:r>
          </a:p>
          <a:p>
            <a:pPr lvl="1">
              <a:buNone/>
            </a:pPr>
            <a:r>
              <a:rPr lang="en-US" dirty="0" smtClean="0">
                <a:solidFill>
                  <a:schemeClr val="accent1">
                    <a:lumMod val="40000"/>
                    <a:lumOff val="60000"/>
                  </a:schemeClr>
                </a:solidFill>
              </a:rPr>
              <a:t>organization, development &amp; evidence, fluency &amp; transitions,</a:t>
            </a:r>
          </a:p>
          <a:p>
            <a:pPr lvl="1">
              <a:buNone/>
            </a:pPr>
            <a:r>
              <a:rPr lang="en-US" dirty="0" smtClean="0">
                <a:solidFill>
                  <a:schemeClr val="accent1">
                    <a:lumMod val="40000"/>
                    <a:lumOff val="60000"/>
                  </a:schemeClr>
                </a:solidFill>
              </a:rPr>
              <a:t>and grammar are all vital!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40000"/>
                    <a:lumOff val="60000"/>
                  </a:schemeClr>
                </a:solidFill>
              </a:rPr>
              <a:t>Precision and Clarity (3.08)</a:t>
            </a:r>
            <a:endParaRPr lang="en-US" sz="4000"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t>Avoid colloquial expressions </a:t>
            </a:r>
          </a:p>
          <a:p>
            <a:pPr lvl="2"/>
            <a:r>
              <a:rPr lang="en-US" dirty="0" smtClean="0">
                <a:solidFill>
                  <a:schemeClr val="accent3">
                    <a:lumMod val="40000"/>
                    <a:lumOff val="60000"/>
                  </a:schemeClr>
                </a:solidFill>
              </a:rPr>
              <a:t>“I will come up with a research…”</a:t>
            </a:r>
          </a:p>
          <a:p>
            <a:pPr lvl="2"/>
            <a:r>
              <a:rPr lang="en-US" dirty="0" smtClean="0">
                <a:solidFill>
                  <a:schemeClr val="accent3">
                    <a:lumMod val="40000"/>
                    <a:lumOff val="60000"/>
                  </a:schemeClr>
                </a:solidFill>
              </a:rPr>
              <a:t>“Many times…”</a:t>
            </a:r>
          </a:p>
          <a:p>
            <a:pPr lvl="2"/>
            <a:r>
              <a:rPr lang="en-US" dirty="0" smtClean="0">
                <a:solidFill>
                  <a:schemeClr val="accent3">
                    <a:lumMod val="40000"/>
                    <a:lumOff val="60000"/>
                  </a:schemeClr>
                </a:solidFill>
              </a:rPr>
              <a:t>“Whether or not…”</a:t>
            </a:r>
          </a:p>
          <a:p>
            <a:pPr lvl="2">
              <a:buNone/>
            </a:pPr>
            <a:endParaRPr lang="en-US" dirty="0" smtClean="0"/>
          </a:p>
          <a:p>
            <a:r>
              <a:rPr lang="en-US" dirty="0" smtClean="0"/>
              <a:t>Avoid approximations that are ambiguous and interpreted differently by different readers </a:t>
            </a:r>
          </a:p>
          <a:p>
            <a:pPr lvl="2"/>
            <a:r>
              <a:rPr lang="en-US" dirty="0" smtClean="0">
                <a:solidFill>
                  <a:schemeClr val="accent3">
                    <a:lumMod val="40000"/>
                    <a:lumOff val="60000"/>
                  </a:schemeClr>
                </a:solidFill>
              </a:rPr>
              <a:t>“quite a large part”</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dirty="0" smtClean="0">
                <a:solidFill>
                  <a:schemeClr val="accent1">
                    <a:lumMod val="40000"/>
                    <a:lumOff val="60000"/>
                  </a:schemeClr>
                </a:solidFill>
              </a:rPr>
              <a:t>Precision and Clarity </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486400"/>
          </a:xfrm>
        </p:spPr>
        <p:txBody>
          <a:bodyPr>
            <a:normAutofit lnSpcReduction="10000"/>
          </a:bodyPr>
          <a:lstStyle/>
          <a:p>
            <a:r>
              <a:rPr lang="en-US" dirty="0" smtClean="0"/>
              <a:t>Attribution </a:t>
            </a:r>
          </a:p>
          <a:p>
            <a:pPr lvl="1"/>
            <a:r>
              <a:rPr lang="en-US" dirty="0" smtClean="0">
                <a:solidFill>
                  <a:schemeClr val="accent3">
                    <a:lumMod val="40000"/>
                    <a:lumOff val="60000"/>
                  </a:schemeClr>
                </a:solidFill>
              </a:rPr>
              <a:t>Third person can be confusing</a:t>
            </a:r>
          </a:p>
          <a:p>
            <a:pPr lvl="2"/>
            <a:r>
              <a:rPr lang="en-US" dirty="0" smtClean="0">
                <a:solidFill>
                  <a:schemeClr val="accent3">
                    <a:lumMod val="40000"/>
                    <a:lumOff val="60000"/>
                  </a:schemeClr>
                </a:solidFill>
              </a:rPr>
              <a:t>“The experimenters instructed…” when “the experimenters” refers to yourself is confusing</a:t>
            </a:r>
          </a:p>
          <a:p>
            <a:pPr lvl="2"/>
            <a:r>
              <a:rPr lang="en-US" dirty="0" smtClean="0">
                <a:solidFill>
                  <a:schemeClr val="accent3">
                    <a:lumMod val="40000"/>
                    <a:lumOff val="60000"/>
                  </a:schemeClr>
                </a:solidFill>
              </a:rPr>
              <a:t>Instead write “We instructed…”</a:t>
            </a:r>
          </a:p>
          <a:p>
            <a:pPr lvl="2">
              <a:buNone/>
            </a:pPr>
            <a:r>
              <a:rPr lang="en-US" dirty="0" smtClean="0">
                <a:solidFill>
                  <a:schemeClr val="accent3">
                    <a:lumMod val="40000"/>
                    <a:lumOff val="60000"/>
                  </a:schemeClr>
                </a:solidFill>
              </a:rPr>
              <a:t>			(1</a:t>
            </a:r>
            <a:r>
              <a:rPr lang="en-US" baseline="30000" dirty="0" smtClean="0">
                <a:solidFill>
                  <a:schemeClr val="accent3">
                    <a:lumMod val="40000"/>
                    <a:lumOff val="60000"/>
                  </a:schemeClr>
                </a:solidFill>
              </a:rPr>
              <a:t>st</a:t>
            </a:r>
            <a:r>
              <a:rPr lang="en-US" dirty="0" smtClean="0">
                <a:solidFill>
                  <a:schemeClr val="accent3">
                    <a:lumMod val="40000"/>
                    <a:lumOff val="60000"/>
                  </a:schemeClr>
                </a:solidFill>
              </a:rPr>
              <a:t> person is acceptable!)</a:t>
            </a:r>
          </a:p>
          <a:p>
            <a:pPr lvl="1"/>
            <a:r>
              <a:rPr lang="en-US" dirty="0" smtClean="0">
                <a:solidFill>
                  <a:schemeClr val="accent3">
                    <a:lumMod val="40000"/>
                    <a:lumOff val="60000"/>
                  </a:schemeClr>
                </a:solidFill>
              </a:rPr>
              <a:t>Anthropomorphism—do not attribute human characteristics to animals or inanimate sources. Do not write “The study found…”</a:t>
            </a:r>
          </a:p>
          <a:p>
            <a:pPr lvl="2"/>
            <a:r>
              <a:rPr lang="en-US" dirty="0" smtClean="0">
                <a:solidFill>
                  <a:schemeClr val="accent3">
                    <a:lumMod val="40000"/>
                    <a:lumOff val="60000"/>
                  </a:schemeClr>
                </a:solidFill>
              </a:rPr>
              <a:t>Use verbs like show or indicate</a:t>
            </a:r>
          </a:p>
          <a:p>
            <a:pPr lvl="2"/>
            <a:r>
              <a:rPr lang="en-US" dirty="0" smtClean="0">
                <a:solidFill>
                  <a:schemeClr val="accent3">
                    <a:lumMod val="40000"/>
                    <a:lumOff val="60000"/>
                  </a:schemeClr>
                </a:solidFill>
              </a:rPr>
              <a:t>Use an appropriate noun or pronoun as the subject: “We found…”</a:t>
            </a:r>
          </a:p>
          <a:p>
            <a:pPr lvl="1"/>
            <a:r>
              <a:rPr lang="en-US" dirty="0" smtClean="0">
                <a:solidFill>
                  <a:schemeClr val="accent3">
                    <a:lumMod val="40000"/>
                    <a:lumOff val="60000"/>
                  </a:schemeClr>
                </a:solidFill>
              </a:rPr>
              <a:t>But: Only use “we” for yourself and coauthors</a:t>
            </a:r>
          </a:p>
          <a:p>
            <a:pPr lvl="2">
              <a:buNone/>
            </a:pPr>
            <a:endParaRPr lang="en-US" dirty="0" smtClean="0">
              <a:solidFill>
                <a:schemeClr val="accent3">
                  <a:lumMod val="40000"/>
                  <a:lumOff val="6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Reducing Bias in Language (3.11)</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solidFill>
                  <a:schemeClr val="accent3">
                    <a:lumMod val="40000"/>
                    <a:lumOff val="60000"/>
                  </a:schemeClr>
                </a:solidFill>
              </a:rPr>
              <a:t>Guideline1: Describe at Appropriate Level of Specificity (pp. 71-72 and 3.13)</a:t>
            </a:r>
          </a:p>
          <a:p>
            <a:pPr lvl="1"/>
            <a:r>
              <a:rPr lang="en-US" dirty="0" smtClean="0">
                <a:solidFill>
                  <a:schemeClr val="accent3">
                    <a:lumMod val="40000"/>
                    <a:lumOff val="60000"/>
                  </a:schemeClr>
                </a:solidFill>
              </a:rPr>
              <a:t>Use “women and men” rather than “man” to refer to all human beings</a:t>
            </a:r>
          </a:p>
          <a:p>
            <a:pPr lvl="1"/>
            <a:r>
              <a:rPr lang="en-US" dirty="0" smtClean="0">
                <a:solidFill>
                  <a:schemeClr val="accent3">
                    <a:lumMod val="40000"/>
                    <a:lumOff val="60000"/>
                  </a:schemeClr>
                </a:solidFill>
              </a:rPr>
              <a:t>Use “gay men” and “lesbians” rather than “gays” or “homosexuals”</a:t>
            </a:r>
          </a:p>
          <a:p>
            <a:pPr lvl="1"/>
            <a:r>
              <a:rPr lang="en-US" dirty="0" smtClean="0">
                <a:solidFill>
                  <a:schemeClr val="accent3">
                    <a:lumMod val="40000"/>
                    <a:lumOff val="60000"/>
                  </a:schemeClr>
                </a:solidFill>
              </a:rPr>
              <a:t>Use “Gender” for social groups; “Sex” for biological distinction</a:t>
            </a:r>
          </a:p>
          <a:p>
            <a:r>
              <a:rPr lang="en-US" dirty="0" smtClean="0">
                <a:solidFill>
                  <a:schemeClr val="accent3">
                    <a:lumMod val="40000"/>
                    <a:lumOff val="60000"/>
                  </a:schemeClr>
                </a:solidFill>
              </a:rPr>
              <a:t>Guideline 2: Be sensitive to Labels (pp. 72-73)</a:t>
            </a:r>
          </a:p>
          <a:p>
            <a:r>
              <a:rPr lang="en-US" dirty="0" smtClean="0">
                <a:solidFill>
                  <a:schemeClr val="accent3">
                    <a:lumMod val="40000"/>
                    <a:lumOff val="60000"/>
                  </a:schemeClr>
                </a:solidFill>
              </a:rPr>
              <a:t>Guideline 3: Acknowledge Participation (p. 73)</a:t>
            </a:r>
          </a:p>
          <a:p>
            <a:pPr lvl="1"/>
            <a:r>
              <a:rPr lang="en-US" dirty="0" smtClean="0">
                <a:solidFill>
                  <a:schemeClr val="accent3">
                    <a:lumMod val="40000"/>
                    <a:lumOff val="60000"/>
                  </a:schemeClr>
                </a:solidFill>
              </a:rPr>
              <a:t>Use “Subjects” or “Participants”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20000"/>
                    <a:lumOff val="80000"/>
                  </a:schemeClr>
                </a:solidFill>
              </a:rPr>
              <a:t>Reducing Bias By Topic (3.12-3.16)</a:t>
            </a:r>
            <a:endParaRPr lang="en-US" sz="4000" dirty="0">
              <a:solidFill>
                <a:schemeClr val="accent1">
                  <a:lumMod val="20000"/>
                  <a:lumOff val="80000"/>
                </a:schemeClr>
              </a:solidFill>
            </a:endParaRPr>
          </a:p>
        </p:txBody>
      </p:sp>
      <p:sp>
        <p:nvSpPr>
          <p:cNvPr id="3" name="Content Placeholder 2"/>
          <p:cNvSpPr>
            <a:spLocks noGrp="1"/>
          </p:cNvSpPr>
          <p:nvPr>
            <p:ph sz="quarter" idx="1"/>
          </p:nvPr>
        </p:nvSpPr>
        <p:spPr/>
        <p:txBody>
          <a:bodyPr/>
          <a:lstStyle/>
          <a:p>
            <a:pPr lvl="1"/>
            <a:r>
              <a:rPr lang="en-US" b="1" dirty="0" smtClean="0">
                <a:solidFill>
                  <a:schemeClr val="accent3">
                    <a:lumMod val="40000"/>
                    <a:lumOff val="60000"/>
                  </a:schemeClr>
                </a:solidFill>
              </a:rPr>
              <a:t>Gender</a:t>
            </a:r>
            <a:r>
              <a:rPr lang="en-US" dirty="0" smtClean="0">
                <a:solidFill>
                  <a:schemeClr val="accent3">
                    <a:lumMod val="40000"/>
                    <a:lumOff val="60000"/>
                  </a:schemeClr>
                </a:solidFill>
              </a:rPr>
              <a:t>: Don’t use “he” to substitute for a generic, singular noun like “subject” or “participant.” For example, change “When an individual appraises himself” to “When individuals appraise </a:t>
            </a:r>
            <a:r>
              <a:rPr lang="en-US" b="1" i="1" dirty="0" smtClean="0">
                <a:solidFill>
                  <a:schemeClr val="accent3">
                    <a:lumMod val="40000"/>
                    <a:lumOff val="60000"/>
                  </a:schemeClr>
                </a:solidFill>
              </a:rPr>
              <a:t>themselves</a:t>
            </a:r>
            <a:r>
              <a:rPr lang="en-US" dirty="0" smtClean="0">
                <a:solidFill>
                  <a:schemeClr val="accent3">
                    <a:lumMod val="40000"/>
                    <a:lumOff val="60000"/>
                  </a:schemeClr>
                </a:solidFill>
              </a:rPr>
              <a:t>” OR “When an individual conducts self-appraisal, </a:t>
            </a:r>
            <a:r>
              <a:rPr lang="en-US" b="1" i="1" dirty="0" smtClean="0">
                <a:solidFill>
                  <a:schemeClr val="accent3">
                    <a:lumMod val="40000"/>
                    <a:lumOff val="60000"/>
                  </a:schemeClr>
                </a:solidFill>
              </a:rPr>
              <a:t>that person</a:t>
            </a:r>
            <a:r>
              <a:rPr lang="en-US" dirty="0" smtClean="0">
                <a:solidFill>
                  <a:schemeClr val="accent3">
                    <a:lumMod val="40000"/>
                    <a:lumOff val="60000"/>
                  </a:schemeClr>
                </a:solidFill>
              </a:rPr>
              <a:t> is much stronger.” (3.12)</a:t>
            </a:r>
          </a:p>
          <a:p>
            <a:pPr lvl="1"/>
            <a:r>
              <a:rPr lang="en-US" b="1" dirty="0" smtClean="0">
                <a:solidFill>
                  <a:schemeClr val="accent3">
                    <a:lumMod val="40000"/>
                    <a:lumOff val="60000"/>
                  </a:schemeClr>
                </a:solidFill>
              </a:rPr>
              <a:t>Racial and Ethnic Identity</a:t>
            </a:r>
            <a:r>
              <a:rPr lang="en-US" dirty="0" smtClean="0">
                <a:solidFill>
                  <a:schemeClr val="accent3">
                    <a:lumMod val="40000"/>
                    <a:lumOff val="60000"/>
                  </a:schemeClr>
                </a:solidFill>
              </a:rPr>
              <a:t>: Know the proper designations (3.14)</a:t>
            </a:r>
          </a:p>
          <a:p>
            <a:pPr lvl="1"/>
            <a:r>
              <a:rPr lang="en-US" b="1" dirty="0" smtClean="0">
                <a:solidFill>
                  <a:schemeClr val="accent3">
                    <a:lumMod val="40000"/>
                    <a:lumOff val="60000"/>
                  </a:schemeClr>
                </a:solidFill>
              </a:rPr>
              <a:t>Disabilities and Age </a:t>
            </a:r>
            <a:r>
              <a:rPr lang="en-US" dirty="0" smtClean="0">
                <a:solidFill>
                  <a:schemeClr val="accent3">
                    <a:lumMod val="40000"/>
                    <a:lumOff val="60000"/>
                  </a:schemeClr>
                </a:solidFill>
              </a:rPr>
              <a:t>(3.15 &amp; 3.16)</a:t>
            </a:r>
          </a:p>
          <a:p>
            <a:pPr lvl="1"/>
            <a:r>
              <a:rPr lang="en-US" dirty="0" smtClean="0">
                <a:solidFill>
                  <a:schemeClr val="accent3">
                    <a:lumMod val="40000"/>
                    <a:lumOff val="60000"/>
                  </a:schemeClr>
                </a:solidFill>
              </a:rPr>
              <a:t>Avoid Historical and Interpretive Inaccuracies (3.17)</a:t>
            </a:r>
          </a:p>
          <a:p>
            <a:pPr lvl="1"/>
            <a:endParaRPr lang="en-US" dirty="0">
              <a:solidFill>
                <a:schemeClr val="accent3">
                  <a:lumMod val="40000"/>
                  <a:lumOff val="6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1">
                    <a:lumMod val="40000"/>
                    <a:lumOff val="60000"/>
                  </a:schemeClr>
                </a:solidFill>
              </a:rPr>
              <a:t>Grammar</a:t>
            </a:r>
            <a:r>
              <a:rPr lang="en-US" dirty="0" smtClean="0">
                <a:solidFill>
                  <a:schemeClr val="accent1">
                    <a:lumMod val="40000"/>
                    <a:lumOff val="60000"/>
                  </a:schemeClr>
                </a:solidFill>
              </a:rPr>
              <a:t> </a:t>
            </a:r>
            <a:r>
              <a:rPr lang="en-US" sz="3000" dirty="0" smtClean="0">
                <a:solidFill>
                  <a:schemeClr val="accent1">
                    <a:lumMod val="40000"/>
                    <a:lumOff val="60000"/>
                  </a:schemeClr>
                </a:solidFill>
              </a:rPr>
              <a:t>(p. 77-86)</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85000" lnSpcReduction="20000"/>
          </a:bodyPr>
          <a:lstStyle/>
          <a:p>
            <a:pPr marL="514350" indent="-514350">
              <a:buAutoNum type="arabicPeriod"/>
            </a:pPr>
            <a:r>
              <a:rPr lang="en-US" dirty="0" smtClean="0"/>
              <a:t>Verbs (3.18)</a:t>
            </a:r>
          </a:p>
          <a:p>
            <a:pPr lvl="1"/>
            <a:r>
              <a:rPr lang="en-US" b="1" u="sng" dirty="0" smtClean="0">
                <a:solidFill>
                  <a:schemeClr val="accent5">
                    <a:lumMod val="40000"/>
                    <a:lumOff val="60000"/>
                  </a:schemeClr>
                </a:solidFill>
              </a:rPr>
              <a:t>Prefer the Active voice </a:t>
            </a:r>
            <a:r>
              <a:rPr lang="en-US" dirty="0" smtClean="0">
                <a:solidFill>
                  <a:schemeClr val="accent5">
                    <a:lumMod val="40000"/>
                    <a:lumOff val="60000"/>
                  </a:schemeClr>
                </a:solidFill>
              </a:rPr>
              <a:t>(p. 77)</a:t>
            </a:r>
          </a:p>
          <a:p>
            <a:pPr lvl="2"/>
            <a:r>
              <a:rPr lang="en-US" dirty="0" smtClean="0">
                <a:solidFill>
                  <a:schemeClr val="accent5">
                    <a:lumMod val="40000"/>
                    <a:lumOff val="60000"/>
                  </a:schemeClr>
                </a:solidFill>
              </a:rPr>
              <a:t>Preferred: “We conducted the survey” rather than “The survey was conducted by us”</a:t>
            </a:r>
          </a:p>
          <a:p>
            <a:pPr lvl="2"/>
            <a:r>
              <a:rPr lang="en-US" dirty="0" smtClean="0">
                <a:solidFill>
                  <a:schemeClr val="accent5">
                    <a:lumMod val="40000"/>
                    <a:lumOff val="60000"/>
                  </a:schemeClr>
                </a:solidFill>
              </a:rPr>
              <a:t>Only use </a:t>
            </a:r>
            <a:r>
              <a:rPr lang="en-US" b="1" i="1" dirty="0" smtClean="0">
                <a:solidFill>
                  <a:schemeClr val="accent5">
                    <a:lumMod val="40000"/>
                    <a:lumOff val="60000"/>
                  </a:schemeClr>
                </a:solidFill>
              </a:rPr>
              <a:t>passive</a:t>
            </a:r>
            <a:r>
              <a:rPr lang="en-US" dirty="0" smtClean="0">
                <a:solidFill>
                  <a:schemeClr val="accent5">
                    <a:lumMod val="40000"/>
                    <a:lumOff val="60000"/>
                  </a:schemeClr>
                </a:solidFill>
              </a:rPr>
              <a:t> when wanting to emphasize the object or </a:t>
            </a:r>
            <a:r>
              <a:rPr lang="en-US" u="sng" dirty="0" smtClean="0">
                <a:solidFill>
                  <a:schemeClr val="accent5">
                    <a:lumMod val="40000"/>
                    <a:lumOff val="60000"/>
                  </a:schemeClr>
                </a:solidFill>
              </a:rPr>
              <a:t>recipient </a:t>
            </a:r>
            <a:r>
              <a:rPr lang="en-US" dirty="0" smtClean="0">
                <a:solidFill>
                  <a:schemeClr val="accent5">
                    <a:lumMod val="40000"/>
                    <a:lumOff val="60000"/>
                  </a:schemeClr>
                </a:solidFill>
              </a:rPr>
              <a:t>of the action rather than the actor. For example, “The President was shot” emphasizes the importance of who was shot.</a:t>
            </a:r>
          </a:p>
          <a:p>
            <a:pPr marL="514350" indent="-514350">
              <a:buAutoNum type="arabicPeriod"/>
            </a:pPr>
            <a:r>
              <a:rPr lang="en-US" dirty="0" smtClean="0">
                <a:solidFill>
                  <a:schemeClr val="accent5">
                    <a:lumMod val="40000"/>
                    <a:lumOff val="60000"/>
                  </a:schemeClr>
                </a:solidFill>
              </a:rPr>
              <a:t>Agreement of subject and verb (3.19)</a:t>
            </a:r>
          </a:p>
          <a:p>
            <a:pPr marL="514350" lvl="0" indent="-514350">
              <a:buFont typeface="+mj-lt"/>
              <a:buAutoNum type="arabicPeriod"/>
            </a:pPr>
            <a:r>
              <a:rPr lang="en-US" dirty="0" smtClean="0">
                <a:solidFill>
                  <a:schemeClr val="accent5">
                    <a:lumMod val="40000"/>
                    <a:lumOff val="60000"/>
                  </a:schemeClr>
                </a:solidFill>
              </a:rPr>
              <a:t>Pronouns (3.20)</a:t>
            </a:r>
          </a:p>
          <a:p>
            <a:pPr marL="514350" lvl="0" indent="-514350">
              <a:buFont typeface="+mj-lt"/>
              <a:buAutoNum type="arabicPeriod"/>
            </a:pPr>
            <a:r>
              <a:rPr lang="en-US" dirty="0" smtClean="0">
                <a:solidFill>
                  <a:schemeClr val="accent5">
                    <a:lumMod val="40000"/>
                    <a:lumOff val="60000"/>
                  </a:schemeClr>
                </a:solidFill>
              </a:rPr>
              <a:t>Misplaced and dangling modifiers and use of adverbs (3.21)</a:t>
            </a:r>
          </a:p>
          <a:p>
            <a:pPr marL="514350" lvl="0" indent="-514350">
              <a:buFont typeface="+mj-lt"/>
              <a:buAutoNum type="arabicPeriod"/>
            </a:pPr>
            <a:r>
              <a:rPr lang="en-US" dirty="0" smtClean="0">
                <a:solidFill>
                  <a:schemeClr val="accent5">
                    <a:lumMod val="40000"/>
                    <a:lumOff val="60000"/>
                  </a:schemeClr>
                </a:solidFill>
              </a:rPr>
              <a:t>Relative pronouns and subordinate conjunctions (3.22)</a:t>
            </a:r>
          </a:p>
          <a:p>
            <a:pPr marL="514350" lvl="0" indent="-514350">
              <a:buFont typeface="+mj-lt"/>
              <a:buAutoNum type="arabicPeriod"/>
            </a:pPr>
            <a:r>
              <a:rPr lang="en-US" dirty="0" smtClean="0">
                <a:solidFill>
                  <a:schemeClr val="accent5">
                    <a:lumMod val="40000"/>
                    <a:lumOff val="60000"/>
                  </a:schemeClr>
                </a:solidFill>
              </a:rPr>
              <a:t>Parallel construction (3.23)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40000"/>
                    <a:lumOff val="60000"/>
                  </a:schemeClr>
                </a:solidFill>
              </a:rPr>
              <a:t>The Mechanics of Style</a:t>
            </a:r>
            <a:endParaRPr lang="en-US" dirty="0">
              <a:solidFill>
                <a:schemeClr val="accent5">
                  <a:lumMod val="40000"/>
                  <a:lumOff val="60000"/>
                </a:schemeClr>
              </a:solidFill>
            </a:endParaRPr>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Punctuation (4.01-4.11)</a:t>
            </a:r>
          </a:p>
          <a:p>
            <a:pPr lvl="1"/>
            <a:r>
              <a:rPr lang="en-US" dirty="0" smtClean="0">
                <a:solidFill>
                  <a:schemeClr val="accent3">
                    <a:lumMod val="40000"/>
                    <a:lumOff val="60000"/>
                  </a:schemeClr>
                </a:solidFill>
              </a:rPr>
              <a:t>Insert </a:t>
            </a:r>
            <a:r>
              <a:rPr lang="en-US" b="1" i="1" dirty="0" smtClean="0">
                <a:solidFill>
                  <a:schemeClr val="accent3">
                    <a:lumMod val="40000"/>
                    <a:lumOff val="60000"/>
                  </a:schemeClr>
                </a:solidFill>
              </a:rPr>
              <a:t>one space </a:t>
            </a:r>
            <a:r>
              <a:rPr lang="en-US" dirty="0" smtClean="0">
                <a:solidFill>
                  <a:schemeClr val="accent3">
                    <a:lumMod val="40000"/>
                    <a:lumOff val="60000"/>
                  </a:schemeClr>
                </a:solidFill>
              </a:rPr>
              <a:t>after commas, colons, semicolons, periods separating parts of reference citation, and periods separating initials (J. R. Zhang)</a:t>
            </a:r>
          </a:p>
          <a:p>
            <a:pPr lvl="1"/>
            <a:r>
              <a:rPr lang="en-US" dirty="0" smtClean="0">
                <a:solidFill>
                  <a:schemeClr val="accent3">
                    <a:lumMod val="40000"/>
                    <a:lumOff val="60000"/>
                  </a:schemeClr>
                </a:solidFill>
              </a:rPr>
              <a:t>Space TWICE between sentences  (pp. 87-88)</a:t>
            </a:r>
          </a:p>
          <a:p>
            <a:r>
              <a:rPr lang="en-US" dirty="0" smtClean="0"/>
              <a:t>Capitalization (4.15)</a:t>
            </a:r>
          </a:p>
          <a:p>
            <a:pPr lvl="1"/>
            <a:r>
              <a:rPr lang="en-US" dirty="0" smtClean="0">
                <a:solidFill>
                  <a:schemeClr val="accent3">
                    <a:lumMod val="40000"/>
                    <a:lumOff val="60000"/>
                  </a:schemeClr>
                </a:solidFill>
              </a:rPr>
              <a:t> Capitalize major words in titles of books and articles within the paper.</a:t>
            </a:r>
          </a:p>
          <a:p>
            <a:pPr lvl="2"/>
            <a:r>
              <a:rPr lang="en-US" dirty="0" smtClean="0">
                <a:solidFill>
                  <a:schemeClr val="accent3">
                    <a:lumMod val="40000"/>
                    <a:lumOff val="60000"/>
                  </a:schemeClr>
                </a:solidFill>
              </a:rPr>
              <a:t> EXCEPTION: Only capitalize the first word, the first word after a colon or dash, and proper nouns in the </a:t>
            </a:r>
            <a:r>
              <a:rPr lang="en-US" i="1" dirty="0" smtClean="0">
                <a:solidFill>
                  <a:schemeClr val="accent3">
                    <a:lumMod val="40000"/>
                    <a:lumOff val="60000"/>
                  </a:schemeClr>
                </a:solidFill>
              </a:rPr>
              <a:t>reference list</a:t>
            </a:r>
            <a:r>
              <a:rPr lang="en-US" dirty="0" smtClean="0">
                <a:solidFill>
                  <a:schemeClr val="accent3">
                    <a:lumMod val="40000"/>
                    <a:lumOff val="60000"/>
                  </a:schemeClr>
                </a:solidFill>
              </a:rPr>
              <a:t>.</a:t>
            </a:r>
          </a:p>
          <a:p>
            <a:pPr lvl="1"/>
            <a:r>
              <a:rPr lang="en-US" dirty="0" smtClean="0">
                <a:solidFill>
                  <a:schemeClr val="accent3">
                    <a:lumMod val="40000"/>
                    <a:lumOff val="60000"/>
                  </a:schemeClr>
                </a:solidFill>
              </a:rPr>
              <a:t>Major words in article heading and subheadings</a:t>
            </a:r>
          </a:p>
          <a:p>
            <a:pPr lvl="2"/>
            <a:r>
              <a:rPr lang="en-US" dirty="0" smtClean="0">
                <a:solidFill>
                  <a:schemeClr val="accent3">
                    <a:lumMod val="40000"/>
                    <a:lumOff val="60000"/>
                  </a:schemeClr>
                </a:solidFill>
              </a:rPr>
              <a:t>EXCEPTION: In indented paragraph headings, capitalize only the first word and proper nouns</a:t>
            </a:r>
          </a:p>
          <a:p>
            <a:pPr lvl="1"/>
            <a:r>
              <a:rPr lang="en-US" dirty="0" smtClean="0">
                <a:solidFill>
                  <a:schemeClr val="accent3">
                    <a:lumMod val="40000"/>
                    <a:lumOff val="60000"/>
                  </a:schemeClr>
                </a:solidFill>
              </a:rPr>
              <a:t>Major words in table titles and figure legends</a:t>
            </a:r>
          </a:p>
          <a:p>
            <a:pPr lvl="1"/>
            <a:r>
              <a:rPr lang="en-US" dirty="0" smtClean="0">
                <a:solidFill>
                  <a:schemeClr val="accent3">
                    <a:lumMod val="40000"/>
                    <a:lumOff val="60000"/>
                  </a:schemeClr>
                </a:solidFill>
              </a:rPr>
              <a:t>References to titles of sections within the same article</a:t>
            </a:r>
          </a:p>
          <a:p>
            <a:pPr lvl="2">
              <a:buNone/>
            </a:pPr>
            <a:endParaRPr lang="en-US" dirty="0" smtClean="0">
              <a:solidFill>
                <a:schemeClr val="accent3">
                  <a:lumMod val="40000"/>
                  <a:lumOff val="6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Crediting Sources In-Text (Sect. 6)</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t> Documentation for Quotations (6.03)</a:t>
            </a:r>
          </a:p>
          <a:p>
            <a:pPr lvl="1"/>
            <a:r>
              <a:rPr lang="en-US" dirty="0" smtClean="0">
                <a:solidFill>
                  <a:schemeClr val="accent3">
                    <a:lumMod val="40000"/>
                    <a:lumOff val="60000"/>
                  </a:schemeClr>
                </a:solidFill>
              </a:rPr>
              <a:t>Author’s surname</a:t>
            </a:r>
          </a:p>
          <a:p>
            <a:pPr lvl="1"/>
            <a:r>
              <a:rPr lang="en-US" dirty="0" smtClean="0">
                <a:solidFill>
                  <a:schemeClr val="accent3">
                    <a:lumMod val="40000"/>
                    <a:lumOff val="60000"/>
                  </a:schemeClr>
                </a:solidFill>
              </a:rPr>
              <a:t>Year</a:t>
            </a:r>
          </a:p>
          <a:p>
            <a:pPr lvl="1"/>
            <a:r>
              <a:rPr lang="en-US" dirty="0" smtClean="0">
                <a:solidFill>
                  <a:schemeClr val="accent3">
                    <a:lumMod val="40000"/>
                    <a:lumOff val="60000"/>
                  </a:schemeClr>
                </a:solidFill>
              </a:rPr>
              <a:t>Page numbers</a:t>
            </a:r>
          </a:p>
          <a:p>
            <a:pPr lvl="2"/>
            <a:r>
              <a:rPr lang="en-US" dirty="0" smtClean="0">
                <a:solidFill>
                  <a:schemeClr val="accent3">
                    <a:lumMod val="40000"/>
                    <a:lumOff val="60000"/>
                  </a:schemeClr>
                </a:solidFill>
              </a:rPr>
              <a:t>p.—single page</a:t>
            </a:r>
          </a:p>
          <a:p>
            <a:pPr lvl="2"/>
            <a:r>
              <a:rPr lang="en-US" dirty="0" smtClean="0">
                <a:solidFill>
                  <a:schemeClr val="accent3">
                    <a:lumMod val="40000"/>
                    <a:lumOff val="60000"/>
                  </a:schemeClr>
                </a:solidFill>
              </a:rPr>
              <a:t>pp.—multiple pages</a:t>
            </a:r>
          </a:p>
          <a:p>
            <a:pPr lvl="1"/>
            <a:r>
              <a:rPr lang="en-US" dirty="0" smtClean="0">
                <a:solidFill>
                  <a:schemeClr val="accent3">
                    <a:lumMod val="40000"/>
                    <a:lumOff val="60000"/>
                  </a:schemeClr>
                </a:solidFill>
              </a:rPr>
              <a:t>Example: Smith (2005) states, “ . . . ” (p. 56).</a:t>
            </a:r>
          </a:p>
          <a:p>
            <a:pPr lvl="1"/>
            <a:r>
              <a:rPr lang="en-US" dirty="0" smtClean="0"/>
              <a:t>Documentation for Paraphrases doesn’t require page numbers, just author and year, but “you are encouraged to provide a page or paragraph number” (p. 171).</a:t>
            </a:r>
          </a:p>
          <a:p>
            <a:pPr lvl="1">
              <a:buNone/>
            </a:pPr>
            <a:endParaRPr lang="en-US" dirty="0" smtClean="0">
              <a:solidFill>
                <a:schemeClr val="accent3">
                  <a:lumMod val="40000"/>
                  <a:lumOff val="6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Crediting Sources in Text </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solidFill>
                  <a:schemeClr val="accent3">
                    <a:lumMod val="40000"/>
                    <a:lumOff val="60000"/>
                  </a:schemeClr>
                </a:solidFill>
              </a:rPr>
              <a:t>When a work has one author, use whichever version is most readable (p. 174):</a:t>
            </a:r>
          </a:p>
          <a:p>
            <a:pPr lvl="1"/>
            <a:r>
              <a:rPr lang="en-US" sz="2200" dirty="0" smtClean="0">
                <a:solidFill>
                  <a:schemeClr val="accent3">
                    <a:lumMod val="60000"/>
                    <a:lumOff val="40000"/>
                  </a:schemeClr>
                </a:solidFill>
              </a:rPr>
              <a:t>In 2000 Walker compared reaction times…</a:t>
            </a:r>
          </a:p>
          <a:p>
            <a:pPr lvl="1"/>
            <a:r>
              <a:rPr lang="en-US" sz="2200" dirty="0" smtClean="0">
                <a:solidFill>
                  <a:schemeClr val="accent3">
                    <a:lumMod val="60000"/>
                    <a:lumOff val="40000"/>
                  </a:schemeClr>
                </a:solidFill>
              </a:rPr>
              <a:t>Walker (2000) compared reaction times…</a:t>
            </a:r>
          </a:p>
          <a:p>
            <a:pPr lvl="1"/>
            <a:r>
              <a:rPr lang="en-US" sz="2200" dirty="0" smtClean="0">
                <a:solidFill>
                  <a:schemeClr val="accent3">
                    <a:lumMod val="60000"/>
                    <a:lumOff val="40000"/>
                  </a:schemeClr>
                </a:solidFill>
              </a:rPr>
              <a:t>In a recent study of reaction times, Walker (2000) described…</a:t>
            </a:r>
          </a:p>
          <a:p>
            <a:pPr lvl="1"/>
            <a:r>
              <a:rPr lang="en-US" sz="2200" dirty="0" smtClean="0">
                <a:solidFill>
                  <a:schemeClr val="accent3">
                    <a:lumMod val="60000"/>
                    <a:lumOff val="40000"/>
                  </a:schemeClr>
                </a:solidFill>
              </a:rPr>
              <a:t>In a recent study of reaction times (Walker, 2000)</a:t>
            </a:r>
          </a:p>
          <a:p>
            <a:pPr lvl="1"/>
            <a:r>
              <a:rPr lang="en-US" sz="2200" dirty="0" smtClean="0">
                <a:solidFill>
                  <a:schemeClr val="accent3">
                    <a:lumMod val="60000"/>
                    <a:lumOff val="40000"/>
                  </a:schemeClr>
                </a:solidFill>
              </a:rPr>
              <a:t>…in a recent study of reaction times (Walker, 2000).</a:t>
            </a:r>
          </a:p>
          <a:p>
            <a:pPr lvl="0"/>
            <a:r>
              <a:rPr lang="en-US" dirty="0" smtClean="0">
                <a:solidFill>
                  <a:schemeClr val="accent3">
                    <a:lumMod val="40000"/>
                    <a:lumOff val="60000"/>
                  </a:schemeClr>
                </a:solidFill>
              </a:rPr>
              <a:t>When a work has </a:t>
            </a:r>
            <a:r>
              <a:rPr lang="en-US" b="1" i="1" dirty="0" smtClean="0">
                <a:solidFill>
                  <a:schemeClr val="accent3">
                    <a:lumMod val="40000"/>
                    <a:lumOff val="60000"/>
                  </a:schemeClr>
                </a:solidFill>
              </a:rPr>
              <a:t>two</a:t>
            </a:r>
            <a:r>
              <a:rPr lang="en-US" dirty="0" smtClean="0">
                <a:solidFill>
                  <a:schemeClr val="accent3">
                    <a:lumMod val="40000"/>
                    <a:lumOff val="60000"/>
                  </a:schemeClr>
                </a:solidFill>
              </a:rPr>
              <a:t> authors, always cite both names every time the reference occurs in text (p. 175)</a:t>
            </a:r>
            <a:endParaRPr lang="en-US" dirty="0">
              <a:solidFill>
                <a:schemeClr val="accent3">
                  <a:lumMod val="40000"/>
                  <a:lumOff val="6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153400" cy="2514600"/>
          </a:xfrm>
        </p:spPr>
        <p:txBody>
          <a:bodyPr>
            <a:normAutofit/>
          </a:bodyPr>
          <a:lstStyle/>
          <a:p>
            <a:r>
              <a:rPr lang="en-US" dirty="0" smtClean="0">
                <a:solidFill>
                  <a:schemeClr val="accent3">
                    <a:lumMod val="20000"/>
                    <a:lumOff val="80000"/>
                  </a:schemeClr>
                </a:solidFill>
              </a:rPr>
              <a:t>Publication Manual</a:t>
            </a:r>
            <a:br>
              <a:rPr lang="en-US" dirty="0" smtClean="0">
                <a:solidFill>
                  <a:schemeClr val="accent3">
                    <a:lumMod val="20000"/>
                    <a:lumOff val="80000"/>
                  </a:schemeClr>
                </a:solidFill>
              </a:rPr>
            </a:br>
            <a:r>
              <a:rPr lang="en-US" dirty="0" smtClean="0">
                <a:solidFill>
                  <a:schemeClr val="accent3">
                    <a:lumMod val="20000"/>
                    <a:lumOff val="80000"/>
                  </a:schemeClr>
                </a:solidFill>
              </a:rPr>
              <a:t>of the American Psychological Association, 6</a:t>
            </a:r>
            <a:r>
              <a:rPr lang="en-US" baseline="30000" dirty="0" smtClean="0">
                <a:solidFill>
                  <a:schemeClr val="accent3">
                    <a:lumMod val="20000"/>
                    <a:lumOff val="80000"/>
                  </a:schemeClr>
                </a:solidFill>
              </a:rPr>
              <a:t>th</a:t>
            </a:r>
            <a:r>
              <a:rPr lang="en-US" dirty="0" smtClean="0">
                <a:solidFill>
                  <a:schemeClr val="accent3">
                    <a:lumMod val="20000"/>
                    <a:lumOff val="80000"/>
                  </a:schemeClr>
                </a:solidFill>
              </a:rPr>
              <a:t> edition</a:t>
            </a:r>
            <a:endParaRPr lang="en-US" dirty="0">
              <a:solidFill>
                <a:schemeClr val="accent3">
                  <a:lumMod val="20000"/>
                  <a:lumOff val="80000"/>
                </a:schemeClr>
              </a:solidFill>
            </a:endParaRPr>
          </a:p>
        </p:txBody>
      </p:sp>
      <p:sp>
        <p:nvSpPr>
          <p:cNvPr id="4" name="TextBox 3"/>
          <p:cNvSpPr txBox="1"/>
          <p:nvPr/>
        </p:nvSpPr>
        <p:spPr>
          <a:xfrm>
            <a:off x="685800" y="4648200"/>
            <a:ext cx="5715000" cy="1169551"/>
          </a:xfrm>
          <a:prstGeom prst="rect">
            <a:avLst/>
          </a:prstGeom>
          <a:noFill/>
        </p:spPr>
        <p:txBody>
          <a:bodyPr wrap="square" rtlCol="0">
            <a:spAutoFit/>
          </a:bodyPr>
          <a:lstStyle/>
          <a:p>
            <a:r>
              <a:rPr lang="en-US" sz="3500" dirty="0" smtClean="0">
                <a:solidFill>
                  <a:schemeClr val="accent1">
                    <a:lumMod val="60000"/>
                    <a:lumOff val="40000"/>
                  </a:schemeClr>
                </a:solidFill>
                <a:latin typeface="Bell MT" pitchFamily="18" charset="0"/>
              </a:rPr>
              <a:t>Writing a </a:t>
            </a:r>
            <a:r>
              <a:rPr lang="en-US" sz="3500" i="1" dirty="0" smtClean="0">
                <a:solidFill>
                  <a:srgbClr val="D94D27"/>
                </a:solidFill>
                <a:latin typeface="Bell MT" pitchFamily="18" charset="0"/>
              </a:rPr>
              <a:t>Manuscript </a:t>
            </a:r>
            <a:r>
              <a:rPr lang="en-US" sz="3500" dirty="0" smtClean="0">
                <a:solidFill>
                  <a:schemeClr val="accent1">
                    <a:lumMod val="60000"/>
                    <a:lumOff val="40000"/>
                  </a:schemeClr>
                </a:solidFill>
                <a:latin typeface="Bell MT" pitchFamily="18" charset="0"/>
              </a:rPr>
              <a:t>for Publication</a:t>
            </a:r>
            <a:endParaRPr lang="en-US" sz="3500" dirty="0">
              <a:solidFill>
                <a:schemeClr val="accent1">
                  <a:lumMod val="60000"/>
                  <a:lumOff val="40000"/>
                </a:schemeClr>
              </a:solidFill>
              <a:latin typeface="Bell MT" pitchFamily="18" charset="0"/>
            </a:endParaRPr>
          </a:p>
        </p:txBody>
      </p:sp>
      <p:pic>
        <p:nvPicPr>
          <p:cNvPr id="26626" name="Picture 2" descr="http://www.apa.org/books/images/covers/4200066-475.gif"/>
          <p:cNvPicPr>
            <a:picLocks noChangeAspect="1" noChangeArrowheads="1"/>
          </p:cNvPicPr>
          <p:nvPr/>
        </p:nvPicPr>
        <p:blipFill>
          <a:blip r:embed="rId2" cstate="print"/>
          <a:srcRect/>
          <a:stretch>
            <a:fillRect/>
          </a:stretch>
        </p:blipFill>
        <p:spPr bwMode="auto">
          <a:xfrm>
            <a:off x="6324600" y="3048000"/>
            <a:ext cx="2438400" cy="347819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40000"/>
                    <a:lumOff val="60000"/>
                  </a:schemeClr>
                </a:solidFill>
              </a:rPr>
              <a:t>Crediting Sources in Text</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378952" cy="5257800"/>
          </a:xfrm>
        </p:spPr>
        <p:txBody>
          <a:bodyPr>
            <a:normAutofit fontScale="85000" lnSpcReduction="20000"/>
          </a:bodyPr>
          <a:lstStyle/>
          <a:p>
            <a:r>
              <a:rPr lang="en-US" dirty="0" smtClean="0"/>
              <a:t>When a work has </a:t>
            </a:r>
            <a:r>
              <a:rPr lang="en-US" dirty="0" smtClean="0">
                <a:solidFill>
                  <a:schemeClr val="accent2">
                    <a:lumMod val="60000"/>
                    <a:lumOff val="40000"/>
                  </a:schemeClr>
                </a:solidFill>
              </a:rPr>
              <a:t>three, four, or five </a:t>
            </a:r>
            <a:r>
              <a:rPr lang="en-US" dirty="0" smtClean="0"/>
              <a:t>authors  (6.12)</a:t>
            </a:r>
          </a:p>
          <a:p>
            <a:pPr lvl="1"/>
            <a:r>
              <a:rPr lang="en-US" dirty="0" smtClean="0">
                <a:solidFill>
                  <a:schemeClr val="accent3">
                    <a:lumMod val="40000"/>
                    <a:lumOff val="60000"/>
                  </a:schemeClr>
                </a:solidFill>
              </a:rPr>
              <a:t>Cite </a:t>
            </a:r>
            <a:r>
              <a:rPr lang="en-US" i="1" u="sng" dirty="0" smtClean="0">
                <a:solidFill>
                  <a:schemeClr val="accent3">
                    <a:lumMod val="40000"/>
                    <a:lumOff val="60000"/>
                  </a:schemeClr>
                </a:solidFill>
              </a:rPr>
              <a:t>all authors</a:t>
            </a:r>
            <a:r>
              <a:rPr lang="en-US" dirty="0" smtClean="0">
                <a:solidFill>
                  <a:schemeClr val="accent3">
                    <a:lumMod val="40000"/>
                    <a:lumOff val="60000"/>
                  </a:schemeClr>
                </a:solidFill>
              </a:rPr>
              <a:t> the </a:t>
            </a:r>
            <a:r>
              <a:rPr lang="en-US" i="1" dirty="0" smtClean="0">
                <a:solidFill>
                  <a:schemeClr val="accent3">
                    <a:lumMod val="40000"/>
                    <a:lumOff val="60000"/>
                  </a:schemeClr>
                </a:solidFill>
              </a:rPr>
              <a:t>first time </a:t>
            </a:r>
            <a:r>
              <a:rPr lang="en-US" dirty="0" smtClean="0">
                <a:solidFill>
                  <a:schemeClr val="accent3">
                    <a:lumMod val="40000"/>
                    <a:lumOff val="60000"/>
                  </a:schemeClr>
                </a:solidFill>
              </a:rPr>
              <a:t>the reference occurs</a:t>
            </a:r>
          </a:p>
          <a:p>
            <a:pPr lvl="1"/>
            <a:r>
              <a:rPr lang="en-US" dirty="0" smtClean="0">
                <a:solidFill>
                  <a:schemeClr val="accent3">
                    <a:lumMod val="40000"/>
                    <a:lumOff val="60000"/>
                  </a:schemeClr>
                </a:solidFill>
              </a:rPr>
              <a:t>In subsequent citations, include only the surname of the first author followed by </a:t>
            </a:r>
            <a:r>
              <a:rPr lang="en-US" dirty="0" smtClean="0">
                <a:solidFill>
                  <a:schemeClr val="accent2">
                    <a:lumMod val="60000"/>
                    <a:lumOff val="40000"/>
                  </a:schemeClr>
                </a:solidFill>
              </a:rPr>
              <a:t>et al.</a:t>
            </a:r>
          </a:p>
          <a:p>
            <a:pPr lvl="2"/>
            <a:r>
              <a:rPr lang="en-US" dirty="0" smtClean="0">
                <a:solidFill>
                  <a:schemeClr val="accent3">
                    <a:lumMod val="40000"/>
                    <a:lumOff val="60000"/>
                  </a:schemeClr>
                </a:solidFill>
              </a:rPr>
              <a:t>And the year if it is the first citation of the reference within a paragraph.</a:t>
            </a:r>
          </a:p>
          <a:p>
            <a:pPr lvl="0"/>
            <a:r>
              <a:rPr lang="en-US" dirty="0" smtClean="0"/>
              <a:t>When a work has </a:t>
            </a:r>
            <a:r>
              <a:rPr lang="en-US" dirty="0" smtClean="0">
                <a:solidFill>
                  <a:schemeClr val="accent2">
                    <a:lumMod val="60000"/>
                    <a:lumOff val="40000"/>
                  </a:schemeClr>
                </a:solidFill>
              </a:rPr>
              <a:t>six or more </a:t>
            </a:r>
            <a:r>
              <a:rPr lang="en-US" dirty="0" smtClean="0"/>
              <a:t>authors (6.12)</a:t>
            </a:r>
          </a:p>
          <a:p>
            <a:pPr lvl="1"/>
            <a:r>
              <a:rPr lang="en-US" dirty="0" smtClean="0">
                <a:solidFill>
                  <a:schemeClr val="accent3">
                    <a:lumMod val="40000"/>
                    <a:lumOff val="60000"/>
                  </a:schemeClr>
                </a:solidFill>
              </a:rPr>
              <a:t>Cite only the surname of the first author followed by et al. and the year for the first and subsequent citations. </a:t>
            </a:r>
          </a:p>
          <a:p>
            <a:pPr lvl="0"/>
            <a:r>
              <a:rPr lang="en-US" dirty="0" smtClean="0"/>
              <a:t>When a work has </a:t>
            </a:r>
            <a:r>
              <a:rPr lang="en-US" dirty="0" smtClean="0">
                <a:solidFill>
                  <a:schemeClr val="accent2">
                    <a:lumMod val="60000"/>
                    <a:lumOff val="40000"/>
                  </a:schemeClr>
                </a:solidFill>
              </a:rPr>
              <a:t>no author</a:t>
            </a:r>
            <a:r>
              <a:rPr lang="en-US" dirty="0" smtClean="0"/>
              <a:t>, cite the first few words of the reference list entry and the year (6.15)</a:t>
            </a:r>
          </a:p>
          <a:p>
            <a:pPr lvl="1"/>
            <a:r>
              <a:rPr lang="en-US" dirty="0" smtClean="0">
                <a:solidFill>
                  <a:schemeClr val="accent3">
                    <a:lumMod val="40000"/>
                    <a:lumOff val="60000"/>
                  </a:schemeClr>
                </a:solidFill>
              </a:rPr>
              <a:t>Use </a:t>
            </a:r>
            <a:r>
              <a:rPr lang="en-US" i="1" dirty="0" smtClean="0">
                <a:solidFill>
                  <a:schemeClr val="accent2">
                    <a:lumMod val="60000"/>
                    <a:lumOff val="40000"/>
                  </a:schemeClr>
                </a:solidFill>
              </a:rPr>
              <a:t>double quotations </a:t>
            </a:r>
            <a:r>
              <a:rPr lang="en-US" dirty="0" smtClean="0">
                <a:solidFill>
                  <a:schemeClr val="accent3">
                    <a:lumMod val="40000"/>
                    <a:lumOff val="60000"/>
                  </a:schemeClr>
                </a:solidFill>
              </a:rPr>
              <a:t>for titles of articles or chapters and </a:t>
            </a:r>
            <a:r>
              <a:rPr lang="en-US" i="1" dirty="0" smtClean="0">
                <a:solidFill>
                  <a:schemeClr val="accent2">
                    <a:lumMod val="60000"/>
                    <a:lumOff val="40000"/>
                  </a:schemeClr>
                </a:solidFill>
              </a:rPr>
              <a:t>italicize</a:t>
            </a:r>
            <a:r>
              <a:rPr lang="en-US" dirty="0" smtClean="0">
                <a:solidFill>
                  <a:schemeClr val="accent3">
                    <a:lumMod val="40000"/>
                    <a:lumOff val="60000"/>
                  </a:schemeClr>
                </a:solidFill>
              </a:rPr>
              <a:t> titles of periodicals, books, or reports:</a:t>
            </a:r>
          </a:p>
          <a:p>
            <a:pPr lvl="2"/>
            <a:r>
              <a:rPr lang="en-US" dirty="0" smtClean="0">
                <a:solidFill>
                  <a:schemeClr val="accent3">
                    <a:lumMod val="40000"/>
                    <a:lumOff val="60000"/>
                  </a:schemeClr>
                </a:solidFill>
              </a:rPr>
              <a:t>(“Study Finds,” 1982)</a:t>
            </a:r>
          </a:p>
          <a:p>
            <a:pPr lvl="2"/>
            <a:r>
              <a:rPr lang="en-US" dirty="0" smtClean="0">
                <a:solidFill>
                  <a:schemeClr val="accent3">
                    <a:lumMod val="40000"/>
                    <a:lumOff val="60000"/>
                  </a:schemeClr>
                </a:solidFill>
              </a:rPr>
              <a:t>The book </a:t>
            </a:r>
            <a:r>
              <a:rPr lang="en-US" i="1" dirty="0" smtClean="0">
                <a:solidFill>
                  <a:schemeClr val="accent3">
                    <a:lumMod val="40000"/>
                    <a:lumOff val="60000"/>
                  </a:schemeClr>
                </a:solidFill>
              </a:rPr>
              <a:t>College Seniors </a:t>
            </a:r>
            <a:r>
              <a:rPr lang="en-US" dirty="0" smtClean="0">
                <a:solidFill>
                  <a:schemeClr val="accent3">
                    <a:lumMod val="40000"/>
                    <a:lumOff val="60000"/>
                  </a:schemeClr>
                </a:solidFill>
              </a:rPr>
              <a:t>(1978)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Crediting Sources In-Text	: Variations</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t>Online Material Without Pagination (6.05)</a:t>
            </a:r>
          </a:p>
          <a:p>
            <a:pPr lvl="1"/>
            <a:r>
              <a:rPr lang="en-US" dirty="0" smtClean="0">
                <a:solidFill>
                  <a:schemeClr val="accent3">
                    <a:lumMod val="40000"/>
                    <a:lumOff val="60000"/>
                  </a:schemeClr>
                </a:solidFill>
              </a:rPr>
              <a:t>For electronic sources that do not provide page numbers (e.g., EBSCO documents), use </a:t>
            </a:r>
            <a:r>
              <a:rPr lang="en-US" b="1" i="1" dirty="0" smtClean="0">
                <a:solidFill>
                  <a:schemeClr val="accent3">
                    <a:lumMod val="40000"/>
                    <a:lumOff val="60000"/>
                  </a:schemeClr>
                </a:solidFill>
              </a:rPr>
              <a:t>paragraph numbers </a:t>
            </a:r>
            <a:r>
              <a:rPr lang="en-US" i="1" dirty="0" smtClean="0">
                <a:solidFill>
                  <a:schemeClr val="accent3">
                    <a:lumMod val="40000"/>
                    <a:lumOff val="60000"/>
                  </a:schemeClr>
                </a:solidFill>
              </a:rPr>
              <a:t>(use </a:t>
            </a:r>
            <a:r>
              <a:rPr lang="en-US" i="1" dirty="0" err="1" smtClean="0">
                <a:solidFill>
                  <a:schemeClr val="accent3">
                    <a:lumMod val="40000"/>
                    <a:lumOff val="60000"/>
                  </a:schemeClr>
                </a:solidFill>
              </a:rPr>
              <a:t>para</a:t>
            </a:r>
            <a:r>
              <a:rPr lang="en-US" i="1" dirty="0" smtClean="0">
                <a:solidFill>
                  <a:schemeClr val="accent3">
                    <a:lumMod val="40000"/>
                    <a:lumOff val="60000"/>
                  </a:schemeClr>
                </a:solidFill>
              </a:rPr>
              <a:t>.) </a:t>
            </a:r>
          </a:p>
          <a:p>
            <a:pPr lvl="1"/>
            <a:r>
              <a:rPr lang="en-US" dirty="0" smtClean="0">
                <a:solidFill>
                  <a:schemeClr val="accent3">
                    <a:lumMod val="40000"/>
                    <a:lumOff val="60000"/>
                  </a:schemeClr>
                </a:solidFill>
              </a:rPr>
              <a:t>For electronic sources in which neither the paragraph not the page numbers are visible, cite the heading and the number of the paragraph that follows:</a:t>
            </a:r>
          </a:p>
          <a:p>
            <a:pPr lvl="2"/>
            <a:r>
              <a:rPr lang="en-US" dirty="0" smtClean="0">
                <a:solidFill>
                  <a:schemeClr val="accent3">
                    <a:lumMod val="40000"/>
                    <a:lumOff val="60000"/>
                  </a:schemeClr>
                </a:solidFill>
              </a:rPr>
              <a:t>As Myer (2000) aptly phrased it, “[P]</a:t>
            </a:r>
            <a:r>
              <a:rPr lang="en-US" dirty="0" err="1" smtClean="0">
                <a:solidFill>
                  <a:schemeClr val="accent3">
                    <a:lumMod val="40000"/>
                    <a:lumOff val="60000"/>
                  </a:schemeClr>
                </a:solidFill>
              </a:rPr>
              <a:t>ositive</a:t>
            </a:r>
            <a:r>
              <a:rPr lang="en-US" dirty="0" smtClean="0">
                <a:solidFill>
                  <a:schemeClr val="accent3">
                    <a:lumMod val="40000"/>
                    <a:lumOff val="60000"/>
                  </a:schemeClr>
                </a:solidFill>
              </a:rPr>
              <a:t> emotions are both an end… and a means to a more caring and healthy society” (</a:t>
            </a:r>
            <a:r>
              <a:rPr lang="en-US" dirty="0" err="1" smtClean="0">
                <a:solidFill>
                  <a:schemeClr val="accent3">
                    <a:lumMod val="40000"/>
                    <a:lumOff val="60000"/>
                  </a:schemeClr>
                </a:solidFill>
              </a:rPr>
              <a:t>para</a:t>
            </a:r>
            <a:r>
              <a:rPr lang="en-US" dirty="0" smtClean="0">
                <a:solidFill>
                  <a:schemeClr val="accent3">
                    <a:lumMod val="40000"/>
                    <a:lumOff val="60000"/>
                  </a:schemeClr>
                </a:solidFill>
              </a:rPr>
              <a:t>. 5). </a:t>
            </a:r>
          </a:p>
          <a:p>
            <a:pPr lvl="2"/>
            <a:endParaRPr lang="en-US" dirty="0">
              <a:solidFill>
                <a:schemeClr val="accent3">
                  <a:lumMod val="40000"/>
                  <a:lumOff val="6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Crediting Sources in Text: </a:t>
            </a:r>
            <a:br>
              <a:rPr lang="en-US" dirty="0" smtClean="0">
                <a:solidFill>
                  <a:schemeClr val="accent1">
                    <a:lumMod val="40000"/>
                    <a:lumOff val="60000"/>
                  </a:schemeClr>
                </a:solidFill>
              </a:rPr>
            </a:br>
            <a:r>
              <a:rPr lang="en-US" dirty="0" smtClean="0">
                <a:solidFill>
                  <a:schemeClr val="accent1">
                    <a:lumMod val="40000"/>
                    <a:lumOff val="60000"/>
                  </a:schemeClr>
                </a:solidFill>
              </a:rPr>
              <a:t>Miscellaneous, yet Important Info.</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228600" y="1524000"/>
            <a:ext cx="8763000" cy="5334000"/>
          </a:xfrm>
        </p:spPr>
        <p:txBody>
          <a:bodyPr>
            <a:normAutofit fontScale="85000" lnSpcReduction="10000"/>
          </a:bodyPr>
          <a:lstStyle/>
          <a:p>
            <a:r>
              <a:rPr lang="en-US" dirty="0" smtClean="0"/>
              <a:t>And// &amp; </a:t>
            </a:r>
            <a:r>
              <a:rPr lang="en-US" dirty="0" smtClean="0">
                <a:sym typeface="Wingdings" pitchFamily="2" charset="2"/>
              </a:rPr>
              <a:t>(p. 175)</a:t>
            </a:r>
          </a:p>
          <a:p>
            <a:pPr lvl="1"/>
            <a:r>
              <a:rPr lang="en-US" dirty="0" smtClean="0">
                <a:solidFill>
                  <a:schemeClr val="accent3">
                    <a:lumMod val="40000"/>
                    <a:lumOff val="60000"/>
                  </a:schemeClr>
                </a:solidFill>
                <a:sym typeface="Wingdings" pitchFamily="2" charset="2"/>
              </a:rPr>
              <a:t>Use </a:t>
            </a:r>
            <a:r>
              <a:rPr lang="en-US" i="1" dirty="0" smtClean="0">
                <a:solidFill>
                  <a:schemeClr val="accent2">
                    <a:lumMod val="60000"/>
                    <a:lumOff val="40000"/>
                  </a:schemeClr>
                </a:solidFill>
                <a:sym typeface="Wingdings" pitchFamily="2" charset="2"/>
              </a:rPr>
              <a:t>and</a:t>
            </a:r>
            <a:r>
              <a:rPr lang="en-US" dirty="0" smtClean="0">
                <a:solidFill>
                  <a:schemeClr val="accent3">
                    <a:lumMod val="40000"/>
                    <a:lumOff val="60000"/>
                  </a:schemeClr>
                </a:solidFill>
                <a:sym typeface="Wingdings" pitchFamily="2" charset="2"/>
              </a:rPr>
              <a:t> to join the names in a multiple-author citation in running text</a:t>
            </a:r>
          </a:p>
          <a:p>
            <a:pPr lvl="2"/>
            <a:r>
              <a:rPr lang="en-US" dirty="0" smtClean="0">
                <a:solidFill>
                  <a:schemeClr val="accent3">
                    <a:lumMod val="40000"/>
                    <a:lumOff val="60000"/>
                  </a:schemeClr>
                </a:solidFill>
                <a:sym typeface="Wingdings" pitchFamily="2" charset="2"/>
              </a:rPr>
              <a:t>e.g. as </a:t>
            </a:r>
            <a:r>
              <a:rPr lang="en-US" dirty="0" err="1" smtClean="0">
                <a:solidFill>
                  <a:schemeClr val="accent3">
                    <a:lumMod val="40000"/>
                    <a:lumOff val="60000"/>
                  </a:schemeClr>
                </a:solidFill>
                <a:sym typeface="Wingdings" pitchFamily="2" charset="2"/>
              </a:rPr>
              <a:t>Nightlinger</a:t>
            </a:r>
            <a:r>
              <a:rPr lang="en-US" dirty="0" smtClean="0">
                <a:solidFill>
                  <a:schemeClr val="accent3">
                    <a:lumMod val="40000"/>
                    <a:lumOff val="60000"/>
                  </a:schemeClr>
                </a:solidFill>
                <a:sym typeface="Wingdings" pitchFamily="2" charset="2"/>
              </a:rPr>
              <a:t> and </a:t>
            </a:r>
            <a:r>
              <a:rPr lang="en-US" dirty="0" err="1" smtClean="0">
                <a:solidFill>
                  <a:schemeClr val="accent3">
                    <a:lumMod val="40000"/>
                    <a:lumOff val="60000"/>
                  </a:schemeClr>
                </a:solidFill>
                <a:sym typeface="Wingdings" pitchFamily="2" charset="2"/>
              </a:rPr>
              <a:t>Littlewood</a:t>
            </a:r>
            <a:r>
              <a:rPr lang="en-US" dirty="0" smtClean="0">
                <a:solidFill>
                  <a:schemeClr val="accent3">
                    <a:lumMod val="40000"/>
                    <a:lumOff val="60000"/>
                  </a:schemeClr>
                </a:solidFill>
                <a:sym typeface="Wingdings" pitchFamily="2" charset="2"/>
              </a:rPr>
              <a:t> (1993) demonstrated</a:t>
            </a:r>
            <a:endParaRPr lang="en-US" dirty="0" smtClean="0">
              <a:solidFill>
                <a:schemeClr val="accent3">
                  <a:lumMod val="40000"/>
                  <a:lumOff val="60000"/>
                </a:schemeClr>
              </a:solidFill>
            </a:endParaRPr>
          </a:p>
          <a:p>
            <a:pPr lvl="1"/>
            <a:r>
              <a:rPr lang="en-US" dirty="0" smtClean="0">
                <a:solidFill>
                  <a:schemeClr val="accent3">
                    <a:lumMod val="40000"/>
                    <a:lumOff val="60000"/>
                  </a:schemeClr>
                </a:solidFill>
              </a:rPr>
              <a:t>Use </a:t>
            </a:r>
            <a:r>
              <a:rPr lang="en-US" i="1" dirty="0" smtClean="0">
                <a:solidFill>
                  <a:schemeClr val="accent2">
                    <a:lumMod val="60000"/>
                    <a:lumOff val="40000"/>
                  </a:schemeClr>
                </a:solidFill>
              </a:rPr>
              <a:t>&amp; </a:t>
            </a:r>
            <a:r>
              <a:rPr lang="en-US" dirty="0" smtClean="0">
                <a:solidFill>
                  <a:schemeClr val="accent3">
                    <a:lumMod val="40000"/>
                    <a:lumOff val="60000"/>
                  </a:schemeClr>
                </a:solidFill>
              </a:rPr>
              <a:t>to join names in parentheses: (</a:t>
            </a:r>
            <a:r>
              <a:rPr lang="en-US" dirty="0" err="1" smtClean="0">
                <a:solidFill>
                  <a:schemeClr val="accent3">
                    <a:lumMod val="40000"/>
                    <a:lumOff val="60000"/>
                  </a:schemeClr>
                </a:solidFill>
              </a:rPr>
              <a:t>Nightlinger</a:t>
            </a:r>
            <a:r>
              <a:rPr lang="en-US" dirty="0" smtClean="0">
                <a:solidFill>
                  <a:schemeClr val="accent3">
                    <a:lumMod val="40000"/>
                    <a:lumOff val="60000"/>
                  </a:schemeClr>
                </a:solidFill>
              </a:rPr>
              <a:t> &amp; </a:t>
            </a:r>
            <a:r>
              <a:rPr lang="en-US" dirty="0" err="1" smtClean="0">
                <a:solidFill>
                  <a:schemeClr val="accent3">
                    <a:lumMod val="40000"/>
                    <a:lumOff val="60000"/>
                  </a:schemeClr>
                </a:solidFill>
              </a:rPr>
              <a:t>Littlewood</a:t>
            </a:r>
            <a:r>
              <a:rPr lang="en-US" dirty="0" smtClean="0">
                <a:solidFill>
                  <a:schemeClr val="accent3">
                    <a:lumMod val="40000"/>
                    <a:lumOff val="60000"/>
                  </a:schemeClr>
                </a:solidFill>
              </a:rPr>
              <a:t>, 1993, p. 27).</a:t>
            </a:r>
          </a:p>
          <a:p>
            <a:pPr lvl="1">
              <a:buNone/>
            </a:pPr>
            <a:r>
              <a:rPr lang="en-US" dirty="0" smtClean="0"/>
              <a:t>Two or more works within the same parenthesis (6.16, p. 177)</a:t>
            </a:r>
          </a:p>
          <a:p>
            <a:pPr lvl="1"/>
            <a:r>
              <a:rPr lang="en-US" dirty="0" smtClean="0">
                <a:solidFill>
                  <a:schemeClr val="accent3">
                    <a:lumMod val="40000"/>
                    <a:lumOff val="60000"/>
                  </a:schemeClr>
                </a:solidFill>
              </a:rPr>
              <a:t>List in alphabetical order</a:t>
            </a:r>
          </a:p>
          <a:p>
            <a:pPr lvl="1"/>
            <a:r>
              <a:rPr lang="en-US" dirty="0" smtClean="0">
                <a:solidFill>
                  <a:schemeClr val="accent3">
                    <a:lumMod val="40000"/>
                    <a:lumOff val="60000"/>
                  </a:schemeClr>
                </a:solidFill>
              </a:rPr>
              <a:t>Separate citations with semicolons</a:t>
            </a:r>
          </a:p>
          <a:p>
            <a:pPr lvl="2"/>
            <a:r>
              <a:rPr lang="en-US" dirty="0" smtClean="0">
                <a:solidFill>
                  <a:schemeClr val="accent3">
                    <a:lumMod val="40000"/>
                    <a:lumOff val="60000"/>
                  </a:schemeClr>
                </a:solidFill>
              </a:rPr>
              <a:t>e.g. Several studies (Balda,1982; </a:t>
            </a:r>
            <a:r>
              <a:rPr lang="en-US" dirty="0" err="1" smtClean="0">
                <a:solidFill>
                  <a:schemeClr val="accent3">
                    <a:lumMod val="40000"/>
                    <a:lumOff val="60000"/>
                  </a:schemeClr>
                </a:solidFill>
              </a:rPr>
              <a:t>Kamil</a:t>
            </a:r>
            <a:r>
              <a:rPr lang="en-US" dirty="0" smtClean="0">
                <a:solidFill>
                  <a:schemeClr val="accent3">
                    <a:lumMod val="40000"/>
                    <a:lumOff val="60000"/>
                  </a:schemeClr>
                </a:solidFill>
              </a:rPr>
              <a:t>, 1988; </a:t>
            </a:r>
            <a:r>
              <a:rPr lang="en-US" dirty="0" err="1" smtClean="0">
                <a:solidFill>
                  <a:schemeClr val="accent3">
                    <a:lumMod val="40000"/>
                    <a:lumOff val="60000"/>
                  </a:schemeClr>
                </a:solidFill>
              </a:rPr>
              <a:t>Pepperberg</a:t>
            </a:r>
            <a:r>
              <a:rPr lang="en-US" dirty="0" smtClean="0">
                <a:solidFill>
                  <a:schemeClr val="accent3">
                    <a:lumMod val="40000"/>
                    <a:lumOff val="60000"/>
                  </a:schemeClr>
                </a:solidFill>
              </a:rPr>
              <a:t> &amp; Funk, 1990) </a:t>
            </a:r>
          </a:p>
          <a:p>
            <a:pPr lvl="0"/>
            <a:r>
              <a:rPr lang="en-US" dirty="0" smtClean="0"/>
              <a:t>Citing specific parts of a source (6.19, p. 179)</a:t>
            </a:r>
          </a:p>
          <a:p>
            <a:pPr lvl="1"/>
            <a:r>
              <a:rPr lang="en-US" dirty="0" smtClean="0">
                <a:solidFill>
                  <a:schemeClr val="accent3">
                    <a:lumMod val="40000"/>
                    <a:lumOff val="60000"/>
                  </a:schemeClr>
                </a:solidFill>
              </a:rPr>
              <a:t>To cite a specific part of a source, indicate the page, chapter, figure, table, or equation at the appropriate point in the text.</a:t>
            </a:r>
          </a:p>
          <a:p>
            <a:pPr lvl="2"/>
            <a:r>
              <a:rPr lang="en-US" dirty="0" smtClean="0">
                <a:solidFill>
                  <a:schemeClr val="accent3">
                    <a:lumMod val="40000"/>
                    <a:lumOff val="60000"/>
                  </a:schemeClr>
                </a:solidFill>
              </a:rPr>
              <a:t>Abbreviate page and chapter:</a:t>
            </a:r>
          </a:p>
          <a:p>
            <a:pPr lvl="3"/>
            <a:r>
              <a:rPr lang="en-US" dirty="0" smtClean="0">
                <a:solidFill>
                  <a:schemeClr val="accent3">
                    <a:lumMod val="40000"/>
                    <a:lumOff val="60000"/>
                  </a:schemeClr>
                </a:solidFill>
              </a:rPr>
              <a:t>(Cheek &amp; Buss, 1989, p. 323) “page” can be abbreviated “p.”</a:t>
            </a:r>
          </a:p>
          <a:p>
            <a:pPr lvl="3"/>
            <a:r>
              <a:rPr lang="en-US" dirty="0" smtClean="0">
                <a:solidFill>
                  <a:schemeClr val="accent3">
                    <a:lumMod val="40000"/>
                    <a:lumOff val="60000"/>
                  </a:schemeClr>
                </a:solidFill>
              </a:rPr>
              <a:t>(</a:t>
            </a:r>
            <a:r>
              <a:rPr lang="en-US" dirty="0" err="1" smtClean="0">
                <a:solidFill>
                  <a:schemeClr val="accent3">
                    <a:lumMod val="40000"/>
                    <a:lumOff val="60000"/>
                  </a:schemeClr>
                </a:solidFill>
              </a:rPr>
              <a:t>Shimamura</a:t>
            </a:r>
            <a:r>
              <a:rPr lang="en-US" dirty="0" smtClean="0">
                <a:solidFill>
                  <a:schemeClr val="accent3">
                    <a:lumMod val="40000"/>
                    <a:lumOff val="60000"/>
                  </a:schemeClr>
                </a:solidFill>
              </a:rPr>
              <a:t>, 1989, Chapter 3) “Chapter” cannot be abbreviated &amp; is capitalized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dirty="0" smtClean="0">
                <a:solidFill>
                  <a:schemeClr val="accent1">
                    <a:lumMod val="40000"/>
                    <a:lumOff val="60000"/>
                  </a:schemeClr>
                </a:solidFill>
              </a:rPr>
              <a:t>Some examples that illustrate the application of APA style to direct quotation of a source</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029200"/>
          </a:xfrm>
        </p:spPr>
        <p:txBody>
          <a:bodyPr>
            <a:normAutofit fontScale="92500"/>
          </a:bodyPr>
          <a:lstStyle/>
          <a:p>
            <a:r>
              <a:rPr lang="en-US" dirty="0" smtClean="0"/>
              <a:t>Example 1</a:t>
            </a:r>
          </a:p>
          <a:p>
            <a:pPr lvl="1"/>
            <a:r>
              <a:rPr lang="en-US" dirty="0" err="1" smtClean="0">
                <a:solidFill>
                  <a:schemeClr val="accent3">
                    <a:lumMod val="40000"/>
                    <a:lumOff val="60000"/>
                  </a:schemeClr>
                </a:solidFill>
              </a:rPr>
              <a:t>Miele</a:t>
            </a:r>
            <a:r>
              <a:rPr lang="en-US" dirty="0" smtClean="0">
                <a:solidFill>
                  <a:schemeClr val="accent3">
                    <a:lumMod val="40000"/>
                    <a:lumOff val="60000"/>
                  </a:schemeClr>
                </a:solidFill>
              </a:rPr>
              <a:t> (1993) states, “The ‘placebo effect’ … disappeared when behaviors were studied in this manner” (p. 276), but she did not clarify which behaviors were studied.</a:t>
            </a:r>
          </a:p>
          <a:p>
            <a:pPr lvl="2"/>
            <a:r>
              <a:rPr lang="en-US" dirty="0" smtClean="0">
                <a:solidFill>
                  <a:schemeClr val="accent3">
                    <a:lumMod val="40000"/>
                    <a:lumOff val="60000"/>
                  </a:schemeClr>
                </a:solidFill>
              </a:rPr>
              <a:t>Note: the in-text citation immediately follows the close of the quotation to show where borrowing from </a:t>
            </a:r>
            <a:r>
              <a:rPr lang="en-US" dirty="0" err="1" smtClean="0">
                <a:solidFill>
                  <a:schemeClr val="accent3">
                    <a:lumMod val="40000"/>
                    <a:lumOff val="60000"/>
                  </a:schemeClr>
                </a:solidFill>
              </a:rPr>
              <a:t>Miele</a:t>
            </a:r>
            <a:r>
              <a:rPr lang="en-US" dirty="0" smtClean="0">
                <a:solidFill>
                  <a:schemeClr val="accent3">
                    <a:lumMod val="40000"/>
                    <a:lumOff val="60000"/>
                  </a:schemeClr>
                </a:solidFill>
              </a:rPr>
              <a:t> ends.</a:t>
            </a:r>
          </a:p>
          <a:p>
            <a:pPr lvl="0"/>
            <a:r>
              <a:rPr lang="en-US" dirty="0" smtClean="0"/>
              <a:t>Example 2</a:t>
            </a:r>
          </a:p>
          <a:p>
            <a:pPr lvl="1"/>
            <a:r>
              <a:rPr lang="en-US" dirty="0" smtClean="0">
                <a:solidFill>
                  <a:schemeClr val="accent3">
                    <a:lumMod val="40000"/>
                    <a:lumOff val="60000"/>
                  </a:schemeClr>
                </a:solidFill>
              </a:rPr>
              <a:t> Interestingly, some research has proven that “the ‘placebo effect,’ which had been verified in previous studies, disappeared when only the first group’s behaviors were studied in this manner” (</a:t>
            </a:r>
            <a:r>
              <a:rPr lang="en-US" dirty="0" err="1" smtClean="0">
                <a:solidFill>
                  <a:schemeClr val="accent3">
                    <a:lumMod val="40000"/>
                    <a:lumOff val="60000"/>
                  </a:schemeClr>
                </a:solidFill>
              </a:rPr>
              <a:t>Miele</a:t>
            </a:r>
            <a:r>
              <a:rPr lang="en-US" dirty="0" smtClean="0">
                <a:solidFill>
                  <a:schemeClr val="accent3">
                    <a:lumMod val="40000"/>
                    <a:lumOff val="60000"/>
                  </a:schemeClr>
                </a:solidFill>
              </a:rPr>
              <a:t>, 1993, p. 276).</a:t>
            </a:r>
          </a:p>
          <a:p>
            <a:pPr lvl="2">
              <a:buNone/>
            </a:pP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Block Quotations </a:t>
            </a:r>
            <a:r>
              <a:rPr lang="en-US" sz="3000" dirty="0" smtClean="0">
                <a:solidFill>
                  <a:schemeClr val="accent1">
                    <a:lumMod val="40000"/>
                    <a:lumOff val="60000"/>
                  </a:schemeClr>
                </a:solidFill>
              </a:rPr>
              <a:t>(p. 171)</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pPr lvl="1"/>
            <a:r>
              <a:rPr lang="en-US" sz="2000" dirty="0" smtClean="0">
                <a:solidFill>
                  <a:schemeClr val="accent3">
                    <a:lumMod val="40000"/>
                    <a:lumOff val="60000"/>
                  </a:schemeClr>
                </a:solidFill>
              </a:rPr>
              <a:t>A quotation containing 40 words or more</a:t>
            </a:r>
          </a:p>
          <a:p>
            <a:pPr lvl="1"/>
            <a:r>
              <a:rPr lang="en-US" sz="2000" dirty="0" smtClean="0">
                <a:solidFill>
                  <a:schemeClr val="accent3">
                    <a:lumMod val="40000"/>
                    <a:lumOff val="60000"/>
                  </a:schemeClr>
                </a:solidFill>
              </a:rPr>
              <a:t>Start a block quotation on a new line, double-space</a:t>
            </a:r>
          </a:p>
          <a:p>
            <a:pPr lvl="1"/>
            <a:r>
              <a:rPr lang="en-US" sz="2000" dirty="0" smtClean="0">
                <a:solidFill>
                  <a:schemeClr val="accent3">
                    <a:lumMod val="40000"/>
                    <a:lumOff val="60000"/>
                  </a:schemeClr>
                </a:solidFill>
              </a:rPr>
              <a:t>Indent the block about ½ inch—tab </a:t>
            </a:r>
          </a:p>
          <a:p>
            <a:pPr lvl="1"/>
            <a:r>
              <a:rPr lang="en-US" sz="2000" dirty="0" smtClean="0">
                <a:solidFill>
                  <a:schemeClr val="accent3">
                    <a:lumMod val="40000"/>
                    <a:lumOff val="60000"/>
                  </a:schemeClr>
                </a:solidFill>
              </a:rPr>
              <a:t>Indent the first line or a new paragraph within the quotation</a:t>
            </a:r>
          </a:p>
          <a:p>
            <a:pPr lvl="1"/>
            <a:r>
              <a:rPr lang="en-US" sz="2000" dirty="0" smtClean="0">
                <a:solidFill>
                  <a:schemeClr val="accent3">
                    <a:lumMod val="40000"/>
                    <a:lumOff val="60000"/>
                  </a:schemeClr>
                </a:solidFill>
              </a:rPr>
              <a:t>Always provide the author, year and specific page in the text</a:t>
            </a:r>
          </a:p>
          <a:p>
            <a:pPr lvl="1"/>
            <a:r>
              <a:rPr lang="en-US" sz="2000" dirty="0" smtClean="0">
                <a:solidFill>
                  <a:schemeClr val="accent3">
                    <a:lumMod val="40000"/>
                    <a:lumOff val="60000"/>
                  </a:schemeClr>
                </a:solidFill>
              </a:rPr>
              <a:t>Only use a colon if the introductory phrase forms a complete sentence</a:t>
            </a:r>
          </a:p>
          <a:p>
            <a:r>
              <a:rPr lang="en-US" sz="2700" dirty="0" smtClean="0"/>
              <a:t>Example 3</a:t>
            </a:r>
          </a:p>
          <a:p>
            <a:pPr lvl="1">
              <a:buNone/>
            </a:pPr>
            <a:r>
              <a:rPr lang="en-US" sz="2400" dirty="0" err="1" smtClean="0">
                <a:solidFill>
                  <a:schemeClr val="accent3">
                    <a:lumMod val="40000"/>
                    <a:lumOff val="60000"/>
                  </a:schemeClr>
                </a:solidFill>
              </a:rPr>
              <a:t>Miele</a:t>
            </a:r>
            <a:r>
              <a:rPr lang="en-US" sz="2400" dirty="0" smtClean="0">
                <a:solidFill>
                  <a:schemeClr val="accent3">
                    <a:lumMod val="40000"/>
                    <a:lumOff val="60000"/>
                  </a:schemeClr>
                </a:solidFill>
              </a:rPr>
              <a:t> (1993) discovered an interesting phenomenon:</a:t>
            </a:r>
          </a:p>
          <a:p>
            <a:pPr lvl="1">
              <a:buNone/>
            </a:pPr>
            <a:r>
              <a:rPr lang="en-US" sz="2400" dirty="0" smtClean="0">
                <a:solidFill>
                  <a:schemeClr val="accent3">
                    <a:lumMod val="40000"/>
                    <a:lumOff val="60000"/>
                  </a:schemeClr>
                </a:solidFill>
              </a:rPr>
              <a:t>	The “placebo effect,” which had been verified in previous studies, disappeared when behaviors were studied in this manner…. Earlier studies (e.g., Abdullah, 1984; Fox, 1979) were clearly premature in attributing the results to a placebo effect. (p. 276)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Classical Works	</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t> </a:t>
            </a:r>
            <a:r>
              <a:rPr lang="en-US" dirty="0" smtClean="0">
                <a:solidFill>
                  <a:schemeClr val="accent2">
                    <a:lumMod val="60000"/>
                    <a:lumOff val="40000"/>
                  </a:schemeClr>
                </a:solidFill>
              </a:rPr>
              <a:t>Reference entries are </a:t>
            </a:r>
            <a:r>
              <a:rPr lang="en-US" i="1" dirty="0" smtClean="0">
                <a:solidFill>
                  <a:schemeClr val="accent2">
                    <a:lumMod val="60000"/>
                    <a:lumOff val="40000"/>
                  </a:schemeClr>
                </a:solidFill>
              </a:rPr>
              <a:t>not required</a:t>
            </a:r>
            <a:r>
              <a:rPr lang="en-US" dirty="0" smtClean="0">
                <a:solidFill>
                  <a:schemeClr val="accent2">
                    <a:lumMod val="60000"/>
                    <a:lumOff val="40000"/>
                  </a:schemeClr>
                </a:solidFill>
              </a:rPr>
              <a:t> </a:t>
            </a:r>
            <a:r>
              <a:rPr lang="en-US" dirty="0" smtClean="0">
                <a:solidFill>
                  <a:schemeClr val="accent3">
                    <a:lumMod val="40000"/>
                    <a:lumOff val="60000"/>
                  </a:schemeClr>
                </a:solidFill>
              </a:rPr>
              <a:t>for major classical works, such as ancient Greek and Roman works and the </a:t>
            </a:r>
            <a:r>
              <a:rPr lang="en-US" dirty="0" smtClean="0">
                <a:solidFill>
                  <a:schemeClr val="accent2">
                    <a:lumMod val="60000"/>
                    <a:lumOff val="40000"/>
                  </a:schemeClr>
                </a:solidFill>
              </a:rPr>
              <a:t>Bible</a:t>
            </a:r>
            <a:r>
              <a:rPr lang="en-US" dirty="0" smtClean="0">
                <a:solidFill>
                  <a:schemeClr val="accent3">
                    <a:lumMod val="40000"/>
                    <a:lumOff val="60000"/>
                  </a:schemeClr>
                </a:solidFill>
              </a:rPr>
              <a:t>; simply identity in the first citation in the version you used. You do </a:t>
            </a:r>
            <a:r>
              <a:rPr lang="en-US" i="1" dirty="0" smtClean="0">
                <a:solidFill>
                  <a:schemeClr val="accent3">
                    <a:lumMod val="40000"/>
                    <a:lumOff val="60000"/>
                  </a:schemeClr>
                </a:solidFill>
              </a:rPr>
              <a:t>not</a:t>
            </a:r>
            <a:r>
              <a:rPr lang="en-US" dirty="0" smtClean="0">
                <a:solidFill>
                  <a:schemeClr val="accent3">
                    <a:lumMod val="40000"/>
                    <a:lumOff val="60000"/>
                  </a:schemeClr>
                </a:solidFill>
              </a:rPr>
              <a:t> need to cite page numbers (p. 179).</a:t>
            </a:r>
          </a:p>
          <a:p>
            <a:pPr lvl="1"/>
            <a:r>
              <a:rPr lang="en-US" dirty="0" smtClean="0">
                <a:solidFill>
                  <a:schemeClr val="accent3">
                    <a:lumMod val="40000"/>
                    <a:lumOff val="60000"/>
                  </a:schemeClr>
                </a:solidFill>
              </a:rPr>
              <a:t>1 Cor. 13:7 (New International Version)</a:t>
            </a:r>
            <a:endParaRPr lang="en-US" dirty="0">
              <a:solidFill>
                <a:schemeClr val="accent3">
                  <a:lumMod val="40000"/>
                  <a:lumOff val="6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
            </a:r>
            <a:br>
              <a:rPr lang="en-US" dirty="0" smtClean="0">
                <a:solidFill>
                  <a:schemeClr val="accent1">
                    <a:lumMod val="40000"/>
                    <a:lumOff val="60000"/>
                  </a:schemeClr>
                </a:solidFill>
              </a:rPr>
            </a:br>
            <a:r>
              <a:rPr lang="en-US" dirty="0" smtClean="0">
                <a:solidFill>
                  <a:schemeClr val="accent1">
                    <a:lumMod val="40000"/>
                    <a:lumOff val="60000"/>
                  </a:schemeClr>
                </a:solidFill>
              </a:rPr>
              <a:t>On Secondary Sources (6.17, p. 178)</a:t>
            </a:r>
            <a:br>
              <a:rPr lang="en-US" dirty="0" smtClean="0">
                <a:solidFill>
                  <a:schemeClr val="accent1">
                    <a:lumMod val="40000"/>
                    <a:lumOff val="60000"/>
                  </a:schemeClr>
                </a:solidFill>
              </a:rPr>
            </a:b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solidFill>
                  <a:schemeClr val="accent1">
                    <a:lumMod val="20000"/>
                    <a:lumOff val="80000"/>
                  </a:schemeClr>
                </a:solidFill>
              </a:rPr>
              <a:t>When using APA style, you should use secondary sources </a:t>
            </a:r>
            <a:r>
              <a:rPr lang="en-US" b="1" i="1" dirty="0" smtClean="0">
                <a:solidFill>
                  <a:schemeClr val="accent1">
                    <a:lumMod val="20000"/>
                    <a:lumOff val="80000"/>
                  </a:schemeClr>
                </a:solidFill>
              </a:rPr>
              <a:t>sparingly </a:t>
            </a:r>
            <a:r>
              <a:rPr lang="en-US" dirty="0" smtClean="0">
                <a:solidFill>
                  <a:schemeClr val="accent1">
                    <a:lumMod val="20000"/>
                    <a:lumOff val="80000"/>
                  </a:schemeClr>
                </a:solidFill>
              </a:rPr>
              <a:t>(e.g., when a work is out of print or not available in English).</a:t>
            </a:r>
          </a:p>
          <a:p>
            <a:r>
              <a:rPr lang="en-US" dirty="0" smtClean="0">
                <a:solidFill>
                  <a:schemeClr val="accent1">
                    <a:lumMod val="20000"/>
                    <a:lumOff val="80000"/>
                  </a:schemeClr>
                </a:solidFill>
              </a:rPr>
              <a:t>For the most part, therefore, when doing papers here at CU in class, you should not use secondary sources. Use primary sources. </a:t>
            </a:r>
          </a:p>
          <a:p>
            <a:r>
              <a:rPr lang="en-US" dirty="0" smtClean="0">
                <a:solidFill>
                  <a:schemeClr val="accent1">
                    <a:lumMod val="20000"/>
                    <a:lumOff val="80000"/>
                  </a:schemeClr>
                </a:solidFill>
              </a:rPr>
              <a:t>To document in-text: </a:t>
            </a:r>
          </a:p>
          <a:p>
            <a:pPr lvl="1"/>
            <a:r>
              <a:rPr lang="en-US" dirty="0" err="1" smtClean="0">
                <a:solidFill>
                  <a:schemeClr val="accent1">
                    <a:lumMod val="20000"/>
                    <a:lumOff val="80000"/>
                  </a:schemeClr>
                </a:solidFill>
              </a:rPr>
              <a:t>Allport’s</a:t>
            </a:r>
            <a:r>
              <a:rPr lang="en-US" dirty="0" smtClean="0">
                <a:solidFill>
                  <a:schemeClr val="accent1">
                    <a:lumMod val="20000"/>
                    <a:lumOff val="80000"/>
                  </a:schemeClr>
                </a:solidFill>
              </a:rPr>
              <a:t> diary (as cited in Nicholson, 2003) reveals…</a:t>
            </a:r>
          </a:p>
          <a:p>
            <a:pPr lvl="1"/>
            <a:r>
              <a:rPr lang="en-US" dirty="0" smtClean="0">
                <a:solidFill>
                  <a:schemeClr val="accent1">
                    <a:lumMod val="20000"/>
                    <a:lumOff val="80000"/>
                  </a:schemeClr>
                </a:solidFill>
              </a:rPr>
              <a:t>Nicholson’s source should then appear on your reference page.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Crediting Sources: Reference List (6.22)</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t>Basic Guidelines:</a:t>
            </a:r>
          </a:p>
          <a:p>
            <a:pPr lvl="1"/>
            <a:r>
              <a:rPr lang="en-US" dirty="0" smtClean="0">
                <a:solidFill>
                  <a:schemeClr val="accent3">
                    <a:lumMod val="40000"/>
                    <a:lumOff val="60000"/>
                  </a:schemeClr>
                </a:solidFill>
              </a:rPr>
              <a:t>Include only those references that you </a:t>
            </a:r>
            <a:r>
              <a:rPr lang="en-US" i="1" dirty="0" smtClean="0">
                <a:solidFill>
                  <a:schemeClr val="accent2">
                    <a:lumMod val="60000"/>
                    <a:lumOff val="40000"/>
                  </a:schemeClr>
                </a:solidFill>
              </a:rPr>
              <a:t>cite in text</a:t>
            </a:r>
          </a:p>
          <a:p>
            <a:pPr lvl="1"/>
            <a:r>
              <a:rPr lang="en-US" dirty="0" smtClean="0">
                <a:solidFill>
                  <a:schemeClr val="accent3">
                    <a:lumMod val="40000"/>
                    <a:lumOff val="60000"/>
                  </a:schemeClr>
                </a:solidFill>
              </a:rPr>
              <a:t>APA uses </a:t>
            </a:r>
            <a:r>
              <a:rPr lang="en-US" i="1" dirty="0" smtClean="0">
                <a:solidFill>
                  <a:schemeClr val="accent2">
                    <a:lumMod val="60000"/>
                    <a:lumOff val="40000"/>
                  </a:schemeClr>
                </a:solidFill>
              </a:rPr>
              <a:t>the author-date </a:t>
            </a:r>
            <a:r>
              <a:rPr lang="en-US" dirty="0" smtClean="0">
                <a:solidFill>
                  <a:schemeClr val="accent3">
                    <a:lumMod val="40000"/>
                    <a:lumOff val="60000"/>
                  </a:schemeClr>
                </a:solidFill>
              </a:rPr>
              <a:t>citation system</a:t>
            </a:r>
          </a:p>
          <a:p>
            <a:pPr lvl="1"/>
            <a:r>
              <a:rPr lang="en-US" dirty="0" smtClean="0">
                <a:solidFill>
                  <a:schemeClr val="accent3">
                    <a:lumMod val="40000"/>
                    <a:lumOff val="60000"/>
                  </a:schemeClr>
                </a:solidFill>
              </a:rPr>
              <a:t>References are listed </a:t>
            </a:r>
            <a:r>
              <a:rPr lang="en-US" i="1" dirty="0" smtClean="0">
                <a:solidFill>
                  <a:schemeClr val="accent2">
                    <a:lumMod val="60000"/>
                    <a:lumOff val="40000"/>
                  </a:schemeClr>
                </a:solidFill>
              </a:rPr>
              <a:t>alphabetically</a:t>
            </a:r>
            <a:r>
              <a:rPr lang="en-US" dirty="0" smtClean="0">
                <a:solidFill>
                  <a:schemeClr val="accent3">
                    <a:lumMod val="40000"/>
                    <a:lumOff val="60000"/>
                  </a:schemeClr>
                </a:solidFill>
              </a:rPr>
              <a:t> by author</a:t>
            </a:r>
          </a:p>
          <a:p>
            <a:pPr lvl="1"/>
            <a:r>
              <a:rPr lang="en-US" dirty="0" smtClean="0">
                <a:solidFill>
                  <a:schemeClr val="accent3">
                    <a:lumMod val="40000"/>
                    <a:lumOff val="60000"/>
                  </a:schemeClr>
                </a:solidFill>
              </a:rPr>
              <a:t>Acceptable abbreviations: see list on p. 180</a:t>
            </a:r>
          </a:p>
          <a:p>
            <a:pPr lvl="1"/>
            <a:r>
              <a:rPr lang="en-US" dirty="0" smtClean="0">
                <a:solidFill>
                  <a:schemeClr val="accent3">
                    <a:lumMod val="40000"/>
                    <a:lumOff val="60000"/>
                  </a:schemeClr>
                </a:solidFill>
              </a:rPr>
              <a:t>Publisher Location: include city and state/country</a:t>
            </a:r>
          </a:p>
          <a:p>
            <a:pPr lvl="2"/>
            <a:r>
              <a:rPr lang="en-US" dirty="0" smtClean="0">
                <a:solidFill>
                  <a:schemeClr val="accent3">
                    <a:lumMod val="40000"/>
                    <a:lumOff val="60000"/>
                  </a:schemeClr>
                </a:solidFill>
              </a:rPr>
              <a:t>Abbreviate states, using official U.S. Postal service abbreviations (p. 187)</a:t>
            </a:r>
            <a:endParaRPr lang="en-US" dirty="0">
              <a:solidFill>
                <a:schemeClr val="accent3">
                  <a:lumMod val="40000"/>
                  <a:lumOff val="60000"/>
                </a:schemeClr>
              </a:solidFill>
            </a:endParaRPr>
          </a:p>
          <a:p>
            <a:pPr lvl="2">
              <a:buNone/>
            </a:pPr>
            <a:endParaRPr lang="en-US" dirty="0" smtClean="0">
              <a:solidFill>
                <a:schemeClr val="accent3">
                  <a:lumMod val="40000"/>
                  <a:lumOff val="6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Reference Components</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609600" y="1600200"/>
            <a:ext cx="8153400" cy="5486400"/>
          </a:xfrm>
        </p:spPr>
        <p:txBody>
          <a:bodyPr>
            <a:normAutofit fontScale="92500" lnSpcReduction="20000"/>
          </a:bodyPr>
          <a:lstStyle/>
          <a:p>
            <a:r>
              <a:rPr lang="en-US" dirty="0" smtClean="0"/>
              <a:t>Order of References: (6.25)</a:t>
            </a:r>
          </a:p>
          <a:p>
            <a:pPr lvl="1"/>
            <a:r>
              <a:rPr lang="en-US" dirty="0" smtClean="0">
                <a:solidFill>
                  <a:schemeClr val="accent3">
                    <a:lumMod val="40000"/>
                    <a:lumOff val="60000"/>
                  </a:schemeClr>
                </a:solidFill>
              </a:rPr>
              <a:t>Author’s name (last name, first &amp; middle initials) appears first. If no author is given, the </a:t>
            </a:r>
            <a:r>
              <a:rPr lang="en-US" u="sng" dirty="0" smtClean="0">
                <a:solidFill>
                  <a:schemeClr val="accent3">
                    <a:lumMod val="40000"/>
                    <a:lumOff val="60000"/>
                  </a:schemeClr>
                </a:solidFill>
              </a:rPr>
              <a:t>title</a:t>
            </a:r>
            <a:r>
              <a:rPr lang="en-US" dirty="0" smtClean="0">
                <a:solidFill>
                  <a:schemeClr val="accent3">
                    <a:lumMod val="40000"/>
                    <a:lumOff val="60000"/>
                  </a:schemeClr>
                </a:solidFill>
              </a:rPr>
              <a:t> moves to the author position</a:t>
            </a:r>
          </a:p>
          <a:p>
            <a:pPr lvl="1"/>
            <a:r>
              <a:rPr lang="en-US" dirty="0" smtClean="0">
                <a:solidFill>
                  <a:schemeClr val="accent3">
                    <a:lumMod val="40000"/>
                    <a:lumOff val="60000"/>
                  </a:schemeClr>
                </a:solidFill>
              </a:rPr>
              <a:t>If one author has multiple entries, arrange </a:t>
            </a:r>
            <a:r>
              <a:rPr lang="en-US" i="1" dirty="0" smtClean="0">
                <a:solidFill>
                  <a:schemeClr val="accent3">
                    <a:lumMod val="40000"/>
                    <a:lumOff val="60000"/>
                  </a:schemeClr>
                </a:solidFill>
              </a:rPr>
              <a:t>chronologically</a:t>
            </a:r>
          </a:p>
          <a:p>
            <a:pPr lvl="1"/>
            <a:r>
              <a:rPr lang="en-US" dirty="0" smtClean="0">
                <a:solidFill>
                  <a:schemeClr val="accent3">
                    <a:lumMod val="40000"/>
                    <a:lumOff val="60000"/>
                  </a:schemeClr>
                </a:solidFill>
              </a:rPr>
              <a:t>One-author entries precede multiple-author entries beginning with the same surname</a:t>
            </a:r>
          </a:p>
          <a:p>
            <a:pPr lvl="1"/>
            <a:r>
              <a:rPr lang="en-US" dirty="0" smtClean="0">
                <a:solidFill>
                  <a:schemeClr val="accent3">
                    <a:lumMod val="40000"/>
                    <a:lumOff val="60000"/>
                  </a:schemeClr>
                </a:solidFill>
              </a:rPr>
              <a:t>References with the same first author and different second author are arranged alphabetically by the surname of the second author</a:t>
            </a:r>
          </a:p>
          <a:p>
            <a:pPr lvl="1"/>
            <a:r>
              <a:rPr lang="en-US" sz="2200" u="sng" dirty="0" smtClean="0">
                <a:solidFill>
                  <a:schemeClr val="accent3">
                    <a:lumMod val="40000"/>
                    <a:lumOff val="60000"/>
                  </a:schemeClr>
                </a:solidFill>
              </a:rPr>
              <a:t>Exception</a:t>
            </a:r>
            <a:r>
              <a:rPr lang="en-US" sz="2200" dirty="0" smtClean="0">
                <a:solidFill>
                  <a:schemeClr val="accent3">
                    <a:lumMod val="40000"/>
                    <a:lumOff val="60000"/>
                  </a:schemeClr>
                </a:solidFill>
              </a:rPr>
              <a:t>: References by the same author with the same publication date </a:t>
            </a:r>
            <a:r>
              <a:rPr lang="en-US" sz="2200" i="1" dirty="0" smtClean="0">
                <a:solidFill>
                  <a:schemeClr val="accent3">
                    <a:lumMod val="40000"/>
                    <a:lumOff val="60000"/>
                  </a:schemeClr>
                </a:solidFill>
              </a:rPr>
              <a:t>identified as articles in a series </a:t>
            </a:r>
            <a:r>
              <a:rPr lang="en-US" sz="2200" dirty="0" smtClean="0">
                <a:solidFill>
                  <a:schemeClr val="accent3">
                    <a:lumMod val="40000"/>
                    <a:lumOff val="60000"/>
                  </a:schemeClr>
                </a:solidFill>
              </a:rPr>
              <a:t>(e.g., Part 1 and Part 2) are arranged alphabetically by title and</a:t>
            </a:r>
            <a:r>
              <a:rPr lang="en-US" sz="2200" i="1" dirty="0" smtClean="0">
                <a:solidFill>
                  <a:schemeClr val="accent3">
                    <a:lumMod val="40000"/>
                    <a:lumOff val="60000"/>
                  </a:schemeClr>
                </a:solidFill>
              </a:rPr>
              <a:t> </a:t>
            </a:r>
            <a:r>
              <a:rPr lang="en-US" sz="2200" dirty="0" smtClean="0">
                <a:solidFill>
                  <a:schemeClr val="accent3">
                    <a:lumMod val="40000"/>
                    <a:lumOff val="60000"/>
                  </a:schemeClr>
                </a:solidFill>
              </a:rPr>
              <a:t>include lowercase letter—a, b, c—immediately following the year within the parenthesis:</a:t>
            </a:r>
          </a:p>
          <a:p>
            <a:pPr lvl="3">
              <a:buNone/>
            </a:pPr>
            <a:r>
              <a:rPr lang="en-US" dirty="0" smtClean="0">
                <a:solidFill>
                  <a:schemeClr val="accent3">
                    <a:lumMod val="40000"/>
                    <a:lumOff val="60000"/>
                  </a:schemeClr>
                </a:solidFill>
              </a:rPr>
              <a:t>e.g.  </a:t>
            </a:r>
            <a:r>
              <a:rPr lang="en-US" dirty="0" err="1" smtClean="0">
                <a:solidFill>
                  <a:schemeClr val="accent3">
                    <a:lumMod val="40000"/>
                    <a:lumOff val="60000"/>
                  </a:schemeClr>
                </a:solidFill>
              </a:rPr>
              <a:t>Baheti</a:t>
            </a:r>
            <a:r>
              <a:rPr lang="en-US" dirty="0" smtClean="0">
                <a:solidFill>
                  <a:schemeClr val="accent3">
                    <a:lumMod val="40000"/>
                    <a:lumOff val="60000"/>
                  </a:schemeClr>
                </a:solidFill>
              </a:rPr>
              <a:t>, J. R. (2001a). </a:t>
            </a:r>
            <a:r>
              <a:rPr lang="en-US" dirty="0" err="1" smtClean="0">
                <a:solidFill>
                  <a:schemeClr val="accent3">
                    <a:lumMod val="40000"/>
                    <a:lumOff val="60000"/>
                  </a:schemeClr>
                </a:solidFill>
              </a:rPr>
              <a:t>Contol</a:t>
            </a:r>
            <a:r>
              <a:rPr lang="en-US" dirty="0" smtClean="0">
                <a:solidFill>
                  <a:schemeClr val="accent3">
                    <a:lumMod val="40000"/>
                    <a:lumOff val="60000"/>
                  </a:schemeClr>
                </a:solidFill>
              </a:rPr>
              <a:t>…</a:t>
            </a:r>
          </a:p>
          <a:p>
            <a:pPr lvl="3">
              <a:buNone/>
            </a:pPr>
            <a:r>
              <a:rPr lang="en-US" dirty="0" smtClean="0">
                <a:solidFill>
                  <a:schemeClr val="accent3">
                    <a:lumMod val="40000"/>
                    <a:lumOff val="60000"/>
                  </a:schemeClr>
                </a:solidFill>
              </a:rPr>
              <a:t>	   </a:t>
            </a:r>
            <a:r>
              <a:rPr lang="en-US" dirty="0" err="1" smtClean="0">
                <a:solidFill>
                  <a:schemeClr val="accent3">
                    <a:lumMod val="40000"/>
                    <a:lumOff val="60000"/>
                  </a:schemeClr>
                </a:solidFill>
              </a:rPr>
              <a:t>Baheti</a:t>
            </a:r>
            <a:r>
              <a:rPr lang="en-US" dirty="0" smtClean="0">
                <a:solidFill>
                  <a:schemeClr val="accent3">
                    <a:lumMod val="40000"/>
                    <a:lumOff val="60000"/>
                  </a:schemeClr>
                </a:solidFill>
              </a:rPr>
              <a:t>, J. R. (2001b). Roles of…</a:t>
            </a:r>
            <a:r>
              <a:rPr lang="en-US"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60000"/>
                    <a:lumOff val="40000"/>
                  </a:schemeClr>
                </a:solidFill>
              </a:rPr>
              <a:t>Publication Date (6.28)</a:t>
            </a:r>
            <a:endParaRPr lang="en-US" dirty="0">
              <a:solidFill>
                <a:schemeClr val="accent1">
                  <a:lumMod val="60000"/>
                  <a:lumOff val="4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t>In most instances, you will only need the year (2004)</a:t>
            </a:r>
          </a:p>
          <a:p>
            <a:r>
              <a:rPr lang="en-US" dirty="0" smtClean="0"/>
              <a:t>However, include…</a:t>
            </a:r>
          </a:p>
          <a:p>
            <a:pPr lvl="1"/>
            <a:r>
              <a:rPr lang="en-US" dirty="0" smtClean="0">
                <a:solidFill>
                  <a:schemeClr val="accent3">
                    <a:lumMod val="40000"/>
                    <a:lumOff val="60000"/>
                  </a:schemeClr>
                </a:solidFill>
              </a:rPr>
              <a:t>The </a:t>
            </a:r>
            <a:r>
              <a:rPr lang="en-US" dirty="0" smtClean="0">
                <a:solidFill>
                  <a:schemeClr val="accent2">
                    <a:lumMod val="60000"/>
                    <a:lumOff val="40000"/>
                  </a:schemeClr>
                </a:solidFill>
              </a:rPr>
              <a:t>month</a:t>
            </a:r>
            <a:r>
              <a:rPr lang="en-US" dirty="0" smtClean="0">
                <a:solidFill>
                  <a:schemeClr val="accent3">
                    <a:lumMod val="40000"/>
                    <a:lumOff val="60000"/>
                  </a:schemeClr>
                </a:solidFill>
              </a:rPr>
              <a:t> and </a:t>
            </a:r>
            <a:r>
              <a:rPr lang="en-US" dirty="0" smtClean="0">
                <a:solidFill>
                  <a:schemeClr val="accent2">
                    <a:lumMod val="60000"/>
                    <a:lumOff val="40000"/>
                  </a:schemeClr>
                </a:solidFill>
              </a:rPr>
              <a:t>year</a:t>
            </a:r>
            <a:r>
              <a:rPr lang="en-US" dirty="0" smtClean="0">
                <a:solidFill>
                  <a:schemeClr val="accent3">
                    <a:lumMod val="40000"/>
                    <a:lumOff val="60000"/>
                  </a:schemeClr>
                </a:solidFill>
              </a:rPr>
              <a:t> </a:t>
            </a:r>
            <a:r>
              <a:rPr lang="en-US" dirty="0" smtClean="0">
                <a:solidFill>
                  <a:schemeClr val="accent1">
                    <a:lumMod val="60000"/>
                    <a:lumOff val="40000"/>
                  </a:schemeClr>
                </a:solidFill>
              </a:rPr>
              <a:t>(1993, June) </a:t>
            </a:r>
            <a:r>
              <a:rPr lang="en-US" dirty="0" smtClean="0">
                <a:solidFill>
                  <a:schemeClr val="accent3">
                    <a:lumMod val="40000"/>
                    <a:lumOff val="60000"/>
                  </a:schemeClr>
                </a:solidFill>
              </a:rPr>
              <a:t>for meetings; monthly magazines, newsletters, and newspapers</a:t>
            </a:r>
          </a:p>
          <a:p>
            <a:pPr lvl="1"/>
            <a:r>
              <a:rPr lang="en-US" dirty="0" smtClean="0">
                <a:solidFill>
                  <a:schemeClr val="accent3">
                    <a:lumMod val="40000"/>
                    <a:lumOff val="60000"/>
                  </a:schemeClr>
                </a:solidFill>
              </a:rPr>
              <a:t>The </a:t>
            </a:r>
            <a:r>
              <a:rPr lang="en-US" dirty="0" smtClean="0">
                <a:solidFill>
                  <a:schemeClr val="accent2">
                    <a:lumMod val="60000"/>
                    <a:lumOff val="40000"/>
                  </a:schemeClr>
                </a:solidFill>
              </a:rPr>
              <a:t>day, month, </a:t>
            </a:r>
            <a:r>
              <a:rPr lang="en-US" dirty="0" smtClean="0">
                <a:solidFill>
                  <a:schemeClr val="accent3">
                    <a:lumMod val="40000"/>
                    <a:lumOff val="60000"/>
                  </a:schemeClr>
                </a:solidFill>
              </a:rPr>
              <a:t>and </a:t>
            </a:r>
            <a:r>
              <a:rPr lang="en-US" dirty="0" smtClean="0">
                <a:solidFill>
                  <a:schemeClr val="accent2">
                    <a:lumMod val="60000"/>
                    <a:lumOff val="40000"/>
                  </a:schemeClr>
                </a:solidFill>
              </a:rPr>
              <a:t>year</a:t>
            </a:r>
            <a:r>
              <a:rPr lang="en-US" dirty="0" smtClean="0">
                <a:solidFill>
                  <a:schemeClr val="accent3">
                    <a:lumMod val="40000"/>
                    <a:lumOff val="60000"/>
                  </a:schemeClr>
                </a:solidFill>
              </a:rPr>
              <a:t> </a:t>
            </a:r>
            <a:r>
              <a:rPr lang="en-US" dirty="0" smtClean="0">
                <a:solidFill>
                  <a:schemeClr val="accent1">
                    <a:lumMod val="60000"/>
                    <a:lumOff val="40000"/>
                  </a:schemeClr>
                </a:solidFill>
              </a:rPr>
              <a:t>(1994, September 28) </a:t>
            </a:r>
            <a:r>
              <a:rPr lang="en-US" dirty="0" smtClean="0">
                <a:solidFill>
                  <a:schemeClr val="accent3">
                    <a:lumMod val="40000"/>
                    <a:lumOff val="60000"/>
                  </a:schemeClr>
                </a:solidFill>
              </a:rPr>
              <a:t>for dailies and weeklies</a:t>
            </a:r>
          </a:p>
          <a:p>
            <a:pPr lvl="1"/>
            <a:r>
              <a:rPr lang="en-US" dirty="0" smtClean="0">
                <a:solidFill>
                  <a:schemeClr val="accent1">
                    <a:lumMod val="60000"/>
                    <a:lumOff val="40000"/>
                  </a:schemeClr>
                </a:solidFill>
              </a:rPr>
              <a:t>(in press) </a:t>
            </a:r>
            <a:r>
              <a:rPr lang="en-US" dirty="0" smtClean="0">
                <a:solidFill>
                  <a:schemeClr val="accent3">
                    <a:lumMod val="40000"/>
                    <a:lumOff val="60000"/>
                  </a:schemeClr>
                </a:solidFill>
              </a:rPr>
              <a:t>for any work accepted for publication but not yet printed—see chapter 7, example 6, p. 200.</a:t>
            </a:r>
          </a:p>
          <a:p>
            <a:pPr lvl="1"/>
            <a:r>
              <a:rPr lang="en-US" dirty="0" smtClean="0">
                <a:solidFill>
                  <a:schemeClr val="accent1">
                    <a:lumMod val="60000"/>
                    <a:lumOff val="40000"/>
                  </a:schemeClr>
                </a:solidFill>
              </a:rPr>
              <a:t>(n. d.) </a:t>
            </a:r>
            <a:r>
              <a:rPr lang="en-US" dirty="0" smtClean="0">
                <a:solidFill>
                  <a:schemeClr val="accent3">
                    <a:lumMod val="40000"/>
                    <a:lumOff val="60000"/>
                  </a:schemeClr>
                </a:solidFill>
              </a:rPr>
              <a:t>for works with no date available</a:t>
            </a:r>
            <a:endParaRPr lang="en-US" dirty="0">
              <a:solidFill>
                <a:schemeClr val="accent3">
                  <a:lumMod val="40000"/>
                  <a:lumOff val="6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Overview of the APA Manual:</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609600" y="1676400"/>
            <a:ext cx="8153400" cy="6248400"/>
          </a:xfrm>
        </p:spPr>
        <p:txBody>
          <a:bodyPr>
            <a:normAutofit/>
          </a:bodyPr>
          <a:lstStyle/>
          <a:p>
            <a:r>
              <a:rPr lang="en-US" sz="3000" dirty="0" smtClean="0"/>
              <a:t>Chapter 1: </a:t>
            </a:r>
            <a:r>
              <a:rPr lang="en-US" sz="3000" dirty="0" smtClean="0">
                <a:solidFill>
                  <a:schemeClr val="accent4">
                    <a:lumMod val="40000"/>
                    <a:lumOff val="60000"/>
                  </a:schemeClr>
                </a:solidFill>
              </a:rPr>
              <a:t>Writing for the Behavioral and Social 			Sciences</a:t>
            </a:r>
          </a:p>
          <a:p>
            <a:r>
              <a:rPr lang="en-US" sz="3000" dirty="0" smtClean="0"/>
              <a:t>Chapter 2: </a:t>
            </a:r>
            <a:r>
              <a:rPr lang="en-US" sz="3000" dirty="0" smtClean="0">
                <a:solidFill>
                  <a:schemeClr val="accent4">
                    <a:lumMod val="40000"/>
                    <a:lumOff val="60000"/>
                  </a:schemeClr>
                </a:solidFill>
              </a:rPr>
              <a:t>Manuscript Structure and Content</a:t>
            </a:r>
          </a:p>
          <a:p>
            <a:r>
              <a:rPr lang="en-US" sz="3000" dirty="0" smtClean="0"/>
              <a:t>Chapter 3:</a:t>
            </a:r>
            <a:r>
              <a:rPr lang="en-US" sz="3000" dirty="0" smtClean="0">
                <a:solidFill>
                  <a:schemeClr val="accent4">
                    <a:lumMod val="40000"/>
                    <a:lumOff val="60000"/>
                  </a:schemeClr>
                </a:solidFill>
              </a:rPr>
              <a:t> Writing Clearly and Concisely</a:t>
            </a:r>
          </a:p>
          <a:p>
            <a:r>
              <a:rPr lang="en-US" sz="3000" dirty="0" smtClean="0"/>
              <a:t>Chapter 4:</a:t>
            </a:r>
            <a:r>
              <a:rPr lang="en-US" sz="3000" dirty="0" smtClean="0">
                <a:solidFill>
                  <a:schemeClr val="accent4">
                    <a:lumMod val="40000"/>
                    <a:lumOff val="60000"/>
                  </a:schemeClr>
                </a:solidFill>
              </a:rPr>
              <a:t> The Mechanics of Style</a:t>
            </a:r>
          </a:p>
          <a:p>
            <a:r>
              <a:rPr lang="en-US" sz="3000" dirty="0" smtClean="0"/>
              <a:t>Chapter 5:</a:t>
            </a:r>
            <a:r>
              <a:rPr lang="en-US" sz="3000" dirty="0" smtClean="0">
                <a:solidFill>
                  <a:schemeClr val="accent4">
                    <a:lumMod val="40000"/>
                    <a:lumOff val="60000"/>
                  </a:schemeClr>
                </a:solidFill>
              </a:rPr>
              <a:t> Displaying Results</a:t>
            </a:r>
          </a:p>
          <a:p>
            <a:r>
              <a:rPr lang="en-US" sz="3000" dirty="0" smtClean="0"/>
              <a:t>Chapter 6:</a:t>
            </a:r>
            <a:r>
              <a:rPr lang="en-US" sz="3000" dirty="0" smtClean="0">
                <a:solidFill>
                  <a:schemeClr val="accent4">
                    <a:lumMod val="40000"/>
                    <a:lumOff val="60000"/>
                  </a:schemeClr>
                </a:solidFill>
              </a:rPr>
              <a:t> Crediting Sources</a:t>
            </a:r>
          </a:p>
          <a:p>
            <a:r>
              <a:rPr lang="en-US" sz="3000" dirty="0" smtClean="0"/>
              <a:t>Chapter 7: </a:t>
            </a:r>
            <a:r>
              <a:rPr lang="en-US" sz="3000" dirty="0" smtClean="0">
                <a:solidFill>
                  <a:schemeClr val="accent4">
                    <a:lumMod val="40000"/>
                    <a:lumOff val="60000"/>
                  </a:schemeClr>
                </a:solidFill>
              </a:rPr>
              <a:t>Reference Examples</a:t>
            </a:r>
          </a:p>
          <a:p>
            <a:r>
              <a:rPr lang="en-US" sz="3000" dirty="0" smtClean="0"/>
              <a:t>Chapter 8:</a:t>
            </a:r>
            <a:r>
              <a:rPr lang="en-US" sz="3000" dirty="0" smtClean="0">
                <a:solidFill>
                  <a:schemeClr val="accent4">
                    <a:lumMod val="40000"/>
                    <a:lumOff val="60000"/>
                  </a:schemeClr>
                </a:solidFill>
              </a:rPr>
              <a:t> The Publication Process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Reference List Examples (Sect. 7)</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70000" lnSpcReduction="20000"/>
          </a:bodyPr>
          <a:lstStyle/>
          <a:p>
            <a:r>
              <a:rPr lang="en-US" sz="4000" dirty="0" smtClean="0"/>
              <a:t>Periodicals (7.01):</a:t>
            </a:r>
          </a:p>
          <a:p>
            <a:pPr lvl="1"/>
            <a:r>
              <a:rPr lang="en-US" sz="2900" b="1" dirty="0" smtClean="0">
                <a:solidFill>
                  <a:schemeClr val="accent3">
                    <a:lumMod val="40000"/>
                    <a:lumOff val="60000"/>
                  </a:schemeClr>
                </a:solidFill>
              </a:rPr>
              <a:t>With DOI: </a:t>
            </a:r>
          </a:p>
          <a:p>
            <a:pPr lvl="2"/>
            <a:r>
              <a:rPr lang="en-US" sz="2900" dirty="0" smtClean="0">
                <a:solidFill>
                  <a:schemeClr val="accent3">
                    <a:lumMod val="40000"/>
                    <a:lumOff val="60000"/>
                  </a:schemeClr>
                </a:solidFill>
              </a:rPr>
              <a:t>Author, A. A., Author, B. B.. Jr., &amp; Author, C. C. (1994). Title of article.</a:t>
            </a:r>
          </a:p>
          <a:p>
            <a:pPr lvl="2">
              <a:buNone/>
            </a:pP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Title of Periodical</a:t>
            </a: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xx</a:t>
            </a:r>
            <a:r>
              <a:rPr lang="en-US" sz="2900" dirty="0" smtClean="0">
                <a:solidFill>
                  <a:schemeClr val="accent2">
                    <a:lumMod val="60000"/>
                    <a:lumOff val="40000"/>
                  </a:schemeClr>
                </a:solidFill>
              </a:rPr>
              <a:t>(x)</a:t>
            </a:r>
            <a:r>
              <a:rPr lang="en-US" sz="2900" dirty="0" smtClean="0">
                <a:solidFill>
                  <a:schemeClr val="accent3">
                    <a:lumMod val="40000"/>
                    <a:lumOff val="60000"/>
                  </a:schemeClr>
                </a:solidFill>
              </a:rPr>
              <a:t>, pp-pp, </a:t>
            </a:r>
            <a:r>
              <a:rPr lang="en-US" sz="2900" dirty="0" err="1" smtClean="0">
                <a:solidFill>
                  <a:schemeClr val="accent3">
                    <a:lumMod val="40000"/>
                    <a:lumOff val="60000"/>
                  </a:schemeClr>
                </a:solidFill>
              </a:rPr>
              <a:t>doi</a:t>
            </a:r>
            <a:r>
              <a:rPr lang="en-US" sz="2900" dirty="0" smtClean="0">
                <a:solidFill>
                  <a:schemeClr val="accent3">
                    <a:lumMod val="40000"/>
                    <a:lumOff val="60000"/>
                  </a:schemeClr>
                </a:solidFill>
              </a:rPr>
              <a:t>: </a:t>
            </a:r>
            <a:r>
              <a:rPr lang="en-US" sz="2900" dirty="0" err="1" smtClean="0">
                <a:solidFill>
                  <a:schemeClr val="accent3">
                    <a:lumMod val="40000"/>
                    <a:lumOff val="60000"/>
                  </a:schemeClr>
                </a:solidFill>
              </a:rPr>
              <a:t>xx.xxxxxxxxxx</a:t>
            </a:r>
            <a:r>
              <a:rPr lang="en-US" sz="2900" dirty="0" smtClean="0">
                <a:solidFill>
                  <a:schemeClr val="accent3">
                    <a:lumMod val="40000"/>
                    <a:lumOff val="60000"/>
                  </a:schemeClr>
                </a:solidFill>
              </a:rPr>
              <a:t>.</a:t>
            </a:r>
          </a:p>
          <a:p>
            <a:pPr lvl="1"/>
            <a:r>
              <a:rPr lang="en-US" sz="2900" b="1" dirty="0" smtClean="0">
                <a:solidFill>
                  <a:schemeClr val="accent3">
                    <a:lumMod val="40000"/>
                    <a:lumOff val="60000"/>
                  </a:schemeClr>
                </a:solidFill>
              </a:rPr>
              <a:t>Without DOI: </a:t>
            </a:r>
          </a:p>
          <a:p>
            <a:pPr lvl="2"/>
            <a:r>
              <a:rPr lang="en-US" sz="2900" dirty="0" smtClean="0">
                <a:solidFill>
                  <a:schemeClr val="accent3">
                    <a:lumMod val="40000"/>
                    <a:lumOff val="60000"/>
                  </a:schemeClr>
                </a:solidFill>
              </a:rPr>
              <a:t>Author, A. A., Author, B. B.. Jr., &amp; Author, C. C. (1994). Title of article.  </a:t>
            </a:r>
          </a:p>
          <a:p>
            <a:pPr lvl="2">
              <a:buNone/>
            </a:pP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Title of Periodical</a:t>
            </a: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xx</a:t>
            </a:r>
            <a:r>
              <a:rPr lang="en-US" sz="2900" dirty="0" smtClean="0">
                <a:solidFill>
                  <a:schemeClr val="accent2">
                    <a:lumMod val="60000"/>
                    <a:lumOff val="40000"/>
                  </a:schemeClr>
                </a:solidFill>
              </a:rPr>
              <a:t>(x)</a:t>
            </a:r>
            <a:r>
              <a:rPr lang="en-US" sz="2900" dirty="0" smtClean="0">
                <a:solidFill>
                  <a:schemeClr val="accent3">
                    <a:lumMod val="40000"/>
                    <a:lumOff val="60000"/>
                  </a:schemeClr>
                </a:solidFill>
              </a:rPr>
              <a:t>, pp-pp. Retrieved from http://www.xxxxx</a:t>
            </a:r>
          </a:p>
          <a:p>
            <a:pPr lvl="2">
              <a:buNone/>
            </a:pPr>
            <a:r>
              <a:rPr lang="en-US" sz="2900" i="1" dirty="0" smtClean="0">
                <a:solidFill>
                  <a:schemeClr val="accent3">
                    <a:lumMod val="40000"/>
                    <a:lumOff val="60000"/>
                  </a:schemeClr>
                </a:solidFill>
              </a:rPr>
              <a:t>OR</a:t>
            </a:r>
          </a:p>
          <a:p>
            <a:pPr lvl="2"/>
            <a:r>
              <a:rPr lang="en-US" sz="2900" dirty="0" smtClean="0">
                <a:solidFill>
                  <a:schemeClr val="accent3">
                    <a:lumMod val="40000"/>
                    <a:lumOff val="60000"/>
                  </a:schemeClr>
                </a:solidFill>
              </a:rPr>
              <a:t>Author, A. A., Author, B. B.. Jr., &amp; Author, C. C. (1994). Title of article. </a:t>
            </a:r>
          </a:p>
          <a:p>
            <a:pPr lvl="2">
              <a:buNone/>
            </a:pPr>
            <a:r>
              <a:rPr lang="en-US" sz="2900" i="1" dirty="0" smtClean="0">
                <a:solidFill>
                  <a:schemeClr val="accent3">
                    <a:lumMod val="40000"/>
                    <a:lumOff val="60000"/>
                  </a:schemeClr>
                </a:solidFill>
              </a:rPr>
              <a:t>        Title of Periodical</a:t>
            </a:r>
            <a:r>
              <a:rPr lang="en-US" sz="2900" dirty="0" smtClean="0">
                <a:solidFill>
                  <a:schemeClr val="accent3">
                    <a:lumMod val="40000"/>
                    <a:lumOff val="60000"/>
                  </a:schemeClr>
                </a:solidFill>
              </a:rPr>
              <a:t>, </a:t>
            </a:r>
            <a:r>
              <a:rPr lang="en-US" sz="2900" i="1" dirty="0" smtClean="0">
                <a:solidFill>
                  <a:schemeClr val="accent3">
                    <a:lumMod val="40000"/>
                    <a:lumOff val="60000"/>
                  </a:schemeClr>
                </a:solidFill>
              </a:rPr>
              <a:t>xx</a:t>
            </a:r>
            <a:r>
              <a:rPr lang="en-US" sz="2900" dirty="0" smtClean="0">
                <a:solidFill>
                  <a:schemeClr val="accent2">
                    <a:lumMod val="60000"/>
                    <a:lumOff val="40000"/>
                  </a:schemeClr>
                </a:solidFill>
              </a:rPr>
              <a:t>(x)</a:t>
            </a:r>
            <a:r>
              <a:rPr lang="en-US" sz="2900" dirty="0" smtClean="0">
                <a:solidFill>
                  <a:schemeClr val="accent3">
                    <a:lumMod val="40000"/>
                    <a:lumOff val="60000"/>
                  </a:schemeClr>
                </a:solidFill>
              </a:rPr>
              <a:t>, pp-pp.</a:t>
            </a:r>
          </a:p>
          <a:p>
            <a:pPr lvl="2">
              <a:buNone/>
            </a:pPr>
            <a:endParaRPr lang="en-US" sz="2900" dirty="0" smtClean="0">
              <a:solidFill>
                <a:schemeClr val="accent3">
                  <a:lumMod val="40000"/>
                  <a:lumOff val="60000"/>
                </a:schemeClr>
              </a:solidFill>
            </a:endParaRPr>
          </a:p>
          <a:p>
            <a:pPr lvl="2"/>
            <a:r>
              <a:rPr lang="en-US" b="1" dirty="0" smtClean="0">
                <a:solidFill>
                  <a:schemeClr val="accent2">
                    <a:lumMod val="60000"/>
                    <a:lumOff val="40000"/>
                  </a:schemeClr>
                </a:solidFill>
              </a:rPr>
              <a:t>Note: Only include the issue number if each issue of a journal begins on page 1 (p. 199). Also: </a:t>
            </a:r>
            <a:r>
              <a:rPr lang="en-US" b="1" i="1" dirty="0" smtClean="0">
                <a:solidFill>
                  <a:schemeClr val="accent2">
                    <a:lumMod val="60000"/>
                    <a:lumOff val="40000"/>
                  </a:schemeClr>
                </a:solidFill>
              </a:rPr>
              <a:t>no</a:t>
            </a:r>
            <a:r>
              <a:rPr lang="en-US" b="1" dirty="0" smtClean="0">
                <a:solidFill>
                  <a:schemeClr val="accent2">
                    <a:lumMod val="60000"/>
                    <a:lumOff val="40000"/>
                  </a:schemeClr>
                </a:solidFill>
              </a:rPr>
              <a:t> retrieval date is needed and </a:t>
            </a:r>
            <a:r>
              <a:rPr lang="en-US" b="1" i="1" dirty="0" smtClean="0">
                <a:solidFill>
                  <a:schemeClr val="accent2">
                    <a:lumMod val="60000"/>
                    <a:lumOff val="40000"/>
                  </a:schemeClr>
                </a:solidFill>
              </a:rPr>
              <a:t>no</a:t>
            </a:r>
            <a:r>
              <a:rPr lang="en-US" b="1" dirty="0" smtClean="0">
                <a:solidFill>
                  <a:schemeClr val="accent2">
                    <a:lumMod val="60000"/>
                    <a:lumOff val="40000"/>
                  </a:schemeClr>
                </a:solidFill>
              </a:rPr>
              <a:t> database names are provided! </a:t>
            </a:r>
          </a:p>
          <a:p>
            <a:pPr>
              <a:buNone/>
            </a:pPr>
            <a:r>
              <a:rPr lang="en-US" dirty="0" smtClean="0"/>
              <a:t> </a:t>
            </a:r>
            <a:endParaRPr lang="en-US" dirty="0" smtClean="0">
              <a:solidFill>
                <a:schemeClr val="accent2">
                  <a:lumMod val="60000"/>
                  <a:lumOff val="4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Books (7.02) </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Print:</a:t>
            </a:r>
          </a:p>
          <a:p>
            <a:pPr lvl="1"/>
            <a:r>
              <a:rPr lang="en-US" dirty="0" smtClean="0">
                <a:solidFill>
                  <a:schemeClr val="accent3">
                    <a:lumMod val="40000"/>
                    <a:lumOff val="60000"/>
                  </a:schemeClr>
                </a:solidFill>
              </a:rPr>
              <a:t>Author, A. A. (1994). </a:t>
            </a:r>
            <a:r>
              <a:rPr lang="en-US" i="1" dirty="0" smtClean="0">
                <a:solidFill>
                  <a:schemeClr val="accent3">
                    <a:lumMod val="40000"/>
                    <a:lumOff val="60000"/>
                  </a:schemeClr>
                </a:solidFill>
              </a:rPr>
              <a:t>Title of work.</a:t>
            </a:r>
            <a:r>
              <a:rPr lang="en-US" dirty="0" smtClean="0">
                <a:solidFill>
                  <a:schemeClr val="accent3">
                    <a:lumMod val="40000"/>
                    <a:lumOff val="60000"/>
                  </a:schemeClr>
                </a:solidFill>
              </a:rPr>
              <a:t> Location: Publisher.</a:t>
            </a:r>
          </a:p>
          <a:p>
            <a:pPr lvl="0"/>
            <a:r>
              <a:rPr lang="en-US" dirty="0" smtClean="0"/>
              <a:t>Online:</a:t>
            </a:r>
          </a:p>
          <a:p>
            <a:r>
              <a:rPr lang="en-US" dirty="0" smtClean="0">
                <a:solidFill>
                  <a:schemeClr val="accent3">
                    <a:lumMod val="40000"/>
                    <a:lumOff val="60000"/>
                  </a:schemeClr>
                </a:solidFill>
              </a:rPr>
              <a:t>Online: Author, A.A. (1994). </a:t>
            </a:r>
            <a:r>
              <a:rPr lang="en-US" i="1" dirty="0" smtClean="0">
                <a:solidFill>
                  <a:schemeClr val="accent3">
                    <a:lumMod val="40000"/>
                    <a:lumOff val="60000"/>
                  </a:schemeClr>
                </a:solidFill>
              </a:rPr>
              <a:t>Title of work</a:t>
            </a:r>
            <a:r>
              <a:rPr lang="en-US" dirty="0" smtClean="0">
                <a:solidFill>
                  <a:schemeClr val="accent3">
                    <a:lumMod val="40000"/>
                    <a:lumOff val="60000"/>
                  </a:schemeClr>
                </a:solidFill>
              </a:rPr>
              <a:t>. Retrieved </a:t>
            </a:r>
          </a:p>
          <a:p>
            <a:pPr>
              <a:buNone/>
            </a:pPr>
            <a:r>
              <a:rPr lang="en-US" dirty="0" smtClean="0">
                <a:solidFill>
                  <a:schemeClr val="accent3">
                    <a:lumMod val="40000"/>
                    <a:lumOff val="60000"/>
                  </a:schemeClr>
                </a:solidFill>
              </a:rPr>
              <a:t>         from http://www.xxxxxx</a:t>
            </a:r>
            <a:endParaRPr lang="en-US" dirty="0" smtClean="0"/>
          </a:p>
          <a:p>
            <a:pPr lvl="0"/>
            <a:r>
              <a:rPr lang="en-US" dirty="0" smtClean="0"/>
              <a:t>Part of a </a:t>
            </a:r>
            <a:r>
              <a:rPr lang="en-US" dirty="0" err="1" smtClean="0"/>
              <a:t>nonperiodical</a:t>
            </a:r>
            <a:r>
              <a:rPr lang="en-US" dirty="0" smtClean="0"/>
              <a:t> (e.g., book chapter):</a:t>
            </a:r>
          </a:p>
          <a:p>
            <a:pPr lvl="1"/>
            <a:r>
              <a:rPr lang="en-US" dirty="0" smtClean="0">
                <a:solidFill>
                  <a:schemeClr val="accent3">
                    <a:lumMod val="40000"/>
                    <a:lumOff val="60000"/>
                  </a:schemeClr>
                </a:solidFill>
              </a:rPr>
              <a:t>Author, A. A., &amp; Author, B. B. (1994). Title of chapter. In A. </a:t>
            </a:r>
          </a:p>
          <a:p>
            <a:pPr lvl="1">
              <a:buNone/>
            </a:pPr>
            <a:r>
              <a:rPr lang="en-US" dirty="0" smtClean="0">
                <a:solidFill>
                  <a:schemeClr val="accent3">
                    <a:lumMod val="40000"/>
                    <a:lumOff val="60000"/>
                  </a:schemeClr>
                </a:solidFill>
              </a:rPr>
              <a:t>        Name. B. Name, &amp; C. Name (Eds.) </a:t>
            </a:r>
            <a:r>
              <a:rPr lang="en-US" i="1" dirty="0" smtClean="0">
                <a:solidFill>
                  <a:schemeClr val="accent3">
                    <a:lumMod val="40000"/>
                    <a:lumOff val="60000"/>
                  </a:schemeClr>
                </a:solidFill>
              </a:rPr>
              <a:t>Title of book </a:t>
            </a:r>
            <a:r>
              <a:rPr lang="en-US" dirty="0" smtClean="0">
                <a:solidFill>
                  <a:schemeClr val="accent3">
                    <a:lumMod val="40000"/>
                    <a:lumOff val="60000"/>
                  </a:schemeClr>
                </a:solidFill>
              </a:rPr>
              <a:t>(pp. xxx-</a:t>
            </a:r>
          </a:p>
          <a:p>
            <a:pPr lvl="1">
              <a:buNone/>
            </a:pPr>
            <a:r>
              <a:rPr lang="en-US" dirty="0" smtClean="0">
                <a:solidFill>
                  <a:schemeClr val="accent3">
                    <a:lumMod val="40000"/>
                    <a:lumOff val="60000"/>
                  </a:schemeClr>
                </a:solidFill>
              </a:rPr>
              <a:t>        xxx). Location: Publisher.</a:t>
            </a:r>
          </a:p>
          <a:p>
            <a:pPr lvl="1">
              <a:buNone/>
            </a:pPr>
            <a:r>
              <a:rPr lang="en-US" u="sng" dirty="0" smtClean="0">
                <a:solidFill>
                  <a:schemeClr val="accent2">
                    <a:lumMod val="60000"/>
                    <a:lumOff val="40000"/>
                  </a:schemeClr>
                </a:solidFill>
              </a:rPr>
              <a:t>Note</a:t>
            </a:r>
            <a:r>
              <a:rPr lang="en-US" dirty="0" smtClean="0">
                <a:solidFill>
                  <a:schemeClr val="accent2">
                    <a:lumMod val="60000"/>
                    <a:lumOff val="40000"/>
                  </a:schemeClr>
                </a:solidFill>
              </a:rPr>
              <a:t>: Provide names for up to </a:t>
            </a:r>
            <a:r>
              <a:rPr lang="en-US" dirty="0" smtClean="0">
                <a:solidFill>
                  <a:schemeClr val="accent1">
                    <a:lumMod val="60000"/>
                    <a:lumOff val="40000"/>
                  </a:schemeClr>
                </a:solidFill>
              </a:rPr>
              <a:t>SIX</a:t>
            </a:r>
            <a:r>
              <a:rPr lang="en-US" dirty="0" smtClean="0">
                <a:solidFill>
                  <a:schemeClr val="accent2">
                    <a:lumMod val="60000"/>
                    <a:lumOff val="40000"/>
                  </a:schemeClr>
                </a:solidFill>
              </a:rPr>
              <a:t> authors. Use et al. for    </a:t>
            </a:r>
          </a:p>
          <a:p>
            <a:pPr lvl="1">
              <a:buNone/>
            </a:pPr>
            <a:r>
              <a:rPr lang="en-US" dirty="0" smtClean="0">
                <a:solidFill>
                  <a:schemeClr val="accent2">
                    <a:lumMod val="60000"/>
                    <a:lumOff val="40000"/>
                  </a:schemeClr>
                </a:solidFill>
              </a:rPr>
              <a:t>subsequent authors.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Other Types of Sources</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t>A source from </a:t>
            </a:r>
            <a:r>
              <a:rPr lang="en-US" b="1" dirty="0" smtClean="0"/>
              <a:t>Logos Bible Software</a:t>
            </a:r>
          </a:p>
          <a:p>
            <a:pPr lvl="1"/>
            <a:r>
              <a:rPr lang="en-US" dirty="0" smtClean="0">
                <a:solidFill>
                  <a:schemeClr val="accent1">
                    <a:lumMod val="20000"/>
                    <a:lumOff val="80000"/>
                  </a:schemeClr>
                </a:solidFill>
              </a:rPr>
              <a:t>Harris, R.L. (1980). </a:t>
            </a:r>
            <a:r>
              <a:rPr lang="en-US" i="1" dirty="0" smtClean="0">
                <a:solidFill>
                  <a:schemeClr val="accent1">
                    <a:lumMod val="20000"/>
                    <a:lumOff val="80000"/>
                  </a:schemeClr>
                </a:solidFill>
              </a:rPr>
              <a:t>Theological workbook of the Old </a:t>
            </a:r>
          </a:p>
          <a:p>
            <a:pPr lvl="1">
              <a:buNone/>
            </a:pPr>
            <a:r>
              <a:rPr lang="en-US" i="1" dirty="0" smtClean="0">
                <a:solidFill>
                  <a:schemeClr val="accent1">
                    <a:lumMod val="20000"/>
                    <a:lumOff val="80000"/>
                  </a:schemeClr>
                </a:solidFill>
              </a:rPr>
              <a:t>        Testament</a:t>
            </a:r>
            <a:r>
              <a:rPr lang="en-US" dirty="0" smtClean="0">
                <a:solidFill>
                  <a:schemeClr val="accent1">
                    <a:lumMod val="20000"/>
                    <a:lumOff val="80000"/>
                  </a:schemeClr>
                </a:solidFill>
              </a:rPr>
              <a:t>. Chicago: Moody Press. Retrieved from </a:t>
            </a:r>
          </a:p>
          <a:p>
            <a:pPr lvl="1">
              <a:buNone/>
            </a:pPr>
            <a:r>
              <a:rPr lang="en-US" dirty="0" smtClean="0">
                <a:solidFill>
                  <a:schemeClr val="accent1">
                    <a:lumMod val="20000"/>
                    <a:lumOff val="80000"/>
                  </a:schemeClr>
                </a:solidFill>
              </a:rPr>
              <a:t>        http://search.logos.com/theology/wordbook/OldTestament/</a:t>
            </a:r>
          </a:p>
          <a:p>
            <a:r>
              <a:rPr lang="en-US" dirty="0" smtClean="0"/>
              <a:t>Meetings and Symposia (7.04)</a:t>
            </a:r>
          </a:p>
          <a:p>
            <a:r>
              <a:rPr lang="en-US" dirty="0" smtClean="0"/>
              <a:t>Doctoral Dissertations and Theses (7.05)</a:t>
            </a:r>
          </a:p>
          <a:p>
            <a:r>
              <a:rPr lang="en-US" dirty="0" smtClean="0"/>
              <a:t>Audiovisual Media (7.07)</a:t>
            </a:r>
          </a:p>
          <a:p>
            <a:r>
              <a:rPr lang="en-US" dirty="0" smtClean="0"/>
              <a:t>Data Sets, Software, Measurement Instruments, &amp; Apparatus (7.08)</a:t>
            </a:r>
          </a:p>
          <a:p>
            <a:r>
              <a:rPr lang="en-US" dirty="0" smtClean="0"/>
              <a:t>Unpublished &amp; Informally Published Works (7.09)</a:t>
            </a:r>
          </a:p>
          <a:p>
            <a:r>
              <a:rPr lang="en-US" dirty="0" smtClean="0"/>
              <a:t>Internet Message Boards, Electronic Mailing Lists, &amp; Other Online Communities (7.11)</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Reference Page Example</a:t>
            </a:r>
            <a:endParaRPr lang="en-US" dirty="0">
              <a:solidFill>
                <a:schemeClr val="accent1">
                  <a:lumMod val="40000"/>
                  <a:lumOff val="60000"/>
                </a:schemeClr>
              </a:solidFill>
            </a:endParaRPr>
          </a:p>
        </p:txBody>
      </p:sp>
      <p:sp>
        <p:nvSpPr>
          <p:cNvPr id="4" name="Content Placeholder 3"/>
          <p:cNvSpPr>
            <a:spLocks noGrp="1" noChangeArrowheads="1"/>
          </p:cNvSpPr>
          <p:nvPr>
            <p:ph sz="quarter" idx="1"/>
          </p:nvPr>
        </p:nvSpPr>
        <p:spPr bwMode="auto">
          <a:xfrm>
            <a:off x="612648" y="1676400"/>
            <a:ext cx="8153400" cy="5181600"/>
          </a:xfrm>
          <a:prstGeom prst="rect">
            <a:avLst/>
          </a:prstGeom>
          <a:solidFill>
            <a:schemeClr val="bg1"/>
          </a:solidFill>
          <a:ln w="9525">
            <a:solidFill>
              <a:schemeClr val="tx1"/>
            </a:solidFill>
            <a:miter lim="800000"/>
            <a:headEnd/>
            <a:tailEnd/>
          </a:ln>
        </p:spPr>
        <p:txBody>
          <a:bodyPr wrap="none" anchor="ctr">
            <a:normAutofit fontScale="25000" lnSpcReduction="20000"/>
          </a:bodyPr>
          <a:lstStyle/>
          <a:p>
            <a:pPr>
              <a:buNone/>
            </a:pPr>
            <a:endParaRPr lang="en-US" sz="1200" b="1" dirty="0" smtClean="0">
              <a:latin typeface="Times New Roman" pitchFamily="18" charset="0"/>
            </a:endParaRPr>
          </a:p>
          <a:p>
            <a:pPr>
              <a:buNone/>
            </a:pPr>
            <a:r>
              <a:rPr lang="en-US" sz="1200" b="1" dirty="0" smtClean="0">
                <a:latin typeface="Times New Roman" pitchFamily="18" charset="0"/>
              </a:rPr>
              <a:t>           </a:t>
            </a:r>
          </a:p>
          <a:p>
            <a:pPr>
              <a:buNone/>
            </a:pPr>
            <a:endParaRPr lang="en-US" sz="1200" b="1" dirty="0" smtClean="0">
              <a:latin typeface="Times New Roman" pitchFamily="18" charset="0"/>
            </a:endParaRPr>
          </a:p>
          <a:p>
            <a:pPr>
              <a:buNone/>
            </a:pPr>
            <a:endParaRPr lang="en-US" sz="1200" b="1" dirty="0" smtClean="0">
              <a:latin typeface="Times New Roman" pitchFamily="18" charset="0"/>
            </a:endParaRPr>
          </a:p>
          <a:p>
            <a:pPr>
              <a:buNone/>
            </a:pPr>
            <a:endParaRPr lang="en-US" sz="1200" b="1" dirty="0" smtClean="0">
              <a:latin typeface="Times New Roman" pitchFamily="18" charset="0"/>
            </a:endParaRPr>
          </a:p>
          <a:p>
            <a:pPr>
              <a:buNone/>
            </a:pPr>
            <a:endParaRPr lang="en-US" sz="1200" b="1" dirty="0" smtClean="0">
              <a:latin typeface="Times New Roman" pitchFamily="18" charset="0"/>
            </a:endParaRPr>
          </a:p>
          <a:p>
            <a:pPr>
              <a:buNone/>
            </a:pPr>
            <a:endParaRPr lang="en-US" sz="1200" b="1" dirty="0" smtClean="0">
              <a:latin typeface="Times New Roman" pitchFamily="18" charset="0"/>
            </a:endParaRPr>
          </a:p>
          <a:p>
            <a:pPr>
              <a:buNone/>
            </a:pPr>
            <a:r>
              <a:rPr lang="en-US" sz="5600" b="1" dirty="0" smtClean="0">
                <a:solidFill>
                  <a:schemeClr val="accent1">
                    <a:lumMod val="20000"/>
                    <a:lumOff val="80000"/>
                  </a:schemeClr>
                </a:solidFill>
                <a:latin typeface="Times New Roman" pitchFamily="18" charset="0"/>
              </a:rPr>
              <a:t>       </a:t>
            </a:r>
            <a:r>
              <a:rPr lang="en-US" sz="5600" dirty="0" smtClean="0">
                <a:solidFill>
                  <a:schemeClr val="accent1">
                    <a:lumMod val="20000"/>
                    <a:lumOff val="80000"/>
                  </a:schemeClr>
                </a:solidFill>
                <a:latin typeface="Times New Roman" pitchFamily="18" charset="0"/>
              </a:rPr>
              <a:t>Running head: LIVING WITH FETAL ALCOHOL SYNDROME		                             13</a:t>
            </a:r>
          </a:p>
          <a:p>
            <a:pPr>
              <a:buNone/>
            </a:pPr>
            <a:endParaRPr lang="en-US" sz="5600" dirty="0" smtClean="0">
              <a:solidFill>
                <a:schemeClr val="accent1">
                  <a:lumMod val="20000"/>
                  <a:lumOff val="80000"/>
                </a:schemeClr>
              </a:solidFill>
            </a:endParaRPr>
          </a:p>
          <a:p>
            <a:pPr>
              <a:buNone/>
            </a:pPr>
            <a:endParaRPr lang="en-US" sz="5600" dirty="0" smtClean="0">
              <a:solidFill>
                <a:schemeClr val="accent1">
                  <a:lumMod val="20000"/>
                  <a:lumOff val="80000"/>
                </a:schemeClr>
              </a:solidFill>
            </a:endParaRPr>
          </a:p>
          <a:p>
            <a:pPr algn="ctr">
              <a:buNone/>
            </a:pPr>
            <a:r>
              <a:rPr lang="en-US" sz="5600" dirty="0" smtClean="0">
                <a:solidFill>
                  <a:schemeClr val="accent1">
                    <a:lumMod val="20000"/>
                    <a:lumOff val="80000"/>
                  </a:schemeClr>
                </a:solidFill>
              </a:rPr>
              <a:t>References</a:t>
            </a:r>
          </a:p>
          <a:p>
            <a:pPr>
              <a:buNone/>
            </a:pPr>
            <a:endParaRPr lang="en-US" sz="5600" dirty="0" smtClean="0">
              <a:solidFill>
                <a:schemeClr val="accent1">
                  <a:lumMod val="20000"/>
                  <a:lumOff val="80000"/>
                </a:schemeClr>
              </a:solidFill>
            </a:endParaRPr>
          </a:p>
          <a:p>
            <a:pPr>
              <a:buNone/>
            </a:pPr>
            <a:r>
              <a:rPr lang="en-US" sz="5600" dirty="0" smtClean="0">
                <a:solidFill>
                  <a:schemeClr val="accent1">
                    <a:lumMod val="20000"/>
                    <a:lumOff val="80000"/>
                  </a:schemeClr>
                </a:solidFill>
              </a:rPr>
              <a:t>       Anderson, A.K. &amp; </a:t>
            </a:r>
            <a:r>
              <a:rPr lang="en-US" sz="5600" dirty="0" err="1" smtClean="0">
                <a:solidFill>
                  <a:schemeClr val="accent1">
                    <a:lumMod val="20000"/>
                    <a:lumOff val="80000"/>
                  </a:schemeClr>
                </a:solidFill>
              </a:rPr>
              <a:t>Christoff</a:t>
            </a:r>
            <a:r>
              <a:rPr lang="en-US" sz="5600" dirty="0" smtClean="0">
                <a:solidFill>
                  <a:schemeClr val="accent1">
                    <a:lumMod val="20000"/>
                    <a:lumOff val="80000"/>
                  </a:schemeClr>
                </a:solidFill>
              </a:rPr>
              <a:t>, K. (2005). Affective influences on the attention dynamics supporting awareness. </a:t>
            </a:r>
          </a:p>
          <a:p>
            <a:pPr>
              <a:buNone/>
            </a:pPr>
            <a:r>
              <a:rPr lang="en-US" sz="5600" dirty="0" smtClean="0">
                <a:solidFill>
                  <a:schemeClr val="accent1">
                    <a:lumMod val="20000"/>
                    <a:lumOff val="80000"/>
                  </a:schemeClr>
                </a:solidFill>
              </a:rPr>
              <a:t>    </a:t>
            </a:r>
          </a:p>
          <a:p>
            <a:pPr>
              <a:buNone/>
            </a:pPr>
            <a:r>
              <a:rPr lang="en-US" sz="5600" dirty="0" smtClean="0">
                <a:solidFill>
                  <a:schemeClr val="accent1">
                    <a:lumMod val="20000"/>
                    <a:lumOff val="80000"/>
                  </a:schemeClr>
                </a:solidFill>
              </a:rPr>
              <a:t>               </a:t>
            </a:r>
            <a:r>
              <a:rPr lang="en-US" sz="5600" i="1" dirty="0" smtClean="0">
                <a:solidFill>
                  <a:schemeClr val="accent1">
                    <a:lumMod val="20000"/>
                    <a:lumOff val="80000"/>
                  </a:schemeClr>
                </a:solidFill>
              </a:rPr>
              <a:t>Journal of Experimental Psychology</a:t>
            </a:r>
            <a:r>
              <a:rPr lang="en-US" sz="5600" dirty="0" smtClean="0">
                <a:solidFill>
                  <a:schemeClr val="accent1">
                    <a:lumMod val="20000"/>
                    <a:lumOff val="80000"/>
                  </a:schemeClr>
                </a:solidFill>
              </a:rPr>
              <a:t>: </a:t>
            </a:r>
            <a:r>
              <a:rPr lang="en-US" sz="5600" i="1" dirty="0" smtClean="0">
                <a:solidFill>
                  <a:schemeClr val="accent1">
                    <a:lumMod val="20000"/>
                    <a:lumOff val="80000"/>
                  </a:schemeClr>
                </a:solidFill>
              </a:rPr>
              <a:t>Genera</a:t>
            </a:r>
            <a:r>
              <a:rPr lang="en-US" sz="5600" dirty="0" smtClean="0">
                <a:solidFill>
                  <a:schemeClr val="accent1">
                    <a:lumMod val="20000"/>
                    <a:lumOff val="80000"/>
                  </a:schemeClr>
                </a:solidFill>
              </a:rPr>
              <a:t>l, </a:t>
            </a:r>
            <a:r>
              <a:rPr lang="en-US" sz="5600" i="1" dirty="0" smtClean="0">
                <a:solidFill>
                  <a:schemeClr val="accent1">
                    <a:lumMod val="20000"/>
                    <a:lumOff val="80000"/>
                  </a:schemeClr>
                </a:solidFill>
              </a:rPr>
              <a:t>154</a:t>
            </a:r>
            <a:r>
              <a:rPr lang="en-US" sz="5600" dirty="0" smtClean="0">
                <a:solidFill>
                  <a:schemeClr val="accent1">
                    <a:lumMod val="20000"/>
                    <a:lumOff val="80000"/>
                  </a:schemeClr>
                </a:solidFill>
              </a:rPr>
              <a:t>, 258-281. </a:t>
            </a:r>
            <a:r>
              <a:rPr lang="en-US" sz="5600" dirty="0" err="1" smtClean="0">
                <a:solidFill>
                  <a:schemeClr val="accent1">
                    <a:lumMod val="20000"/>
                    <a:lumOff val="80000"/>
                  </a:schemeClr>
                </a:solidFill>
              </a:rPr>
              <a:t>doi</a:t>
            </a:r>
            <a:r>
              <a:rPr lang="en-US" sz="5600" dirty="0" smtClean="0">
                <a:solidFill>
                  <a:schemeClr val="accent1">
                    <a:lumMod val="20000"/>
                    <a:lumOff val="80000"/>
                  </a:schemeClr>
                </a:solidFill>
              </a:rPr>
              <a:t>: 10.1037/0096-3445.134.2.25</a:t>
            </a:r>
            <a:endParaRPr lang="en-US" sz="5600" b="1" u="sng" dirty="0" smtClean="0">
              <a:solidFill>
                <a:schemeClr val="accent1">
                  <a:lumMod val="20000"/>
                  <a:lumOff val="80000"/>
                </a:schemeClr>
              </a:solidFill>
            </a:endParaRPr>
          </a:p>
          <a:p>
            <a:pPr>
              <a:buNone/>
            </a:pPr>
            <a:endParaRPr lang="en-US" sz="4200" b="1" u="sng" dirty="0" smtClean="0"/>
          </a:p>
          <a:p>
            <a:pPr>
              <a:buNone/>
            </a:pPr>
            <a:r>
              <a:rPr lang="en-US" sz="4200" b="1" u="sng" dirty="0" smtClean="0"/>
              <a:t>NOTES</a:t>
            </a:r>
            <a:r>
              <a:rPr lang="en-US" sz="4200" b="1" dirty="0" smtClean="0"/>
              <a:t>: </a:t>
            </a:r>
          </a:p>
          <a:p>
            <a:r>
              <a:rPr lang="en-US" sz="4200" b="1" dirty="0" smtClean="0"/>
              <a:t>Titled References, only “R” is capitalized, no quotation marks, no bold font</a:t>
            </a:r>
          </a:p>
          <a:p>
            <a:r>
              <a:rPr lang="en-US" sz="4200" b="1" dirty="0" smtClean="0"/>
              <a:t>No “and” between authors’ names—use &amp;</a:t>
            </a:r>
          </a:p>
          <a:p>
            <a:r>
              <a:rPr lang="en-US" sz="4200" b="1" dirty="0" smtClean="0"/>
              <a:t>Both authors’ names appear last name first.</a:t>
            </a:r>
          </a:p>
          <a:p>
            <a:r>
              <a:rPr lang="en-US" sz="4200" b="1" dirty="0" smtClean="0"/>
              <a:t>Year of publication appears in parenthesis immediately after authors’ names</a:t>
            </a:r>
          </a:p>
          <a:p>
            <a:r>
              <a:rPr lang="en-US" sz="4200" b="1" dirty="0" smtClean="0"/>
              <a:t>Article title only has one capital letter, the first letter of the first word.</a:t>
            </a:r>
          </a:p>
          <a:p>
            <a:r>
              <a:rPr lang="en-US" sz="4200" b="1" dirty="0" smtClean="0"/>
              <a:t>Journal title is capitalized the same way it is in text and it italicized.</a:t>
            </a:r>
          </a:p>
          <a:p>
            <a:r>
              <a:rPr lang="en-US" sz="4200" b="1" dirty="0" smtClean="0"/>
              <a:t>Volume number is italicized (no issue number is given because the journal is continuously paginated)</a:t>
            </a:r>
          </a:p>
          <a:p>
            <a:r>
              <a:rPr lang="en-US" sz="4200" b="1" dirty="0" smtClean="0"/>
              <a:t>DOI is provided at the end.</a:t>
            </a:r>
          </a:p>
          <a:p>
            <a:r>
              <a:rPr lang="en-US" sz="4200" b="1" dirty="0" smtClean="0"/>
              <a:t>Entire page is DOUBLE SPACED.</a:t>
            </a:r>
          </a:p>
          <a:p>
            <a:endParaRPr lang="en-US" sz="1900" b="1" dirty="0" smtClean="0"/>
          </a:p>
          <a:p>
            <a:pPr>
              <a:buNone/>
            </a:pPr>
            <a:endParaRPr lang="en-US" sz="14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40000"/>
                    <a:lumOff val="60000"/>
                  </a:schemeClr>
                </a:solidFill>
              </a:rPr>
              <a:t>Tables &amp; Figures (Sect. 5)</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dirty="0" smtClean="0">
                <a:solidFill>
                  <a:schemeClr val="accent1">
                    <a:lumMod val="20000"/>
                    <a:lumOff val="80000"/>
                  </a:schemeClr>
                </a:solidFill>
              </a:rPr>
              <a:t>Formatting Tables &amp; Figures (5.04)</a:t>
            </a:r>
          </a:p>
          <a:p>
            <a:r>
              <a:rPr lang="en-US" dirty="0" smtClean="0">
                <a:solidFill>
                  <a:schemeClr val="accent1">
                    <a:lumMod val="20000"/>
                    <a:lumOff val="80000"/>
                  </a:schemeClr>
                </a:solidFill>
              </a:rPr>
              <a:t>Layout (5.08)</a:t>
            </a:r>
          </a:p>
          <a:p>
            <a:r>
              <a:rPr lang="en-US" dirty="0" smtClean="0">
                <a:solidFill>
                  <a:schemeClr val="accent1">
                    <a:lumMod val="20000"/>
                    <a:lumOff val="80000"/>
                  </a:schemeClr>
                </a:solidFill>
              </a:rPr>
              <a:t>Relation of Tables and Text (5.10)</a:t>
            </a:r>
          </a:p>
          <a:p>
            <a:r>
              <a:rPr lang="en-US" dirty="0" smtClean="0">
                <a:solidFill>
                  <a:schemeClr val="accent1">
                    <a:lumMod val="20000"/>
                    <a:lumOff val="80000"/>
                  </a:schemeClr>
                </a:solidFill>
              </a:rPr>
              <a:t>Table Titles &amp; Headings (5.12-5.13)</a:t>
            </a:r>
          </a:p>
          <a:p>
            <a:r>
              <a:rPr lang="en-US" dirty="0" smtClean="0">
                <a:solidFill>
                  <a:schemeClr val="accent1">
                    <a:lumMod val="20000"/>
                    <a:lumOff val="80000"/>
                  </a:schemeClr>
                </a:solidFill>
              </a:rPr>
              <a:t>Types of &amp; Standards for Figures (5.21-5.22)</a:t>
            </a:r>
          </a:p>
          <a:p>
            <a:r>
              <a:rPr lang="en-US" dirty="0" smtClean="0">
                <a:solidFill>
                  <a:schemeClr val="accent1">
                    <a:lumMod val="20000"/>
                    <a:lumOff val="80000"/>
                  </a:schemeClr>
                </a:solidFill>
              </a:rPr>
              <a:t>Figure Legends &amp; Captions (5.23)</a:t>
            </a:r>
          </a:p>
          <a:p>
            <a:pPr>
              <a:buNone/>
            </a:pPr>
            <a:endParaRPr lang="en-US" dirty="0" smtClean="0"/>
          </a:p>
          <a:p>
            <a:pPr>
              <a:buNone/>
            </a:pP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Appendices (2.13, p. 39)</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solidFill>
                  <a:schemeClr val="accent1">
                    <a:lumMod val="20000"/>
                    <a:lumOff val="80000"/>
                  </a:schemeClr>
                </a:solidFill>
              </a:rPr>
              <a:t>If one appendix: Label it </a:t>
            </a:r>
            <a:r>
              <a:rPr lang="en-US" i="1" dirty="0" smtClean="0">
                <a:solidFill>
                  <a:schemeClr val="accent1">
                    <a:lumMod val="20000"/>
                    <a:lumOff val="80000"/>
                  </a:schemeClr>
                </a:solidFill>
              </a:rPr>
              <a:t>Appendix. </a:t>
            </a:r>
            <a:r>
              <a:rPr lang="en-US" dirty="0" smtClean="0">
                <a:solidFill>
                  <a:schemeClr val="accent1">
                    <a:lumMod val="20000"/>
                    <a:lumOff val="80000"/>
                  </a:schemeClr>
                </a:solidFill>
              </a:rPr>
              <a:t>Center label at top of page &amp; use uppercase &amp; lowercase letters.</a:t>
            </a:r>
          </a:p>
          <a:p>
            <a:r>
              <a:rPr lang="en-US" dirty="0" smtClean="0">
                <a:solidFill>
                  <a:schemeClr val="accent1">
                    <a:lumMod val="20000"/>
                    <a:lumOff val="80000"/>
                  </a:schemeClr>
                </a:solidFill>
              </a:rPr>
              <a:t>If more than one appendix, label each one with a capital letter—Appendix A, Appendix B, etc.—in the order in which they appear in the text.</a:t>
            </a:r>
          </a:p>
          <a:p>
            <a:r>
              <a:rPr lang="en-US" dirty="0" smtClean="0">
                <a:solidFill>
                  <a:schemeClr val="accent1">
                    <a:lumMod val="20000"/>
                    <a:lumOff val="80000"/>
                  </a:schemeClr>
                </a:solidFill>
              </a:rPr>
              <a:t>If contains tables or figures, precede table or figure title with title of appendix: Table A1</a:t>
            </a:r>
          </a:p>
          <a:p>
            <a:r>
              <a:rPr lang="en-US" dirty="0" smtClean="0">
                <a:solidFill>
                  <a:schemeClr val="accent1">
                    <a:lumMod val="20000"/>
                    <a:lumOff val="80000"/>
                  </a:schemeClr>
                </a:solidFill>
              </a:rPr>
              <a:t>If one table constitutes entire appendix, the centered appendix label and title serve in lieu of a table number and title.</a:t>
            </a:r>
            <a:endParaRPr lang="en-US" dirty="0">
              <a:solidFill>
                <a:schemeClr val="accent1">
                  <a:lumMod val="20000"/>
                  <a:lumOff val="8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Remember:</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t>APA citation format is just one small part of your grade. It’s important to “get it right,” but don’t ignore your paper’s coherence, fluency, organization, and development of ideas. They’re part of APA style as well—and a bigger part of your grade!</a:t>
            </a:r>
          </a:p>
          <a:p>
            <a:r>
              <a:rPr lang="en-US" dirty="0" smtClean="0"/>
              <a:t>Writing Center Tutors can assist you with all of those paper elements. You’re not alone. For 3000- and 4000-level course papers longer than 8 pages, you can also sign up for a one-hour appointment. </a:t>
            </a:r>
            <a:r>
              <a:rPr lang="en-US" dirty="0" smtClean="0">
                <a:sym typeface="Wingdings" pitchFamily="2" charset="2"/>
              </a:rPr>
              <a:t></a:t>
            </a:r>
            <a:endParaRPr lang="en-US" dirty="0" smtClean="0"/>
          </a:p>
          <a:p>
            <a:r>
              <a:rPr lang="en-US" u="sng" dirty="0" smtClean="0"/>
              <a:t>Writing Center Hours</a:t>
            </a:r>
            <a:r>
              <a:rPr lang="en-US" dirty="0" smtClean="0"/>
              <a:t>:</a:t>
            </a:r>
          </a:p>
          <a:p>
            <a:pPr lvl="1"/>
            <a:r>
              <a:rPr lang="en-US" dirty="0" smtClean="0"/>
              <a:t>MWF 1:00-5:00 p.m.</a:t>
            </a:r>
          </a:p>
          <a:p>
            <a:pPr lvl="1"/>
            <a:r>
              <a:rPr lang="en-US" dirty="0" smtClean="0"/>
              <a:t>T/TH 12:30-5:00 p.m.</a:t>
            </a:r>
          </a:p>
          <a:p>
            <a:pPr lvl="1"/>
            <a:r>
              <a:rPr lang="en-US" dirty="0" smtClean="0"/>
              <a:t>M-TH 7:00-11:00 p.m.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accent1">
                    <a:lumMod val="40000"/>
                    <a:lumOff val="60000"/>
                  </a:schemeClr>
                </a:solidFill>
              </a:rPr>
              <a:t>Order of Manuscript Pages </a:t>
            </a:r>
            <a:r>
              <a:rPr lang="en-US" sz="2200" dirty="0" smtClean="0">
                <a:solidFill>
                  <a:schemeClr val="accent1">
                    <a:lumMod val="40000"/>
                    <a:lumOff val="60000"/>
                  </a:schemeClr>
                </a:solidFill>
              </a:rPr>
              <a:t>(pp. 229-230)</a:t>
            </a:r>
            <a:br>
              <a:rPr lang="en-US" sz="2200" dirty="0" smtClean="0">
                <a:solidFill>
                  <a:schemeClr val="accent1">
                    <a:lumMod val="40000"/>
                    <a:lumOff val="60000"/>
                  </a:schemeClr>
                </a:solidFill>
              </a:rPr>
            </a:br>
            <a:endParaRPr lang="en-US" sz="2200" dirty="0">
              <a:solidFill>
                <a:schemeClr val="accent1">
                  <a:lumMod val="40000"/>
                  <a:lumOff val="60000"/>
                </a:schemeClr>
              </a:solidFill>
            </a:endParaRPr>
          </a:p>
        </p:txBody>
      </p:sp>
      <p:sp>
        <p:nvSpPr>
          <p:cNvPr id="3" name="Content Placeholder 2"/>
          <p:cNvSpPr>
            <a:spLocks noGrp="1"/>
          </p:cNvSpPr>
          <p:nvPr>
            <p:ph sz="quarter" idx="1"/>
          </p:nvPr>
        </p:nvSpPr>
        <p:spPr/>
        <p:txBody>
          <a:bodyPr>
            <a:normAutofit/>
          </a:bodyPr>
          <a:lstStyle/>
          <a:p>
            <a:r>
              <a:rPr lang="en-US" dirty="0" smtClean="0">
                <a:solidFill>
                  <a:schemeClr val="accent1">
                    <a:lumMod val="20000"/>
                    <a:lumOff val="80000"/>
                  </a:schemeClr>
                </a:solidFill>
              </a:rPr>
              <a:t>Title Page with running head, title, name, and institutional affiliation</a:t>
            </a:r>
          </a:p>
          <a:p>
            <a:r>
              <a:rPr lang="en-US" dirty="0" smtClean="0">
                <a:solidFill>
                  <a:schemeClr val="accent1">
                    <a:lumMod val="20000"/>
                    <a:lumOff val="80000"/>
                  </a:schemeClr>
                </a:solidFill>
              </a:rPr>
              <a:t>Abstract</a:t>
            </a:r>
          </a:p>
          <a:p>
            <a:r>
              <a:rPr lang="en-US" dirty="0" smtClean="0">
                <a:solidFill>
                  <a:schemeClr val="accent1">
                    <a:lumMod val="20000"/>
                    <a:lumOff val="80000"/>
                  </a:schemeClr>
                </a:solidFill>
              </a:rPr>
              <a:t>Text</a:t>
            </a:r>
          </a:p>
          <a:p>
            <a:r>
              <a:rPr lang="en-US" dirty="0" smtClean="0">
                <a:solidFill>
                  <a:schemeClr val="accent1">
                    <a:lumMod val="20000"/>
                    <a:lumOff val="80000"/>
                  </a:schemeClr>
                </a:solidFill>
              </a:rPr>
              <a:t>References</a:t>
            </a:r>
          </a:p>
          <a:p>
            <a:r>
              <a:rPr lang="en-US" dirty="0" smtClean="0">
                <a:solidFill>
                  <a:schemeClr val="accent1">
                    <a:lumMod val="20000"/>
                    <a:lumOff val="80000"/>
                  </a:schemeClr>
                </a:solidFill>
              </a:rPr>
              <a:t>Tables</a:t>
            </a:r>
          </a:p>
          <a:p>
            <a:r>
              <a:rPr lang="en-US" dirty="0" smtClean="0">
                <a:solidFill>
                  <a:schemeClr val="accent1">
                    <a:lumMod val="20000"/>
                    <a:lumOff val="80000"/>
                  </a:schemeClr>
                </a:solidFill>
              </a:rPr>
              <a:t>Figures</a:t>
            </a:r>
          </a:p>
          <a:p>
            <a:r>
              <a:rPr lang="en-US" dirty="0" smtClean="0">
                <a:solidFill>
                  <a:schemeClr val="accent1">
                    <a:lumMod val="20000"/>
                    <a:lumOff val="80000"/>
                  </a:schemeClr>
                </a:solidFill>
              </a:rPr>
              <a:t>Appendices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Manuscript Elements </a:t>
            </a:r>
            <a:r>
              <a:rPr lang="en-US" sz="3000" dirty="0" smtClean="0">
                <a:solidFill>
                  <a:schemeClr val="accent1">
                    <a:lumMod val="40000"/>
                    <a:lumOff val="60000"/>
                  </a:schemeClr>
                </a:solidFill>
              </a:rPr>
              <a:t>(2.01-2.03)</a:t>
            </a:r>
            <a:endParaRPr lang="en-US" sz="3000" dirty="0">
              <a:solidFill>
                <a:schemeClr val="accent1">
                  <a:lumMod val="40000"/>
                  <a:lumOff val="60000"/>
                </a:schemeClr>
              </a:solidFill>
            </a:endParaRPr>
          </a:p>
        </p:txBody>
      </p:sp>
      <p:sp>
        <p:nvSpPr>
          <p:cNvPr id="3" name="Content Placeholder 2"/>
          <p:cNvSpPr>
            <a:spLocks noGrp="1"/>
          </p:cNvSpPr>
          <p:nvPr>
            <p:ph sz="quarter" idx="1"/>
          </p:nvPr>
        </p:nvSpPr>
        <p:spPr>
          <a:xfrm>
            <a:off x="609600" y="1676400"/>
            <a:ext cx="8153400" cy="4495800"/>
          </a:xfrm>
        </p:spPr>
        <p:txBody>
          <a:bodyPr/>
          <a:lstStyle/>
          <a:p>
            <a:r>
              <a:rPr lang="en-US" dirty="0" smtClean="0">
                <a:solidFill>
                  <a:schemeClr val="bg2">
                    <a:lumMod val="90000"/>
                  </a:schemeClr>
                </a:solidFill>
              </a:rPr>
              <a:t>Title:</a:t>
            </a:r>
            <a:endParaRPr lang="en-US" dirty="0" smtClean="0">
              <a:solidFill>
                <a:schemeClr val="bg1">
                  <a:lumMod val="20000"/>
                  <a:lumOff val="80000"/>
                </a:schemeClr>
              </a:solidFill>
            </a:endParaRPr>
          </a:p>
          <a:p>
            <a:pPr lvl="1"/>
            <a:r>
              <a:rPr lang="en-US" dirty="0" smtClean="0">
                <a:solidFill>
                  <a:schemeClr val="bg1">
                    <a:lumMod val="20000"/>
                    <a:lumOff val="80000"/>
                  </a:schemeClr>
                </a:solidFill>
              </a:rPr>
              <a:t>Summarizes the main idea	</a:t>
            </a:r>
          </a:p>
          <a:p>
            <a:pPr lvl="1"/>
            <a:r>
              <a:rPr lang="en-US" dirty="0" smtClean="0">
                <a:solidFill>
                  <a:schemeClr val="bg1">
                    <a:lumMod val="20000"/>
                    <a:lumOff val="80000"/>
                  </a:schemeClr>
                </a:solidFill>
              </a:rPr>
              <a:t>Fully explanatory when standing alone</a:t>
            </a:r>
            <a:r>
              <a:rPr lang="en-US" dirty="0" smtClean="0"/>
              <a:t> </a:t>
            </a:r>
          </a:p>
          <a:p>
            <a:pPr lvl="1"/>
            <a:r>
              <a:rPr lang="en-US" dirty="0" smtClean="0">
                <a:solidFill>
                  <a:schemeClr val="bg1">
                    <a:lumMod val="20000"/>
                    <a:lumOff val="80000"/>
                  </a:schemeClr>
                </a:solidFill>
              </a:rPr>
              <a:t>Uppercase and lowercase letters</a:t>
            </a:r>
            <a:endParaRPr lang="en-US" dirty="0" smtClean="0"/>
          </a:p>
          <a:p>
            <a:r>
              <a:rPr lang="en-US" dirty="0" smtClean="0">
                <a:solidFill>
                  <a:schemeClr val="bg2">
                    <a:lumMod val="90000"/>
                  </a:schemeClr>
                </a:solidFill>
              </a:rPr>
              <a:t>Author’s Name (Byline) and Institutional Affiliation:</a:t>
            </a:r>
          </a:p>
          <a:p>
            <a:pPr lvl="1"/>
            <a:r>
              <a:rPr lang="en-US" dirty="0" smtClean="0">
                <a:solidFill>
                  <a:schemeClr val="accent1">
                    <a:lumMod val="20000"/>
                    <a:lumOff val="80000"/>
                  </a:schemeClr>
                </a:solidFill>
              </a:rPr>
              <a:t>First name, middle initial(s), and last name</a:t>
            </a:r>
          </a:p>
          <a:p>
            <a:pPr lvl="1"/>
            <a:r>
              <a:rPr lang="en-US" dirty="0" smtClean="0">
                <a:solidFill>
                  <a:schemeClr val="accent1">
                    <a:lumMod val="20000"/>
                    <a:lumOff val="80000"/>
                  </a:schemeClr>
                </a:solidFill>
              </a:rPr>
              <a:t>Names listed in order of contribution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712787"/>
          </a:xfrm>
        </p:spPr>
        <p:txBody>
          <a:bodyPr>
            <a:normAutofit fontScale="90000"/>
          </a:bodyPr>
          <a:lstStyle/>
          <a:p>
            <a:pPr algn="ctr" eaLnBrk="1" hangingPunct="1"/>
            <a:r>
              <a:rPr lang="en-US" dirty="0" smtClean="0"/>
              <a:t>Title Page</a:t>
            </a:r>
          </a:p>
        </p:txBody>
      </p:sp>
      <p:sp>
        <p:nvSpPr>
          <p:cNvPr id="9219" name="Rectangle 3"/>
          <p:cNvSpPr>
            <a:spLocks noChangeArrowheads="1"/>
          </p:cNvSpPr>
          <p:nvPr/>
        </p:nvSpPr>
        <p:spPr bwMode="auto">
          <a:xfrm>
            <a:off x="228600" y="990600"/>
            <a:ext cx="8610600" cy="5867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9220" name="Text Box 4"/>
          <p:cNvSpPr txBox="1">
            <a:spLocks noChangeArrowheads="1"/>
          </p:cNvSpPr>
          <p:nvPr/>
        </p:nvSpPr>
        <p:spPr bwMode="auto">
          <a:xfrm>
            <a:off x="1066800" y="1120775"/>
            <a:ext cx="7059613" cy="5093702"/>
          </a:xfrm>
          <a:prstGeom prst="rect">
            <a:avLst/>
          </a:prstGeom>
          <a:noFill/>
          <a:ln w="9525">
            <a:noFill/>
            <a:miter lim="800000"/>
            <a:headEnd/>
            <a:tailEnd/>
          </a:ln>
        </p:spPr>
        <p:txBody>
          <a:bodyPr>
            <a:spAutoFit/>
          </a:bodyPr>
          <a:lstStyle/>
          <a:p>
            <a:pPr algn="l">
              <a:lnSpc>
                <a:spcPct val="200000"/>
              </a:lnSpc>
              <a:spcBef>
                <a:spcPct val="50000"/>
              </a:spcBef>
            </a:pPr>
            <a:r>
              <a:rPr lang="en-US" sz="1300" b="1" dirty="0" smtClean="0">
                <a:solidFill>
                  <a:schemeClr val="accent1">
                    <a:lumMod val="20000"/>
                    <a:lumOff val="80000"/>
                  </a:schemeClr>
                </a:solidFill>
                <a:latin typeface="Times New Roman" pitchFamily="18" charset="0"/>
              </a:rPr>
              <a:t>Running head: LIVING WITH FETAL ALCOHOL SYNDROME		1</a:t>
            </a:r>
          </a:p>
          <a:p>
            <a:pPr algn="l">
              <a:lnSpc>
                <a:spcPct val="200000"/>
              </a:lnSpc>
              <a:spcBef>
                <a:spcPct val="50000"/>
              </a:spcBef>
            </a:pPr>
            <a:endParaRPr lang="en-US" sz="1300" b="1" dirty="0">
              <a:latin typeface="Times New Roman" pitchFamily="18" charset="0"/>
            </a:endParaRPr>
          </a:p>
          <a:p>
            <a:pPr algn="l">
              <a:lnSpc>
                <a:spcPct val="200000"/>
              </a:lnSpc>
              <a:spcBef>
                <a:spcPct val="50000"/>
              </a:spcBef>
            </a:pPr>
            <a:endParaRPr lang="en-US" sz="1300" dirty="0">
              <a:latin typeface="Times New Roman" pitchFamily="18" charset="0"/>
            </a:endParaRPr>
          </a:p>
          <a:p>
            <a:pPr algn="l">
              <a:lnSpc>
                <a:spcPct val="200000"/>
              </a:lnSpc>
              <a:spcBef>
                <a:spcPct val="50000"/>
              </a:spcBef>
            </a:pPr>
            <a:endParaRPr lang="en-US" sz="1300" dirty="0">
              <a:latin typeface="Times New Roman" pitchFamily="18" charset="0"/>
            </a:endParaRPr>
          </a:p>
          <a:p>
            <a:pPr algn="l">
              <a:lnSpc>
                <a:spcPct val="200000"/>
              </a:lnSpc>
              <a:spcBef>
                <a:spcPct val="50000"/>
              </a:spcBef>
            </a:pPr>
            <a:endParaRPr lang="en-US" sz="1300" dirty="0">
              <a:solidFill>
                <a:srgbClr val="FFFFFF"/>
              </a:solidFill>
              <a:latin typeface="Times New Roman" pitchFamily="18" charset="0"/>
            </a:endParaRPr>
          </a:p>
          <a:p>
            <a:pPr algn="l">
              <a:lnSpc>
                <a:spcPct val="200000"/>
              </a:lnSpc>
              <a:spcBef>
                <a:spcPct val="50000"/>
              </a:spcBef>
            </a:pPr>
            <a:endParaRPr lang="en-US" sz="1300" dirty="0">
              <a:latin typeface="Times New Roman" pitchFamily="18" charset="0"/>
            </a:endParaRPr>
          </a:p>
          <a:p>
            <a:pPr algn="l">
              <a:lnSpc>
                <a:spcPct val="200000"/>
              </a:lnSpc>
              <a:spcBef>
                <a:spcPct val="50000"/>
              </a:spcBef>
            </a:pPr>
            <a:endParaRPr lang="en-US" sz="1300" dirty="0">
              <a:latin typeface="Times New Roman" pitchFamily="18" charset="0"/>
            </a:endParaRPr>
          </a:p>
          <a:p>
            <a:endParaRPr lang="en-US" sz="1300" dirty="0">
              <a:latin typeface="Times New Roman" pitchFamily="18" charset="0"/>
            </a:endParaRPr>
          </a:p>
          <a:p>
            <a:pPr algn="ctr"/>
            <a:r>
              <a:rPr lang="en-US" sz="1300" b="1" dirty="0">
                <a:solidFill>
                  <a:schemeClr val="accent1">
                    <a:lumMod val="20000"/>
                    <a:lumOff val="80000"/>
                  </a:schemeClr>
                </a:solidFill>
                <a:latin typeface="Times New Roman" pitchFamily="18" charset="0"/>
              </a:rPr>
              <a:t>The Changing Effects of Living</a:t>
            </a:r>
          </a:p>
          <a:p>
            <a:pPr algn="ctr"/>
            <a:endParaRPr lang="en-US" sz="1300" b="1" dirty="0">
              <a:solidFill>
                <a:schemeClr val="accent1">
                  <a:lumMod val="20000"/>
                  <a:lumOff val="80000"/>
                </a:schemeClr>
              </a:solidFill>
              <a:latin typeface="Times New Roman" pitchFamily="18" charset="0"/>
            </a:endParaRPr>
          </a:p>
          <a:p>
            <a:pPr algn="ctr"/>
            <a:r>
              <a:rPr lang="en-US" sz="1300" b="1" dirty="0">
                <a:solidFill>
                  <a:schemeClr val="accent1">
                    <a:lumMod val="20000"/>
                    <a:lumOff val="80000"/>
                  </a:schemeClr>
                </a:solidFill>
                <a:latin typeface="Times New Roman" pitchFamily="18" charset="0"/>
              </a:rPr>
              <a:t>With Fetal Alcohol Syndrome</a:t>
            </a:r>
          </a:p>
          <a:p>
            <a:pPr algn="ctr"/>
            <a:endParaRPr lang="en-US" sz="1300" b="1" dirty="0">
              <a:solidFill>
                <a:schemeClr val="accent1">
                  <a:lumMod val="20000"/>
                  <a:lumOff val="80000"/>
                </a:schemeClr>
              </a:solidFill>
              <a:latin typeface="Times New Roman" pitchFamily="18" charset="0"/>
            </a:endParaRPr>
          </a:p>
          <a:p>
            <a:pPr algn="ctr"/>
            <a:r>
              <a:rPr lang="en-US" sz="1300" b="1" dirty="0">
                <a:solidFill>
                  <a:schemeClr val="accent1">
                    <a:lumMod val="20000"/>
                    <a:lumOff val="80000"/>
                  </a:schemeClr>
                </a:solidFill>
                <a:latin typeface="Times New Roman" pitchFamily="18" charset="0"/>
              </a:rPr>
              <a:t>Greg A. Student</a:t>
            </a:r>
          </a:p>
          <a:p>
            <a:pPr algn="ctr"/>
            <a:endParaRPr lang="en-US" sz="1300" b="1" dirty="0">
              <a:solidFill>
                <a:schemeClr val="accent1">
                  <a:lumMod val="20000"/>
                  <a:lumOff val="80000"/>
                </a:schemeClr>
              </a:solidFill>
              <a:latin typeface="Times New Roman" pitchFamily="18" charset="0"/>
            </a:endParaRPr>
          </a:p>
          <a:p>
            <a:pPr algn="ctr"/>
            <a:r>
              <a:rPr lang="en-US" sz="1300" b="1" dirty="0">
                <a:solidFill>
                  <a:schemeClr val="accent1">
                    <a:lumMod val="20000"/>
                    <a:lumOff val="80000"/>
                  </a:schemeClr>
                </a:solidFill>
                <a:latin typeface="Times New Roman" pitchFamily="18" charset="0"/>
              </a:rPr>
              <a:t>Cedarville University </a:t>
            </a:r>
          </a:p>
        </p:txBody>
      </p:sp>
      <p:sp>
        <p:nvSpPr>
          <p:cNvPr id="9223" name="Line 7"/>
          <p:cNvSpPr>
            <a:spLocks noChangeShapeType="1"/>
          </p:cNvSpPr>
          <p:nvPr/>
        </p:nvSpPr>
        <p:spPr bwMode="auto">
          <a:xfrm>
            <a:off x="7696200" y="1524000"/>
            <a:ext cx="0" cy="0"/>
          </a:xfrm>
          <a:prstGeom prst="line">
            <a:avLst/>
          </a:prstGeom>
          <a:noFill/>
          <a:ln w="9525">
            <a:solidFill>
              <a:schemeClr val="tx1"/>
            </a:solidFill>
            <a:round/>
            <a:headEnd/>
            <a:tailEnd/>
          </a:ln>
        </p:spPr>
        <p:txBody>
          <a:bodyPr/>
          <a:lstStyle/>
          <a:p>
            <a:endParaRPr lang="en-US"/>
          </a:p>
        </p:txBody>
      </p:sp>
      <p:sp>
        <p:nvSpPr>
          <p:cNvPr id="9224" name="Line 8"/>
          <p:cNvSpPr>
            <a:spLocks noChangeShapeType="1"/>
          </p:cNvSpPr>
          <p:nvPr/>
        </p:nvSpPr>
        <p:spPr bwMode="auto">
          <a:xfrm>
            <a:off x="7848600" y="1524000"/>
            <a:ext cx="0" cy="152400"/>
          </a:xfrm>
          <a:prstGeom prst="line">
            <a:avLst/>
          </a:prstGeom>
          <a:noFill/>
          <a:ln w="9525">
            <a:solidFill>
              <a:schemeClr val="tx1"/>
            </a:solidFill>
            <a:round/>
            <a:headEnd/>
            <a:tailEnd/>
          </a:ln>
        </p:spPr>
        <p:txBody>
          <a:bodyPr/>
          <a:lstStyle/>
          <a:p>
            <a:endParaRPr lang="en-US"/>
          </a:p>
        </p:txBody>
      </p:sp>
      <p:sp>
        <p:nvSpPr>
          <p:cNvPr id="9226" name="Text Box 10"/>
          <p:cNvSpPr txBox="1">
            <a:spLocks noChangeArrowheads="1"/>
          </p:cNvSpPr>
          <p:nvPr/>
        </p:nvSpPr>
        <p:spPr bwMode="auto">
          <a:xfrm>
            <a:off x="2133600" y="1676400"/>
            <a:ext cx="3352800" cy="838200"/>
          </a:xfrm>
          <a:prstGeom prst="rect">
            <a:avLst/>
          </a:prstGeom>
          <a:solidFill>
            <a:srgbClr val="FFFFFF"/>
          </a:solidFill>
          <a:ln w="9525">
            <a:solidFill>
              <a:srgbClr val="000000"/>
            </a:solidFill>
            <a:miter lim="800000"/>
            <a:headEnd/>
            <a:tailEnd/>
          </a:ln>
        </p:spPr>
        <p:txBody>
          <a:bodyPr/>
          <a:lstStyle/>
          <a:p>
            <a:pPr algn="l"/>
            <a:r>
              <a:rPr lang="en-US" sz="1200" b="1" dirty="0">
                <a:solidFill>
                  <a:srgbClr val="FF0000"/>
                </a:solidFill>
              </a:rPr>
              <a:t>An abbreviated title, 50 character limit, including spacing &amp; punctuations, all CAPS (see </a:t>
            </a:r>
            <a:r>
              <a:rPr lang="en-US" sz="1200" b="1" dirty="0" smtClean="0">
                <a:solidFill>
                  <a:srgbClr val="FF0000"/>
                </a:solidFill>
              </a:rPr>
              <a:t>p. 229, 8.03). </a:t>
            </a:r>
            <a:r>
              <a:rPr lang="en-US" sz="1200" b="1" u="sng" dirty="0" smtClean="0">
                <a:solidFill>
                  <a:srgbClr val="FF0000"/>
                </a:solidFill>
              </a:rPr>
              <a:t>Put on every page</a:t>
            </a:r>
            <a:r>
              <a:rPr lang="en-US" sz="1200" b="1" dirty="0" smtClean="0">
                <a:solidFill>
                  <a:srgbClr val="FF0000"/>
                </a:solidFill>
              </a:rPr>
              <a:t>, with page number to the right, </a:t>
            </a:r>
            <a:r>
              <a:rPr lang="en-US" sz="1200" b="1" smtClean="0">
                <a:solidFill>
                  <a:srgbClr val="FF0000"/>
                </a:solidFill>
              </a:rPr>
              <a:t>EXCEPT the </a:t>
            </a:r>
            <a:r>
              <a:rPr lang="en-US" sz="1200" b="1" dirty="0" smtClean="0">
                <a:solidFill>
                  <a:srgbClr val="FF0000"/>
                </a:solidFill>
              </a:rPr>
              <a:t>words, “</a:t>
            </a:r>
            <a:r>
              <a:rPr lang="en-US" sz="1200" b="1" smtClean="0">
                <a:solidFill>
                  <a:srgbClr val="FF0000"/>
                </a:solidFill>
              </a:rPr>
              <a:t>Running head.”</a:t>
            </a:r>
            <a:endParaRPr lang="en-US" sz="1200" b="1" dirty="0">
              <a:latin typeface="Times New Roman" pitchFamily="18" charset="0"/>
            </a:endParaRPr>
          </a:p>
        </p:txBody>
      </p:sp>
      <p:sp>
        <p:nvSpPr>
          <p:cNvPr id="9227" name="Text Box 11"/>
          <p:cNvSpPr txBox="1">
            <a:spLocks noChangeArrowheads="1"/>
          </p:cNvSpPr>
          <p:nvPr/>
        </p:nvSpPr>
        <p:spPr bwMode="auto">
          <a:xfrm>
            <a:off x="6019800" y="4572000"/>
            <a:ext cx="1981200" cy="1371600"/>
          </a:xfrm>
          <a:prstGeom prst="rect">
            <a:avLst/>
          </a:prstGeom>
          <a:solidFill>
            <a:srgbClr val="FFFFFF"/>
          </a:solidFill>
          <a:ln w="9525">
            <a:solidFill>
              <a:srgbClr val="000000"/>
            </a:solidFill>
            <a:miter lim="800000"/>
            <a:headEnd/>
            <a:tailEnd/>
          </a:ln>
        </p:spPr>
        <p:txBody>
          <a:bodyPr/>
          <a:lstStyle/>
          <a:p>
            <a:pPr algn="l"/>
            <a:r>
              <a:rPr lang="en-US" sz="1200" b="1" dirty="0">
                <a:solidFill>
                  <a:srgbClr val="FF0000"/>
                </a:solidFill>
              </a:rPr>
              <a:t>Position the </a:t>
            </a:r>
            <a:r>
              <a:rPr lang="en-US" sz="1200" b="1" u="sng" dirty="0">
                <a:solidFill>
                  <a:srgbClr val="FF0000"/>
                </a:solidFill>
              </a:rPr>
              <a:t>title</a:t>
            </a:r>
            <a:r>
              <a:rPr lang="en-US" sz="1200" b="1" dirty="0">
                <a:solidFill>
                  <a:srgbClr val="FF0000"/>
                </a:solidFill>
              </a:rPr>
              <a:t> in the </a:t>
            </a:r>
            <a:r>
              <a:rPr lang="en-US" sz="1200" b="1" u="sng" dirty="0">
                <a:solidFill>
                  <a:srgbClr val="FF0000"/>
                </a:solidFill>
              </a:rPr>
              <a:t>upper half</a:t>
            </a:r>
            <a:r>
              <a:rPr lang="en-US" sz="1200" b="1" dirty="0">
                <a:solidFill>
                  <a:srgbClr val="FF0000"/>
                </a:solidFill>
              </a:rPr>
              <a:t> of the page. Type the name of the author one double-spaced line below the </a:t>
            </a:r>
            <a:r>
              <a:rPr lang="en-US" sz="1200" b="1" dirty="0" smtClean="0">
                <a:solidFill>
                  <a:srgbClr val="FF0000"/>
                </a:solidFill>
              </a:rPr>
              <a:t>title, then type the institutional affiliation (2.02).</a:t>
            </a:r>
            <a:endParaRPr lang="en-US" sz="1200" b="1" dirty="0">
              <a:latin typeface="Times New Roman" pitchFamily="18" charset="0"/>
            </a:endParaRPr>
          </a:p>
        </p:txBody>
      </p:sp>
      <p:sp>
        <p:nvSpPr>
          <p:cNvPr id="9228" name="Line 12"/>
          <p:cNvSpPr>
            <a:spLocks noChangeShapeType="1"/>
          </p:cNvSpPr>
          <p:nvPr/>
        </p:nvSpPr>
        <p:spPr bwMode="auto">
          <a:xfrm flipH="1">
            <a:off x="304800" y="5943600"/>
            <a:ext cx="8610600" cy="0"/>
          </a:xfrm>
          <a:prstGeom prst="line">
            <a:avLst/>
          </a:prstGeom>
          <a:noFill/>
          <a:ln w="6350">
            <a:solidFill>
              <a:srgbClr val="993366"/>
            </a:solidFill>
            <a:prstDash val="dashDot"/>
            <a:round/>
            <a:headEnd/>
            <a:tailEnd/>
          </a:ln>
        </p:spPr>
        <p:txBody>
          <a:bodyPr/>
          <a:lstStyle/>
          <a:p>
            <a:endParaRPr lang="en-US"/>
          </a:p>
        </p:txBody>
      </p:sp>
      <p:sp>
        <p:nvSpPr>
          <p:cNvPr id="9229" name="Text Box 13"/>
          <p:cNvSpPr txBox="1">
            <a:spLocks noChangeArrowheads="1"/>
          </p:cNvSpPr>
          <p:nvPr/>
        </p:nvSpPr>
        <p:spPr bwMode="auto">
          <a:xfrm>
            <a:off x="914400" y="4800600"/>
            <a:ext cx="2286000" cy="762000"/>
          </a:xfrm>
          <a:prstGeom prst="rect">
            <a:avLst/>
          </a:prstGeom>
          <a:solidFill>
            <a:srgbClr val="FFFFFF"/>
          </a:solidFill>
          <a:ln w="9525">
            <a:solidFill>
              <a:srgbClr val="000000"/>
            </a:solidFill>
            <a:miter lim="800000"/>
            <a:headEnd/>
            <a:tailEnd/>
          </a:ln>
        </p:spPr>
        <p:txBody>
          <a:bodyPr/>
          <a:lstStyle/>
          <a:p>
            <a:pPr algn="l"/>
            <a:r>
              <a:rPr lang="en-US" sz="1200" b="1" dirty="0">
                <a:solidFill>
                  <a:srgbClr val="FF0000"/>
                </a:solidFill>
              </a:rPr>
              <a:t>The recommended length for a title is </a:t>
            </a:r>
            <a:r>
              <a:rPr lang="en-US" sz="1200" b="1" dirty="0" smtClean="0">
                <a:solidFill>
                  <a:srgbClr val="FF0000"/>
                </a:solidFill>
              </a:rPr>
              <a:t> NO MORE THAN </a:t>
            </a:r>
            <a:r>
              <a:rPr lang="en-US" sz="1200" b="1" dirty="0">
                <a:solidFill>
                  <a:srgbClr val="FF0000"/>
                </a:solidFill>
              </a:rPr>
              <a:t>12 words. (see </a:t>
            </a:r>
            <a:r>
              <a:rPr lang="en-US" sz="1200" b="1" dirty="0" smtClean="0">
                <a:solidFill>
                  <a:srgbClr val="FF0000"/>
                </a:solidFill>
              </a:rPr>
              <a:t>2.01)</a:t>
            </a:r>
            <a:endParaRPr lang="en-US" sz="1200" dirty="0">
              <a:latin typeface="Times New Roman" pitchFamily="18" charset="0"/>
            </a:endParaRPr>
          </a:p>
        </p:txBody>
      </p:sp>
      <p:sp>
        <p:nvSpPr>
          <p:cNvPr id="9236" name="Text Box 20"/>
          <p:cNvSpPr txBox="1">
            <a:spLocks noChangeArrowheads="1"/>
          </p:cNvSpPr>
          <p:nvPr/>
        </p:nvSpPr>
        <p:spPr bwMode="auto">
          <a:xfrm>
            <a:off x="6400800" y="533400"/>
            <a:ext cx="2514600" cy="346075"/>
          </a:xfrm>
          <a:prstGeom prst="rect">
            <a:avLst/>
          </a:prstGeom>
          <a:noFill/>
          <a:ln w="9525">
            <a:solidFill>
              <a:schemeClr val="tx2"/>
            </a:solidFill>
            <a:miter lim="800000"/>
            <a:headEnd/>
            <a:tailEnd/>
          </a:ln>
        </p:spPr>
        <p:txBody>
          <a:bodyPr>
            <a:spAutoFit/>
          </a:bodyPr>
          <a:lstStyle/>
          <a:p>
            <a:pPr algn="l">
              <a:spcBef>
                <a:spcPct val="50000"/>
              </a:spcBef>
            </a:pPr>
            <a:endParaRPr lang="en-US" sz="1600" dirty="0">
              <a:solidFill>
                <a:srgbClr val="FF0000"/>
              </a:solidFill>
              <a:latin typeface="Garamon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Manuscript Elements: The Abstract </a:t>
            </a:r>
            <a:r>
              <a:rPr lang="en-US" sz="3000" dirty="0" smtClean="0">
                <a:solidFill>
                  <a:schemeClr val="accent1">
                    <a:lumMod val="40000"/>
                    <a:lumOff val="60000"/>
                  </a:schemeClr>
                </a:solidFill>
              </a:rPr>
              <a:t>(2.04)</a:t>
            </a:r>
            <a:endParaRPr lang="en-US" dirty="0">
              <a:solidFill>
                <a:schemeClr val="accent1">
                  <a:lumMod val="40000"/>
                  <a:lumOff val="60000"/>
                </a:schemeClr>
              </a:solidFill>
            </a:endParaRPr>
          </a:p>
        </p:txBody>
      </p:sp>
      <p:sp>
        <p:nvSpPr>
          <p:cNvPr id="3" name="Content Placeholder 2"/>
          <p:cNvSpPr>
            <a:spLocks noGrp="1"/>
          </p:cNvSpPr>
          <p:nvPr>
            <p:ph sz="quarter" idx="1"/>
          </p:nvPr>
        </p:nvSpPr>
        <p:spPr>
          <a:xfrm>
            <a:off x="914400" y="1600200"/>
            <a:ext cx="7851648" cy="5257800"/>
          </a:xfrm>
        </p:spPr>
        <p:txBody>
          <a:bodyPr>
            <a:normAutofit/>
          </a:bodyPr>
          <a:lstStyle/>
          <a:p>
            <a:r>
              <a:rPr lang="en-US" sz="2500" dirty="0" smtClean="0">
                <a:solidFill>
                  <a:schemeClr val="accent1">
                    <a:lumMod val="20000"/>
                    <a:lumOff val="80000"/>
                  </a:schemeClr>
                </a:solidFill>
              </a:rPr>
              <a:t>Begins on a new page (p. 2) with running head.</a:t>
            </a:r>
          </a:p>
          <a:p>
            <a:r>
              <a:rPr lang="en-US" sz="2500" dirty="0" smtClean="0">
                <a:solidFill>
                  <a:schemeClr val="accent1">
                    <a:lumMod val="20000"/>
                    <a:lumOff val="80000"/>
                  </a:schemeClr>
                </a:solidFill>
              </a:rPr>
              <a:t>Is a concise paragraph summarizing your essay. Word limits vary from journal to journal, ranging from 150-250 words. </a:t>
            </a:r>
          </a:p>
          <a:p>
            <a:r>
              <a:rPr lang="en-US" sz="2500" dirty="0" smtClean="0">
                <a:solidFill>
                  <a:schemeClr val="accent1">
                    <a:lumMod val="20000"/>
                    <a:lumOff val="80000"/>
                  </a:schemeClr>
                </a:solidFill>
              </a:rPr>
              <a:t>Should be accurate, reflecting content and purpose of manuscript</a:t>
            </a:r>
          </a:p>
          <a:p>
            <a:r>
              <a:rPr lang="en-US" sz="2500" dirty="0" smtClean="0">
                <a:solidFill>
                  <a:schemeClr val="accent1">
                    <a:lumMod val="20000"/>
                    <a:lumOff val="80000"/>
                  </a:schemeClr>
                </a:solidFill>
              </a:rPr>
              <a:t>Should be </a:t>
            </a:r>
            <a:r>
              <a:rPr lang="en-US" sz="2500" dirty="0" err="1" smtClean="0">
                <a:solidFill>
                  <a:schemeClr val="accent1">
                    <a:lumMod val="20000"/>
                    <a:lumOff val="80000"/>
                  </a:schemeClr>
                </a:solidFill>
              </a:rPr>
              <a:t>nonevaluative</a:t>
            </a:r>
            <a:endParaRPr lang="en-US" sz="2500" dirty="0" smtClean="0">
              <a:solidFill>
                <a:schemeClr val="accent1">
                  <a:lumMod val="20000"/>
                  <a:lumOff val="80000"/>
                </a:schemeClr>
              </a:solidFill>
            </a:endParaRPr>
          </a:p>
          <a:p>
            <a:r>
              <a:rPr lang="en-US" sz="2500" dirty="0" smtClean="0">
                <a:solidFill>
                  <a:schemeClr val="accent1">
                    <a:lumMod val="20000"/>
                    <a:lumOff val="80000"/>
                  </a:schemeClr>
                </a:solidFill>
              </a:rPr>
              <a:t>Should be coherent and readable</a:t>
            </a:r>
          </a:p>
          <a:p>
            <a:r>
              <a:rPr lang="en-US" sz="2500" dirty="0" smtClean="0">
                <a:solidFill>
                  <a:schemeClr val="accent1">
                    <a:lumMod val="20000"/>
                    <a:lumOff val="80000"/>
                  </a:schemeClr>
                </a:solidFill>
              </a:rPr>
              <a:t>For special instructions on abstracts for empirical studies, literature reviews, and case studies, see pp. 26-27. Abstracts vary based upon type of paper.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40000"/>
                    <a:lumOff val="60000"/>
                  </a:schemeClr>
                </a:solidFill>
              </a:rPr>
              <a:t>Manuscript Elements: Your Text </a:t>
            </a:r>
            <a:r>
              <a:rPr lang="en-US" sz="3000" dirty="0" smtClean="0">
                <a:solidFill>
                  <a:schemeClr val="accent1">
                    <a:lumMod val="40000"/>
                    <a:lumOff val="60000"/>
                  </a:schemeClr>
                </a:solidFill>
              </a:rPr>
              <a:t>(2.07-2.08)</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Introduction (2.05)</a:t>
            </a:r>
            <a:endParaRPr lang="en-US" dirty="0" smtClean="0">
              <a:solidFill>
                <a:schemeClr val="accent4">
                  <a:lumMod val="40000"/>
                  <a:lumOff val="60000"/>
                </a:schemeClr>
              </a:solidFill>
            </a:endParaRPr>
          </a:p>
          <a:p>
            <a:pPr lvl="1"/>
            <a:r>
              <a:rPr lang="en-US" sz="3000" dirty="0" smtClean="0">
                <a:solidFill>
                  <a:schemeClr val="accent4">
                    <a:lumMod val="40000"/>
                    <a:lumOff val="60000"/>
                  </a:schemeClr>
                </a:solidFill>
              </a:rPr>
              <a:t>Introduce the problem</a:t>
            </a:r>
            <a:r>
              <a:rPr lang="en-US" sz="3000" dirty="0" smtClean="0"/>
              <a:t> </a:t>
            </a:r>
          </a:p>
          <a:p>
            <a:pPr lvl="1"/>
            <a:r>
              <a:rPr lang="en-US" sz="3000" dirty="0" smtClean="0">
                <a:solidFill>
                  <a:schemeClr val="accent4">
                    <a:lumMod val="40000"/>
                    <a:lumOff val="60000"/>
                  </a:schemeClr>
                </a:solidFill>
              </a:rPr>
              <a:t>Explore importance of the problem</a:t>
            </a:r>
          </a:p>
          <a:p>
            <a:pPr lvl="1"/>
            <a:r>
              <a:rPr lang="en-US" sz="3000" dirty="0" smtClean="0">
                <a:solidFill>
                  <a:schemeClr val="accent4">
                    <a:lumMod val="40000"/>
                    <a:lumOff val="60000"/>
                  </a:schemeClr>
                </a:solidFill>
              </a:rPr>
              <a:t>Describe relevant scholarship</a:t>
            </a:r>
          </a:p>
          <a:p>
            <a:pPr lvl="1"/>
            <a:r>
              <a:rPr lang="en-US" sz="3000" dirty="0" smtClean="0">
                <a:solidFill>
                  <a:schemeClr val="accent4">
                    <a:lumMod val="40000"/>
                    <a:lumOff val="60000"/>
                  </a:schemeClr>
                </a:solidFill>
              </a:rPr>
              <a:t>State hypothesis and research design</a:t>
            </a:r>
          </a:p>
          <a:p>
            <a:pPr lvl="0"/>
            <a:r>
              <a:rPr lang="en-US" sz="3200" dirty="0" smtClean="0"/>
              <a:t>Methods (2.06)</a:t>
            </a:r>
          </a:p>
          <a:p>
            <a:pPr lvl="1"/>
            <a:r>
              <a:rPr lang="en-US" sz="3000" dirty="0" smtClean="0">
                <a:solidFill>
                  <a:schemeClr val="accent4">
                    <a:lumMod val="20000"/>
                    <a:lumOff val="80000"/>
                  </a:schemeClr>
                </a:solidFill>
              </a:rPr>
              <a:t>Describes how the study was conducted</a:t>
            </a:r>
          </a:p>
          <a:p>
            <a:pPr lvl="1"/>
            <a:r>
              <a:rPr lang="en-US" sz="3000" dirty="0" smtClean="0">
                <a:solidFill>
                  <a:schemeClr val="accent4">
                    <a:lumMod val="20000"/>
                    <a:lumOff val="80000"/>
                  </a:schemeClr>
                </a:solidFill>
              </a:rPr>
              <a:t>Includes:</a:t>
            </a:r>
          </a:p>
          <a:p>
            <a:pPr lvl="2"/>
            <a:r>
              <a:rPr lang="en-US" sz="2500" dirty="0" smtClean="0">
                <a:solidFill>
                  <a:schemeClr val="accent4">
                    <a:lumMod val="20000"/>
                    <a:lumOff val="80000"/>
                  </a:schemeClr>
                </a:solidFill>
              </a:rPr>
              <a:t>Participant</a:t>
            </a:r>
          </a:p>
          <a:p>
            <a:pPr lvl="2"/>
            <a:r>
              <a:rPr lang="en-US" sz="2500" dirty="0" smtClean="0">
                <a:solidFill>
                  <a:schemeClr val="accent4">
                    <a:lumMod val="20000"/>
                    <a:lumOff val="80000"/>
                  </a:schemeClr>
                </a:solidFill>
              </a:rPr>
              <a:t>Tools</a:t>
            </a:r>
          </a:p>
          <a:p>
            <a:pPr lvl="2"/>
            <a:r>
              <a:rPr lang="en-US" sz="2500" dirty="0" smtClean="0">
                <a:solidFill>
                  <a:schemeClr val="accent4">
                    <a:lumMod val="20000"/>
                    <a:lumOff val="80000"/>
                  </a:schemeClr>
                </a:solidFill>
              </a:rPr>
              <a:t>Procedure</a:t>
            </a:r>
            <a:endParaRPr lang="en-US" sz="2800" dirty="0" smtClean="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Your Text (</a:t>
            </a:r>
            <a:r>
              <a:rPr lang="en-US" dirty="0" err="1" smtClean="0">
                <a:solidFill>
                  <a:schemeClr val="accent1">
                    <a:lumMod val="40000"/>
                    <a:lumOff val="60000"/>
                  </a:schemeClr>
                </a:solidFill>
              </a:rPr>
              <a:t>con’t</a:t>
            </a:r>
            <a:r>
              <a:rPr lang="en-US" dirty="0" smtClean="0">
                <a:solidFill>
                  <a:schemeClr val="accent1">
                    <a:lumMod val="40000"/>
                    <a:lumOff val="60000"/>
                  </a:schemeClr>
                </a:solidFill>
              </a:rPr>
              <a:t>)</a:t>
            </a:r>
            <a:endParaRPr lang="en-US" dirty="0">
              <a:solidFill>
                <a:schemeClr val="accent1">
                  <a:lumMod val="40000"/>
                  <a:lumOff val="60000"/>
                </a:schemeClr>
              </a:solidFill>
            </a:endParaRPr>
          </a:p>
        </p:txBody>
      </p:sp>
      <p:sp>
        <p:nvSpPr>
          <p:cNvPr id="3" name="Content Placeholder 2"/>
          <p:cNvSpPr>
            <a:spLocks noGrp="1"/>
          </p:cNvSpPr>
          <p:nvPr>
            <p:ph sz="quarter" idx="1"/>
          </p:nvPr>
        </p:nvSpPr>
        <p:spPr/>
        <p:txBody>
          <a:bodyPr/>
          <a:lstStyle/>
          <a:p>
            <a:r>
              <a:rPr lang="en-US" sz="3000" dirty="0" smtClean="0"/>
              <a:t>Results (2.07)</a:t>
            </a:r>
          </a:p>
          <a:p>
            <a:pPr lvl="1"/>
            <a:r>
              <a:rPr lang="en-US" sz="2800" dirty="0" smtClean="0">
                <a:solidFill>
                  <a:schemeClr val="accent4">
                    <a:lumMod val="20000"/>
                    <a:lumOff val="80000"/>
                  </a:schemeClr>
                </a:solidFill>
              </a:rPr>
              <a:t>Stats, tables, figures</a:t>
            </a:r>
            <a:endParaRPr lang="en-US" sz="2800" dirty="0" smtClean="0"/>
          </a:p>
          <a:p>
            <a:pPr lvl="0"/>
            <a:r>
              <a:rPr lang="en-US" sz="3300" dirty="0" smtClean="0"/>
              <a:t>Discussion (2.08)</a:t>
            </a:r>
          </a:p>
          <a:p>
            <a:pPr lvl="1"/>
            <a:r>
              <a:rPr lang="en-US" sz="2800" dirty="0" smtClean="0">
                <a:solidFill>
                  <a:schemeClr val="bg2"/>
                </a:solidFill>
              </a:rPr>
              <a:t>Support hypothesis?</a:t>
            </a:r>
          </a:p>
          <a:p>
            <a:pPr lvl="1"/>
            <a:r>
              <a:rPr lang="en-US" sz="2800" dirty="0" smtClean="0">
                <a:solidFill>
                  <a:schemeClr val="bg2"/>
                </a:solidFill>
              </a:rPr>
              <a:t>Compare/contrast results with others</a:t>
            </a:r>
          </a:p>
          <a:p>
            <a:pPr lvl="1"/>
            <a:r>
              <a:rPr lang="en-US" sz="2800" dirty="0" smtClean="0">
                <a:solidFill>
                  <a:schemeClr val="bg2"/>
                </a:solidFill>
              </a:rPr>
              <a:t>Limitations and additional explanations of results</a:t>
            </a:r>
          </a:p>
          <a:p>
            <a:pPr lvl="1"/>
            <a:r>
              <a:rPr lang="en-US" sz="2800" dirty="0" smtClean="0">
                <a:solidFill>
                  <a:schemeClr val="bg2"/>
                </a:solidFill>
              </a:rPr>
              <a:t>Why are the findings important?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rgbClr val="775F55"/>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TotalTime>
  <Words>2845</Words>
  <Application>Microsoft Office PowerPoint</Application>
  <PresentationFormat>On-screen Show (4:3)</PresentationFormat>
  <Paragraphs>333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     A CEDARVILLE University WRITING CENTER workshop  writing well. Thinking well.  </vt:lpstr>
      <vt:lpstr>Publication Manual of the American Psychological Association, 6th edition</vt:lpstr>
      <vt:lpstr>Overview of the APA Manual:</vt:lpstr>
      <vt:lpstr> Order of Manuscript Pages (pp. 229-230) </vt:lpstr>
      <vt:lpstr>Manuscript Elements (2.01-2.03)</vt:lpstr>
      <vt:lpstr>Title Page</vt:lpstr>
      <vt:lpstr>Manuscript Elements: The Abstract (2.04)</vt:lpstr>
      <vt:lpstr>Manuscript Elements: Your Text (2.07-2.08)</vt:lpstr>
      <vt:lpstr>Your Text (con’t)</vt:lpstr>
      <vt:lpstr>Writing Clearly and Concisely:   HEADINGS (Sect. 3) </vt:lpstr>
      <vt:lpstr>Writing Style (3.05-3.09)</vt:lpstr>
      <vt:lpstr>Precision and Clarity (3.08)</vt:lpstr>
      <vt:lpstr>Precision and Clarity </vt:lpstr>
      <vt:lpstr>Reducing Bias in Language (3.11)</vt:lpstr>
      <vt:lpstr>Reducing Bias By Topic (3.12-3.16)</vt:lpstr>
      <vt:lpstr>Grammar (p. 77-86)</vt:lpstr>
      <vt:lpstr>The Mechanics of Style</vt:lpstr>
      <vt:lpstr>Crediting Sources In-Text (Sect. 6)</vt:lpstr>
      <vt:lpstr>Crediting Sources in Text </vt:lpstr>
      <vt:lpstr>Crediting Sources in Text</vt:lpstr>
      <vt:lpstr>Crediting Sources In-Text : Variations</vt:lpstr>
      <vt:lpstr>Crediting Sources in Text:  Miscellaneous, yet Important Info.</vt:lpstr>
      <vt:lpstr>Some examples that illustrate the application of APA style to direct quotation of a source</vt:lpstr>
      <vt:lpstr>Block Quotations (p. 171)</vt:lpstr>
      <vt:lpstr>Classical Works </vt:lpstr>
      <vt:lpstr> On Secondary Sources (6.17, p. 178) </vt:lpstr>
      <vt:lpstr>Crediting Sources: Reference List (6.22)</vt:lpstr>
      <vt:lpstr>Reference Components</vt:lpstr>
      <vt:lpstr>Publication Date (6.28)</vt:lpstr>
      <vt:lpstr>Reference List Examples (Sect. 7)</vt:lpstr>
      <vt:lpstr>Books (7.02) </vt:lpstr>
      <vt:lpstr>Other Types of Sources</vt:lpstr>
      <vt:lpstr>Reference Page Example</vt:lpstr>
      <vt:lpstr>Tables &amp; Figures (Sect. 5)</vt:lpstr>
      <vt:lpstr>Appendices (2.13, p. 39)</vt:lpstr>
      <vt:lpstr>Remember:</vt:lpstr>
    </vt:vector>
  </TitlesOfParts>
  <Company>Cedarville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CEDARVILLE University   WRITING CENTER</dc:title>
  <dc:creator>ckeeports</dc:creator>
  <cp:lastModifiedBy>MOOREJ</cp:lastModifiedBy>
  <cp:revision>128</cp:revision>
  <dcterms:created xsi:type="dcterms:W3CDTF">2009-08-27T16:56:53Z</dcterms:created>
  <dcterms:modified xsi:type="dcterms:W3CDTF">2010-09-17T16:02:40Z</dcterms:modified>
</cp:coreProperties>
</file>