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7"/>
  </p:notesMasterIdLst>
  <p:sldIdLst>
    <p:sldId id="256" r:id="rId2"/>
    <p:sldId id="257" r:id="rId3"/>
    <p:sldId id="331" r:id="rId4"/>
    <p:sldId id="259" r:id="rId5"/>
    <p:sldId id="264" r:id="rId6"/>
    <p:sldId id="260" r:id="rId7"/>
    <p:sldId id="268" r:id="rId8"/>
    <p:sldId id="261" r:id="rId9"/>
    <p:sldId id="323" r:id="rId10"/>
    <p:sldId id="330" r:id="rId11"/>
    <p:sldId id="262" r:id="rId12"/>
    <p:sldId id="263"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684" autoAdjust="0"/>
  </p:normalViewPr>
  <p:slideViewPr>
    <p:cSldViewPr snapToGrid="0" snapToObjects="1">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91C5E-22D1-40F0-8B59-00C84FF1D001}" type="datetimeFigureOut">
              <a:rPr lang="en-US" smtClean="0"/>
              <a:t>10/24/2020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055E9-8946-4FEB-951F-EA8C79F0E226}" type="slidenum">
              <a:rPr lang="en-US" smtClean="0"/>
              <a:t>‹#›</a:t>
            </a:fld>
            <a:endParaRPr lang="en-US"/>
          </a:p>
        </p:txBody>
      </p:sp>
    </p:spTree>
    <p:extLst>
      <p:ext uri="{BB962C8B-B14F-4D97-AF65-F5344CB8AC3E}">
        <p14:creationId xmlns:p14="http://schemas.microsoft.com/office/powerpoint/2010/main" val="54473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F0DF5-0B49-4CE7-9D18-93B7E7C62533}" type="slidenum">
              <a:rPr lang="en-US" smtClean="0"/>
              <a:t>10</a:t>
            </a:fld>
            <a:endParaRPr lang="en-US"/>
          </a:p>
        </p:txBody>
      </p:sp>
    </p:spTree>
    <p:extLst>
      <p:ext uri="{BB962C8B-B14F-4D97-AF65-F5344CB8AC3E}">
        <p14:creationId xmlns:p14="http://schemas.microsoft.com/office/powerpoint/2010/main" val="285822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integration it is key to think about specific passages of Scripture, but also to widen our scope in terms of thinking in theological categories. Examples.</a:t>
            </a:r>
          </a:p>
        </p:txBody>
      </p:sp>
      <p:sp>
        <p:nvSpPr>
          <p:cNvPr id="4" name="Slide Number Placeholder 3"/>
          <p:cNvSpPr>
            <a:spLocks noGrp="1"/>
          </p:cNvSpPr>
          <p:nvPr>
            <p:ph type="sldNum" sz="quarter" idx="5"/>
          </p:nvPr>
        </p:nvSpPr>
        <p:spPr/>
        <p:txBody>
          <a:bodyPr/>
          <a:lstStyle/>
          <a:p>
            <a:fld id="{845055E9-8946-4FEB-951F-EA8C79F0E226}" type="slidenum">
              <a:rPr lang="en-US" smtClean="0"/>
              <a:t>13</a:t>
            </a:fld>
            <a:endParaRPr lang="en-US"/>
          </a:p>
        </p:txBody>
      </p:sp>
    </p:spTree>
    <p:extLst>
      <p:ext uri="{BB962C8B-B14F-4D97-AF65-F5344CB8AC3E}">
        <p14:creationId xmlns:p14="http://schemas.microsoft.com/office/powerpoint/2010/main" val="139172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we are answering worldview questions in our fields as our integrative work, but we can never forget that the content provided as answers for those question is found in the Bible </a:t>
            </a:r>
            <a:r>
              <a:rPr lang="en-US"/>
              <a:t>and theology.</a:t>
            </a:r>
          </a:p>
        </p:txBody>
      </p:sp>
      <p:sp>
        <p:nvSpPr>
          <p:cNvPr id="4" name="Slide Number Placeholder 3"/>
          <p:cNvSpPr>
            <a:spLocks noGrp="1"/>
          </p:cNvSpPr>
          <p:nvPr>
            <p:ph type="sldNum" sz="quarter" idx="5"/>
          </p:nvPr>
        </p:nvSpPr>
        <p:spPr/>
        <p:txBody>
          <a:bodyPr/>
          <a:lstStyle/>
          <a:p>
            <a:fld id="{845055E9-8946-4FEB-951F-EA8C79F0E226}" type="slidenum">
              <a:rPr lang="en-US" smtClean="0"/>
              <a:t>15</a:t>
            </a:fld>
            <a:endParaRPr lang="en-US"/>
          </a:p>
        </p:txBody>
      </p:sp>
    </p:spTree>
    <p:extLst>
      <p:ext uri="{BB962C8B-B14F-4D97-AF65-F5344CB8AC3E}">
        <p14:creationId xmlns:p14="http://schemas.microsoft.com/office/powerpoint/2010/main" val="6208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54F6FDB-6AB9-E644-ADF6-35615CD6C1E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9505-306C-2E40-8D11-09E2CC47738D}"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76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F6FDB-6AB9-E644-ADF6-35615CD6C1E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9505-306C-2E40-8D11-09E2CC47738D}" type="slidenum">
              <a:rPr lang="en-US" smtClean="0"/>
              <a:t>‹#›</a:t>
            </a:fld>
            <a:endParaRPr lang="en-US"/>
          </a:p>
        </p:txBody>
      </p:sp>
    </p:spTree>
    <p:extLst>
      <p:ext uri="{BB962C8B-B14F-4D97-AF65-F5344CB8AC3E}">
        <p14:creationId xmlns:p14="http://schemas.microsoft.com/office/powerpoint/2010/main" val="300752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F6FDB-6AB9-E644-ADF6-35615CD6C1E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9505-306C-2E40-8D11-09E2CC47738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56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4F6FDB-6AB9-E644-ADF6-35615CD6C1E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9505-306C-2E40-8D11-09E2CC47738D}" type="slidenum">
              <a:rPr lang="en-US" smtClean="0"/>
              <a:t>‹#›</a:t>
            </a:fld>
            <a:endParaRPr lang="en-US"/>
          </a:p>
        </p:txBody>
      </p:sp>
    </p:spTree>
    <p:extLst>
      <p:ext uri="{BB962C8B-B14F-4D97-AF65-F5344CB8AC3E}">
        <p14:creationId xmlns:p14="http://schemas.microsoft.com/office/powerpoint/2010/main" val="92246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4F6FDB-6AB9-E644-ADF6-35615CD6C1E1}"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B9505-306C-2E40-8D11-09E2CC47738D}"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18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4F6FDB-6AB9-E644-ADF6-35615CD6C1E1}"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B9505-306C-2E40-8D11-09E2CC47738D}" type="slidenum">
              <a:rPr lang="en-US" smtClean="0"/>
              <a:t>‹#›</a:t>
            </a:fld>
            <a:endParaRPr lang="en-US"/>
          </a:p>
        </p:txBody>
      </p:sp>
    </p:spTree>
    <p:extLst>
      <p:ext uri="{BB962C8B-B14F-4D97-AF65-F5344CB8AC3E}">
        <p14:creationId xmlns:p14="http://schemas.microsoft.com/office/powerpoint/2010/main" val="413487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4F6FDB-6AB9-E644-ADF6-35615CD6C1E1}"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B9505-306C-2E40-8D11-09E2CC47738D}" type="slidenum">
              <a:rPr lang="en-US" smtClean="0"/>
              <a:t>‹#›</a:t>
            </a:fld>
            <a:endParaRPr lang="en-US"/>
          </a:p>
        </p:txBody>
      </p:sp>
    </p:spTree>
    <p:extLst>
      <p:ext uri="{BB962C8B-B14F-4D97-AF65-F5344CB8AC3E}">
        <p14:creationId xmlns:p14="http://schemas.microsoft.com/office/powerpoint/2010/main" val="329096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4F6FDB-6AB9-E644-ADF6-35615CD6C1E1}" type="datetimeFigureOut">
              <a:rPr lang="en-US" smtClean="0"/>
              <a:t>10/24/2020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B9505-306C-2E40-8D11-09E2CC47738D}" type="slidenum">
              <a:rPr lang="en-US" smtClean="0"/>
              <a:t>‹#›</a:t>
            </a:fld>
            <a:endParaRPr lang="en-US"/>
          </a:p>
        </p:txBody>
      </p:sp>
    </p:spTree>
    <p:extLst>
      <p:ext uri="{BB962C8B-B14F-4D97-AF65-F5344CB8AC3E}">
        <p14:creationId xmlns:p14="http://schemas.microsoft.com/office/powerpoint/2010/main" val="182193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F6FDB-6AB9-E644-ADF6-35615CD6C1E1}" type="datetimeFigureOut">
              <a:rPr lang="en-US" smtClean="0"/>
              <a:t>10/24/2020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B9505-306C-2E40-8D11-09E2CC47738D}" type="slidenum">
              <a:rPr lang="en-US" smtClean="0"/>
              <a:t>‹#›</a:t>
            </a:fld>
            <a:endParaRPr lang="en-US"/>
          </a:p>
        </p:txBody>
      </p:sp>
    </p:spTree>
    <p:extLst>
      <p:ext uri="{BB962C8B-B14F-4D97-AF65-F5344CB8AC3E}">
        <p14:creationId xmlns:p14="http://schemas.microsoft.com/office/powerpoint/2010/main" val="198243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4F6FDB-6AB9-E644-ADF6-35615CD6C1E1}"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B9505-306C-2E40-8D11-09E2CC47738D}" type="slidenum">
              <a:rPr lang="en-US" smtClean="0"/>
              <a:t>‹#›</a:t>
            </a:fld>
            <a:endParaRPr lang="en-US"/>
          </a:p>
        </p:txBody>
      </p:sp>
    </p:spTree>
    <p:extLst>
      <p:ext uri="{BB962C8B-B14F-4D97-AF65-F5344CB8AC3E}">
        <p14:creationId xmlns:p14="http://schemas.microsoft.com/office/powerpoint/2010/main" val="375838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4F6FDB-6AB9-E644-ADF6-35615CD6C1E1}"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B9505-306C-2E40-8D11-09E2CC47738D}"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6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54F6FDB-6AB9-E644-ADF6-35615CD6C1E1}" type="datetimeFigureOut">
              <a:rPr lang="en-US" smtClean="0"/>
              <a:t>10/24/2020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5DB9505-306C-2E40-8D11-09E2CC47738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633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0440-FB0F-E74A-AE9A-DC5110DBFEB8}"/>
              </a:ext>
            </a:extLst>
          </p:cNvPr>
          <p:cNvSpPr>
            <a:spLocks noGrp="1"/>
          </p:cNvSpPr>
          <p:nvPr>
            <p:ph type="ctrTitle"/>
          </p:nvPr>
        </p:nvSpPr>
        <p:spPr/>
        <p:txBody>
          <a:bodyPr>
            <a:normAutofit/>
          </a:bodyPr>
          <a:lstStyle/>
          <a:p>
            <a:r>
              <a:rPr lang="en-US" sz="7000" b="1" dirty="0"/>
              <a:t>Eschatology</a:t>
            </a:r>
          </a:p>
        </p:txBody>
      </p:sp>
      <p:sp>
        <p:nvSpPr>
          <p:cNvPr id="3" name="Subtitle 2">
            <a:extLst>
              <a:ext uri="{FF2B5EF4-FFF2-40B4-BE49-F238E27FC236}">
                <a16:creationId xmlns:a16="http://schemas.microsoft.com/office/drawing/2014/main" id="{1BB2ABB2-2C00-B24A-81B1-440DE9137DA2}"/>
              </a:ext>
            </a:extLst>
          </p:cNvPr>
          <p:cNvSpPr>
            <a:spLocks noGrp="1"/>
          </p:cNvSpPr>
          <p:nvPr>
            <p:ph type="subTitle" idx="1"/>
          </p:nvPr>
        </p:nvSpPr>
        <p:spPr>
          <a:xfrm>
            <a:off x="8610600" y="4960137"/>
            <a:ext cx="3581400" cy="1463040"/>
          </a:xfrm>
        </p:spPr>
        <p:txBody>
          <a:bodyPr>
            <a:normAutofit/>
          </a:bodyPr>
          <a:lstStyle/>
          <a:p>
            <a:r>
              <a:rPr lang="en-US" sz="3000" dirty="0"/>
              <a:t>CBI Theology Seminar</a:t>
            </a:r>
          </a:p>
        </p:txBody>
      </p:sp>
    </p:spTree>
    <p:extLst>
      <p:ext uri="{BB962C8B-B14F-4D97-AF65-F5344CB8AC3E}">
        <p14:creationId xmlns:p14="http://schemas.microsoft.com/office/powerpoint/2010/main" val="1085676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Reality of New Creation</a:t>
            </a:r>
          </a:p>
        </p:txBody>
      </p:sp>
      <p:pic>
        <p:nvPicPr>
          <p:cNvPr id="3" name="Content Placeholder 2"/>
          <p:cNvPicPr>
            <a:picLocks noGrp="1" noChangeAspect="1"/>
          </p:cNvPicPr>
          <p:nvPr>
            <p:ph idx="1"/>
          </p:nvPr>
        </p:nvPicPr>
        <p:blipFill>
          <a:blip r:embed="rId3"/>
          <a:stretch>
            <a:fillRect/>
          </a:stretch>
        </p:blipFill>
        <p:spPr>
          <a:xfrm>
            <a:off x="2633663" y="1752600"/>
            <a:ext cx="7238999" cy="4343400"/>
          </a:xfrm>
          <a:prstGeom prst="rect">
            <a:avLst/>
          </a:prstGeom>
        </p:spPr>
      </p:pic>
    </p:spTree>
    <p:extLst>
      <p:ext uri="{BB962C8B-B14F-4D97-AF65-F5344CB8AC3E}">
        <p14:creationId xmlns:p14="http://schemas.microsoft.com/office/powerpoint/2010/main" val="271951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3B1B-53E3-47BB-B22D-04C082F4AE29}"/>
              </a:ext>
            </a:extLst>
          </p:cNvPr>
          <p:cNvSpPr>
            <a:spLocks noGrp="1"/>
          </p:cNvSpPr>
          <p:nvPr>
            <p:ph type="title"/>
          </p:nvPr>
        </p:nvSpPr>
        <p:spPr/>
        <p:txBody>
          <a:bodyPr/>
          <a:lstStyle/>
          <a:p>
            <a:r>
              <a:rPr lang="en-US" dirty="0"/>
              <a:t>Hope and Purpose</a:t>
            </a:r>
          </a:p>
        </p:txBody>
      </p:sp>
      <p:sp>
        <p:nvSpPr>
          <p:cNvPr id="3" name="Content Placeholder 2">
            <a:extLst>
              <a:ext uri="{FF2B5EF4-FFF2-40B4-BE49-F238E27FC236}">
                <a16:creationId xmlns:a16="http://schemas.microsoft.com/office/drawing/2014/main" id="{6A21FC8C-3D47-4B68-AD2C-81B59E5A9D81}"/>
              </a:ext>
            </a:extLst>
          </p:cNvPr>
          <p:cNvSpPr>
            <a:spLocks noGrp="1"/>
          </p:cNvSpPr>
          <p:nvPr>
            <p:ph idx="1"/>
          </p:nvPr>
        </p:nvSpPr>
        <p:spPr>
          <a:xfrm>
            <a:off x="1024128" y="1819835"/>
            <a:ext cx="9720071" cy="4796117"/>
          </a:xfrm>
        </p:spPr>
        <p:txBody>
          <a:bodyPr>
            <a:normAutofit/>
          </a:bodyPr>
          <a:lstStyle/>
          <a:p>
            <a:r>
              <a:rPr lang="en-US" dirty="0"/>
              <a:t>We should grieve in this life, but not as those who have no hope (1 Thess. 4:13).</a:t>
            </a:r>
          </a:p>
          <a:p>
            <a:r>
              <a:rPr lang="en-US" dirty="0"/>
              <a:t>We should suffer with a forward-looking perspective (2 Cor. 4:16-18).</a:t>
            </a:r>
          </a:p>
          <a:p>
            <a:r>
              <a:rPr lang="en-US" dirty="0"/>
              <a:t>We should be a forgiving people, knowing that judgment belongs to God (Rom. 12:19-21). </a:t>
            </a:r>
          </a:p>
          <a:p>
            <a:r>
              <a:rPr lang="en-US" dirty="0"/>
              <a:t>We should reject present utopianism, looking to a future kingdom.</a:t>
            </a:r>
          </a:p>
          <a:p>
            <a:r>
              <a:rPr lang="en-US" dirty="0"/>
              <a:t>We should approach the Christian life with a future orientation, with freedom from sin, not defined by our past, failures, or our accomplishments.</a:t>
            </a:r>
          </a:p>
          <a:p>
            <a:r>
              <a:rPr lang="en-US" dirty="0"/>
              <a:t>We should value evangelism, church membership, corporate worship, and global missions.</a:t>
            </a:r>
          </a:p>
          <a:p>
            <a:r>
              <a:rPr lang="en-US" dirty="0"/>
              <a:t>We should live for the glory of God as good stewards of all He has given to us, knowing one day we will stand before our Lord.</a:t>
            </a:r>
          </a:p>
          <a:p>
            <a:endParaRPr lang="en-US" dirty="0"/>
          </a:p>
        </p:txBody>
      </p:sp>
    </p:spTree>
    <p:extLst>
      <p:ext uri="{BB962C8B-B14F-4D97-AF65-F5344CB8AC3E}">
        <p14:creationId xmlns:p14="http://schemas.microsoft.com/office/powerpoint/2010/main" val="178055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B1F7-C597-4323-8F68-8D9406279166}"/>
              </a:ext>
            </a:extLst>
          </p:cNvPr>
          <p:cNvSpPr>
            <a:spLocks noGrp="1"/>
          </p:cNvSpPr>
          <p:nvPr>
            <p:ph type="title"/>
          </p:nvPr>
        </p:nvSpPr>
        <p:spPr/>
        <p:txBody>
          <a:bodyPr/>
          <a:lstStyle/>
          <a:p>
            <a:r>
              <a:rPr lang="en-US" dirty="0"/>
              <a:t>Application for Our Disciplines</a:t>
            </a:r>
          </a:p>
        </p:txBody>
      </p:sp>
      <p:sp>
        <p:nvSpPr>
          <p:cNvPr id="3" name="Content Placeholder 2">
            <a:extLst>
              <a:ext uri="{FF2B5EF4-FFF2-40B4-BE49-F238E27FC236}">
                <a16:creationId xmlns:a16="http://schemas.microsoft.com/office/drawing/2014/main" id="{85CDAB3E-1367-4804-A0A6-EE6FCD065C24}"/>
              </a:ext>
            </a:extLst>
          </p:cNvPr>
          <p:cNvSpPr>
            <a:spLocks noGrp="1"/>
          </p:cNvSpPr>
          <p:nvPr>
            <p:ph idx="1"/>
          </p:nvPr>
        </p:nvSpPr>
        <p:spPr/>
        <p:txBody>
          <a:bodyPr/>
          <a:lstStyle/>
          <a:p>
            <a:r>
              <a:rPr lang="en-US" dirty="0"/>
              <a:t>Other worldviews affirm no afterlife, and no eternal judgment or salvation (focus is on science, technology, fitness, entertainment, power, pleasure, or success as savior), or perhaps some different rendition of these items (i.e., alternative religions).</a:t>
            </a:r>
          </a:p>
          <a:p>
            <a:pPr lvl="1"/>
            <a:r>
              <a:rPr lang="en-US" dirty="0"/>
              <a:t>This means there will be vast differences in relation to how we work in our discipline, namely, with hope, a particular purpose, and an eye to the future. We have a different motivation in our work.</a:t>
            </a:r>
          </a:p>
          <a:p>
            <a:pPr lvl="1"/>
            <a:r>
              <a:rPr lang="en-US" dirty="0"/>
              <a:t>Our research will be done with excellence, as well as an eye to a future day of restoration.</a:t>
            </a:r>
          </a:p>
          <a:p>
            <a:pPr lvl="1"/>
            <a:r>
              <a:rPr lang="en-US" dirty="0"/>
              <a:t>Our teaching will guide students to achieve great things in their field, doing their work as unto the Lord, as a steward of the good gifts God has given to them.</a:t>
            </a:r>
          </a:p>
          <a:p>
            <a:pPr lvl="1"/>
            <a:r>
              <a:rPr lang="en-US" dirty="0"/>
              <a:t>Our values and pursuits will be grounded in an eternal perspective. Our fields are important, we operate in a fallen world, and await the coming day of </a:t>
            </a:r>
            <a:r>
              <a:rPr lang="en-US"/>
              <a:t>restoration.</a:t>
            </a:r>
            <a:endParaRPr lang="en-US" dirty="0"/>
          </a:p>
          <a:p>
            <a:endParaRPr lang="en-US" dirty="0"/>
          </a:p>
        </p:txBody>
      </p:sp>
    </p:spTree>
    <p:extLst>
      <p:ext uri="{BB962C8B-B14F-4D97-AF65-F5344CB8AC3E}">
        <p14:creationId xmlns:p14="http://schemas.microsoft.com/office/powerpoint/2010/main" val="74847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791A-8C82-4E9E-9AF9-32E2FD8931CA}"/>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CB2244F-A0B0-4855-A3CC-CCF185B5EE1A}"/>
              </a:ext>
            </a:extLst>
          </p:cNvPr>
          <p:cNvSpPr>
            <a:spLocks noGrp="1"/>
          </p:cNvSpPr>
          <p:nvPr>
            <p:ph idx="1"/>
          </p:nvPr>
        </p:nvSpPr>
        <p:spPr/>
        <p:txBody>
          <a:bodyPr/>
          <a:lstStyle/>
          <a:p>
            <a:r>
              <a:rPr lang="en-US" dirty="0"/>
              <a:t>The Center for Biblical Integration at Cedarville University promotes biblical and theological understanding for the sake of applying biblical truth to the teaching and research done by all of our faculty members. The Center serves as a resource to help faculty establish and build upon a biblical and theological foundation so as to </a:t>
            </a:r>
            <a:r>
              <a:rPr lang="en-US" b="1" dirty="0"/>
              <a:t>think theologically</a:t>
            </a:r>
            <a:r>
              <a:rPr lang="en-US" dirty="0"/>
              <a:t> about their respective academic disciplines and discern the nexus between biblical-theological truth and all of life. Renewing our minds in the truth of Scripture and theology will equip us for the task of affirming, rejecting, or redeeming the various presuppositions, findings, and conclusions within our respective fields.</a:t>
            </a:r>
          </a:p>
        </p:txBody>
      </p:sp>
    </p:spTree>
    <p:extLst>
      <p:ext uri="{BB962C8B-B14F-4D97-AF65-F5344CB8AC3E}">
        <p14:creationId xmlns:p14="http://schemas.microsoft.com/office/powerpoint/2010/main" val="152684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791A-8C82-4E9E-9AF9-32E2FD8931CA}"/>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CB2244F-A0B0-4855-A3CC-CCF185B5EE1A}"/>
              </a:ext>
            </a:extLst>
          </p:cNvPr>
          <p:cNvSpPr>
            <a:spLocks noGrp="1"/>
          </p:cNvSpPr>
          <p:nvPr>
            <p:ph sz="half" idx="1"/>
          </p:nvPr>
        </p:nvSpPr>
        <p:spPr/>
        <p:txBody>
          <a:bodyPr/>
          <a:lstStyle/>
          <a:p>
            <a:r>
              <a:rPr lang="en-US" dirty="0"/>
              <a:t>Doctrinal Overview</a:t>
            </a:r>
          </a:p>
          <a:p>
            <a:r>
              <a:rPr lang="en-US" dirty="0"/>
              <a:t>Theology and Worldview</a:t>
            </a:r>
          </a:p>
          <a:p>
            <a:r>
              <a:rPr lang="en-US" dirty="0"/>
              <a:t>Revelation</a:t>
            </a:r>
          </a:p>
          <a:p>
            <a:r>
              <a:rPr lang="en-US" dirty="0"/>
              <a:t>Hermeneutics</a:t>
            </a:r>
          </a:p>
          <a:p>
            <a:r>
              <a:rPr lang="en-US" dirty="0"/>
              <a:t>God and Creation</a:t>
            </a:r>
          </a:p>
          <a:p>
            <a:r>
              <a:rPr lang="en-US" dirty="0"/>
              <a:t>Humanity and Sin</a:t>
            </a:r>
          </a:p>
        </p:txBody>
      </p:sp>
      <p:sp>
        <p:nvSpPr>
          <p:cNvPr id="7" name="Content Placeholder 6">
            <a:extLst>
              <a:ext uri="{FF2B5EF4-FFF2-40B4-BE49-F238E27FC236}">
                <a16:creationId xmlns:a16="http://schemas.microsoft.com/office/drawing/2014/main" id="{DECE8D11-AF4F-4E09-A06E-AA06B0AC8A1F}"/>
              </a:ext>
            </a:extLst>
          </p:cNvPr>
          <p:cNvSpPr>
            <a:spLocks noGrp="1"/>
          </p:cNvSpPr>
          <p:nvPr>
            <p:ph sz="half" idx="2"/>
          </p:nvPr>
        </p:nvSpPr>
        <p:spPr/>
        <p:txBody>
          <a:bodyPr/>
          <a:lstStyle/>
          <a:p>
            <a:r>
              <a:rPr lang="en-US" dirty="0"/>
              <a:t>Christ</a:t>
            </a:r>
          </a:p>
          <a:p>
            <a:r>
              <a:rPr lang="en-US" dirty="0"/>
              <a:t>Salvation</a:t>
            </a:r>
          </a:p>
          <a:p>
            <a:r>
              <a:rPr lang="en-US" dirty="0"/>
              <a:t>Church</a:t>
            </a:r>
          </a:p>
          <a:p>
            <a:r>
              <a:rPr lang="en-US" dirty="0"/>
              <a:t>Holy Spirit</a:t>
            </a:r>
          </a:p>
          <a:p>
            <a:r>
              <a:rPr lang="en-US" dirty="0"/>
              <a:t>Last Things</a:t>
            </a:r>
          </a:p>
        </p:txBody>
      </p:sp>
    </p:spTree>
    <p:extLst>
      <p:ext uri="{BB962C8B-B14F-4D97-AF65-F5344CB8AC3E}">
        <p14:creationId xmlns:p14="http://schemas.microsoft.com/office/powerpoint/2010/main" val="8317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19DF31-DB1C-46AE-9681-FF9E7B95E38A}"/>
              </a:ext>
            </a:extLst>
          </p:cNvPr>
          <p:cNvSpPr txBox="1"/>
          <p:nvPr/>
        </p:nvSpPr>
        <p:spPr>
          <a:xfrm>
            <a:off x="4597864" y="2546535"/>
            <a:ext cx="2996268" cy="523220"/>
          </a:xfrm>
          <a:prstGeom prst="rect">
            <a:avLst/>
          </a:prstGeom>
          <a:noFill/>
        </p:spPr>
        <p:txBody>
          <a:bodyPr wrap="square" rtlCol="0">
            <a:spAutoFit/>
          </a:bodyPr>
          <a:lstStyle/>
          <a:p>
            <a:pPr algn="ctr"/>
            <a:r>
              <a:rPr lang="en-US" sz="2800" dirty="0"/>
              <a:t>Worldview</a:t>
            </a:r>
          </a:p>
        </p:txBody>
      </p:sp>
      <p:sp>
        <p:nvSpPr>
          <p:cNvPr id="5" name="TextBox 4">
            <a:extLst>
              <a:ext uri="{FF2B5EF4-FFF2-40B4-BE49-F238E27FC236}">
                <a16:creationId xmlns:a16="http://schemas.microsoft.com/office/drawing/2014/main" id="{3FD2BA79-0251-4529-8735-C49A585A3E9A}"/>
              </a:ext>
            </a:extLst>
          </p:cNvPr>
          <p:cNvSpPr txBox="1"/>
          <p:nvPr/>
        </p:nvSpPr>
        <p:spPr>
          <a:xfrm>
            <a:off x="1545671" y="3852281"/>
            <a:ext cx="9100658" cy="523220"/>
          </a:xfrm>
          <a:prstGeom prst="rect">
            <a:avLst/>
          </a:prstGeom>
          <a:noFill/>
        </p:spPr>
        <p:txBody>
          <a:bodyPr wrap="square" rtlCol="0">
            <a:spAutoFit/>
          </a:bodyPr>
          <a:lstStyle/>
          <a:p>
            <a:pPr algn="ctr"/>
            <a:r>
              <a:rPr lang="en-US" sz="2800" dirty="0"/>
              <a:t>Presuppositions		Findings</a:t>
            </a:r>
            <a:r>
              <a:rPr lang="en-US" sz="2400" dirty="0"/>
              <a:t>		</a:t>
            </a:r>
            <a:r>
              <a:rPr lang="en-US" sz="2800" dirty="0"/>
              <a:t>Interpretations</a:t>
            </a:r>
            <a:r>
              <a:rPr lang="en-US" sz="2400" dirty="0"/>
              <a:t>		</a:t>
            </a:r>
            <a:r>
              <a:rPr lang="en-US" sz="2800" dirty="0"/>
              <a:t>Conclusions</a:t>
            </a:r>
          </a:p>
        </p:txBody>
      </p:sp>
      <p:sp>
        <p:nvSpPr>
          <p:cNvPr id="6" name="TextBox 5">
            <a:extLst>
              <a:ext uri="{FF2B5EF4-FFF2-40B4-BE49-F238E27FC236}">
                <a16:creationId xmlns:a16="http://schemas.microsoft.com/office/drawing/2014/main" id="{878F797A-21A7-424E-BA62-DC5FD83AD0EC}"/>
              </a:ext>
            </a:extLst>
          </p:cNvPr>
          <p:cNvSpPr txBox="1"/>
          <p:nvPr/>
        </p:nvSpPr>
        <p:spPr>
          <a:xfrm>
            <a:off x="2669095" y="5398973"/>
            <a:ext cx="6853806" cy="461665"/>
          </a:xfrm>
          <a:prstGeom prst="rect">
            <a:avLst/>
          </a:prstGeom>
          <a:noFill/>
        </p:spPr>
        <p:txBody>
          <a:bodyPr wrap="square" rtlCol="0">
            <a:spAutoFit/>
          </a:bodyPr>
          <a:lstStyle/>
          <a:p>
            <a:pPr algn="ctr"/>
            <a:r>
              <a:rPr lang="en-US" sz="2400" dirty="0"/>
              <a:t>Reject		Receive		Redeem</a:t>
            </a:r>
          </a:p>
        </p:txBody>
      </p:sp>
      <p:sp>
        <p:nvSpPr>
          <p:cNvPr id="2" name="TextBox 1">
            <a:extLst>
              <a:ext uri="{FF2B5EF4-FFF2-40B4-BE49-F238E27FC236}">
                <a16:creationId xmlns:a16="http://schemas.microsoft.com/office/drawing/2014/main" id="{C1B06F9B-149C-48B7-86DA-4EC649ED0C03}"/>
              </a:ext>
            </a:extLst>
          </p:cNvPr>
          <p:cNvSpPr txBox="1"/>
          <p:nvPr/>
        </p:nvSpPr>
        <p:spPr>
          <a:xfrm>
            <a:off x="5395516" y="525969"/>
            <a:ext cx="1400962" cy="523220"/>
          </a:xfrm>
          <a:prstGeom prst="rect">
            <a:avLst/>
          </a:prstGeom>
          <a:noFill/>
        </p:spPr>
        <p:txBody>
          <a:bodyPr wrap="square" rtlCol="0">
            <a:spAutoFit/>
          </a:bodyPr>
          <a:lstStyle/>
          <a:p>
            <a:pPr algn="ctr"/>
            <a:r>
              <a:rPr lang="en-US" sz="2800" b="1" dirty="0"/>
              <a:t>Bible</a:t>
            </a:r>
          </a:p>
        </p:txBody>
      </p:sp>
      <p:sp>
        <p:nvSpPr>
          <p:cNvPr id="3" name="Rectangle 2">
            <a:extLst>
              <a:ext uri="{FF2B5EF4-FFF2-40B4-BE49-F238E27FC236}">
                <a16:creationId xmlns:a16="http://schemas.microsoft.com/office/drawing/2014/main" id="{01F0077A-D5F8-4760-AA3F-DB765803BB06}"/>
              </a:ext>
            </a:extLst>
          </p:cNvPr>
          <p:cNvSpPr/>
          <p:nvPr/>
        </p:nvSpPr>
        <p:spPr>
          <a:xfrm>
            <a:off x="5309564" y="1555230"/>
            <a:ext cx="1572866" cy="523220"/>
          </a:xfrm>
          <a:prstGeom prst="rect">
            <a:avLst/>
          </a:prstGeom>
        </p:spPr>
        <p:txBody>
          <a:bodyPr wrap="none">
            <a:spAutoFit/>
          </a:bodyPr>
          <a:lstStyle/>
          <a:p>
            <a:pPr algn="ctr"/>
            <a:r>
              <a:rPr lang="en-US" sz="2800" b="1" dirty="0"/>
              <a:t>Theology</a:t>
            </a:r>
          </a:p>
        </p:txBody>
      </p:sp>
      <p:sp>
        <p:nvSpPr>
          <p:cNvPr id="7" name="Arrow: Down 6">
            <a:extLst>
              <a:ext uri="{FF2B5EF4-FFF2-40B4-BE49-F238E27FC236}">
                <a16:creationId xmlns:a16="http://schemas.microsoft.com/office/drawing/2014/main" id="{799A3F63-C322-4785-B7B7-37664C85CD6C}"/>
              </a:ext>
            </a:extLst>
          </p:cNvPr>
          <p:cNvSpPr/>
          <p:nvPr/>
        </p:nvSpPr>
        <p:spPr>
          <a:xfrm>
            <a:off x="5952562" y="1053593"/>
            <a:ext cx="286870" cy="5762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1172B5-3B17-40A1-B64C-A08E4806DB84}"/>
              </a:ext>
            </a:extLst>
          </p:cNvPr>
          <p:cNvPicPr>
            <a:picLocks noChangeAspect="1"/>
          </p:cNvPicPr>
          <p:nvPr/>
        </p:nvPicPr>
        <p:blipFill>
          <a:blip r:embed="rId3"/>
          <a:stretch>
            <a:fillRect/>
          </a:stretch>
        </p:blipFill>
        <p:spPr>
          <a:xfrm rot="2575931">
            <a:off x="3331600" y="3000600"/>
            <a:ext cx="347502" cy="597460"/>
          </a:xfrm>
          <a:prstGeom prst="rect">
            <a:avLst/>
          </a:prstGeom>
        </p:spPr>
      </p:pic>
      <p:pic>
        <p:nvPicPr>
          <p:cNvPr id="9" name="Picture 8">
            <a:extLst>
              <a:ext uri="{FF2B5EF4-FFF2-40B4-BE49-F238E27FC236}">
                <a16:creationId xmlns:a16="http://schemas.microsoft.com/office/drawing/2014/main" id="{AD132A32-16D5-4022-8CB0-5E1AC820D874}"/>
              </a:ext>
            </a:extLst>
          </p:cNvPr>
          <p:cNvPicPr>
            <a:picLocks noChangeAspect="1"/>
          </p:cNvPicPr>
          <p:nvPr/>
        </p:nvPicPr>
        <p:blipFill>
          <a:blip r:embed="rId3"/>
          <a:stretch>
            <a:fillRect/>
          </a:stretch>
        </p:blipFill>
        <p:spPr>
          <a:xfrm>
            <a:off x="5922249" y="2067178"/>
            <a:ext cx="347502" cy="597460"/>
          </a:xfrm>
          <a:prstGeom prst="rect">
            <a:avLst/>
          </a:prstGeom>
        </p:spPr>
      </p:pic>
      <p:pic>
        <p:nvPicPr>
          <p:cNvPr id="10" name="Picture 9">
            <a:extLst>
              <a:ext uri="{FF2B5EF4-FFF2-40B4-BE49-F238E27FC236}">
                <a16:creationId xmlns:a16="http://schemas.microsoft.com/office/drawing/2014/main" id="{B0F9834A-82EE-4EED-BD51-DF591E0DE1F7}"/>
              </a:ext>
            </a:extLst>
          </p:cNvPr>
          <p:cNvPicPr>
            <a:picLocks noChangeAspect="1"/>
          </p:cNvPicPr>
          <p:nvPr/>
        </p:nvPicPr>
        <p:blipFill>
          <a:blip r:embed="rId3"/>
          <a:stretch>
            <a:fillRect/>
          </a:stretch>
        </p:blipFill>
        <p:spPr>
          <a:xfrm rot="1402760">
            <a:off x="5048213" y="3040022"/>
            <a:ext cx="347502" cy="597460"/>
          </a:xfrm>
          <a:prstGeom prst="rect">
            <a:avLst/>
          </a:prstGeom>
        </p:spPr>
      </p:pic>
      <p:pic>
        <p:nvPicPr>
          <p:cNvPr id="11" name="Picture 10">
            <a:extLst>
              <a:ext uri="{FF2B5EF4-FFF2-40B4-BE49-F238E27FC236}">
                <a16:creationId xmlns:a16="http://schemas.microsoft.com/office/drawing/2014/main" id="{728E70F3-FF00-42AA-98CE-C208FB3A3CAD}"/>
              </a:ext>
            </a:extLst>
          </p:cNvPr>
          <p:cNvPicPr>
            <a:picLocks noChangeAspect="1"/>
          </p:cNvPicPr>
          <p:nvPr/>
        </p:nvPicPr>
        <p:blipFill>
          <a:blip r:embed="rId3"/>
          <a:stretch>
            <a:fillRect/>
          </a:stretch>
        </p:blipFill>
        <p:spPr>
          <a:xfrm rot="20715178">
            <a:off x="6734930" y="3070193"/>
            <a:ext cx="347502" cy="597460"/>
          </a:xfrm>
          <a:prstGeom prst="rect">
            <a:avLst/>
          </a:prstGeom>
        </p:spPr>
      </p:pic>
      <p:pic>
        <p:nvPicPr>
          <p:cNvPr id="12" name="Picture 11">
            <a:extLst>
              <a:ext uri="{FF2B5EF4-FFF2-40B4-BE49-F238E27FC236}">
                <a16:creationId xmlns:a16="http://schemas.microsoft.com/office/drawing/2014/main" id="{3C3E096D-2401-45A7-B12E-C46C2D0D0765}"/>
              </a:ext>
            </a:extLst>
          </p:cNvPr>
          <p:cNvPicPr>
            <a:picLocks noChangeAspect="1"/>
          </p:cNvPicPr>
          <p:nvPr/>
        </p:nvPicPr>
        <p:blipFill>
          <a:blip r:embed="rId3"/>
          <a:stretch>
            <a:fillRect/>
          </a:stretch>
        </p:blipFill>
        <p:spPr>
          <a:xfrm rot="19546471">
            <a:off x="8768821" y="3036216"/>
            <a:ext cx="347502" cy="597460"/>
          </a:xfrm>
          <a:prstGeom prst="rect">
            <a:avLst/>
          </a:prstGeom>
        </p:spPr>
      </p:pic>
      <p:pic>
        <p:nvPicPr>
          <p:cNvPr id="13" name="Picture 12">
            <a:extLst>
              <a:ext uri="{FF2B5EF4-FFF2-40B4-BE49-F238E27FC236}">
                <a16:creationId xmlns:a16="http://schemas.microsoft.com/office/drawing/2014/main" id="{12C78491-5B93-4F55-852F-B2EBDA5EA157}"/>
              </a:ext>
            </a:extLst>
          </p:cNvPr>
          <p:cNvPicPr>
            <a:picLocks noChangeAspect="1"/>
          </p:cNvPicPr>
          <p:nvPr/>
        </p:nvPicPr>
        <p:blipFill>
          <a:blip r:embed="rId3"/>
          <a:stretch>
            <a:fillRect/>
          </a:stretch>
        </p:blipFill>
        <p:spPr>
          <a:xfrm>
            <a:off x="4596436" y="4564284"/>
            <a:ext cx="347502" cy="597460"/>
          </a:xfrm>
          <a:prstGeom prst="rect">
            <a:avLst/>
          </a:prstGeom>
        </p:spPr>
      </p:pic>
      <p:pic>
        <p:nvPicPr>
          <p:cNvPr id="14" name="Picture 13">
            <a:extLst>
              <a:ext uri="{FF2B5EF4-FFF2-40B4-BE49-F238E27FC236}">
                <a16:creationId xmlns:a16="http://schemas.microsoft.com/office/drawing/2014/main" id="{BA851C67-618E-4803-A40C-2332FCE587EC}"/>
              </a:ext>
            </a:extLst>
          </p:cNvPr>
          <p:cNvPicPr>
            <a:picLocks noChangeAspect="1"/>
          </p:cNvPicPr>
          <p:nvPr/>
        </p:nvPicPr>
        <p:blipFill>
          <a:blip r:embed="rId3"/>
          <a:stretch>
            <a:fillRect/>
          </a:stretch>
        </p:blipFill>
        <p:spPr>
          <a:xfrm>
            <a:off x="5962359" y="4555318"/>
            <a:ext cx="347502" cy="597460"/>
          </a:xfrm>
          <a:prstGeom prst="rect">
            <a:avLst/>
          </a:prstGeom>
        </p:spPr>
      </p:pic>
      <p:pic>
        <p:nvPicPr>
          <p:cNvPr id="15" name="Picture 14">
            <a:extLst>
              <a:ext uri="{FF2B5EF4-FFF2-40B4-BE49-F238E27FC236}">
                <a16:creationId xmlns:a16="http://schemas.microsoft.com/office/drawing/2014/main" id="{ED8C8C0C-F778-4D27-804D-016A73C7C302}"/>
              </a:ext>
            </a:extLst>
          </p:cNvPr>
          <p:cNvPicPr>
            <a:picLocks noChangeAspect="1"/>
          </p:cNvPicPr>
          <p:nvPr/>
        </p:nvPicPr>
        <p:blipFill>
          <a:blip r:embed="rId3"/>
          <a:stretch>
            <a:fillRect/>
          </a:stretch>
        </p:blipFill>
        <p:spPr>
          <a:xfrm>
            <a:off x="7244911" y="4579657"/>
            <a:ext cx="347502" cy="597460"/>
          </a:xfrm>
          <a:prstGeom prst="rect">
            <a:avLst/>
          </a:prstGeom>
        </p:spPr>
      </p:pic>
    </p:spTree>
    <p:extLst>
      <p:ext uri="{BB962C8B-B14F-4D97-AF65-F5344CB8AC3E}">
        <p14:creationId xmlns:p14="http://schemas.microsoft.com/office/powerpoint/2010/main" val="47990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D6D8-D652-5C41-AFFE-237F4EC8A7C7}"/>
              </a:ext>
            </a:extLst>
          </p:cNvPr>
          <p:cNvSpPr>
            <a:spLocks noGrp="1"/>
          </p:cNvSpPr>
          <p:nvPr>
            <p:ph type="title"/>
          </p:nvPr>
        </p:nvSpPr>
        <p:spPr/>
        <p:txBody>
          <a:bodyPr/>
          <a:lstStyle/>
          <a:p>
            <a:r>
              <a:rPr lang="en-US" dirty="0"/>
              <a:t>Eschatology in Broad Categories</a:t>
            </a:r>
          </a:p>
        </p:txBody>
      </p:sp>
      <p:sp>
        <p:nvSpPr>
          <p:cNvPr id="3" name="Content Placeholder 2">
            <a:extLst>
              <a:ext uri="{FF2B5EF4-FFF2-40B4-BE49-F238E27FC236}">
                <a16:creationId xmlns:a16="http://schemas.microsoft.com/office/drawing/2014/main" id="{28351930-DF3F-B140-A233-BA40ABE22652}"/>
              </a:ext>
            </a:extLst>
          </p:cNvPr>
          <p:cNvSpPr>
            <a:spLocks noGrp="1"/>
          </p:cNvSpPr>
          <p:nvPr>
            <p:ph idx="1"/>
          </p:nvPr>
        </p:nvSpPr>
        <p:spPr/>
        <p:txBody>
          <a:bodyPr/>
          <a:lstStyle/>
          <a:p>
            <a:r>
              <a:rPr lang="en-US" sz="3500" dirty="0"/>
              <a:t>Personal Eschatology</a:t>
            </a:r>
          </a:p>
          <a:p>
            <a:pPr lvl="1"/>
            <a:r>
              <a:rPr lang="en-US" sz="2500" dirty="0"/>
              <a:t>Death, life after death (intermediate state)</a:t>
            </a:r>
            <a:br>
              <a:rPr lang="en-US" sz="2500" dirty="0"/>
            </a:br>
            <a:endParaRPr lang="en-US" sz="2500" dirty="0"/>
          </a:p>
          <a:p>
            <a:r>
              <a:rPr lang="en-US" sz="3500" dirty="0"/>
              <a:t>Cosmic Eschatology</a:t>
            </a:r>
          </a:p>
          <a:p>
            <a:pPr lvl="1"/>
            <a:r>
              <a:rPr lang="en-US" sz="2500" dirty="0"/>
              <a:t>Kingdom of God, Rapture, tribulation, millennium, judgment, NH/NE</a:t>
            </a:r>
          </a:p>
        </p:txBody>
      </p:sp>
    </p:spTree>
    <p:extLst>
      <p:ext uri="{BB962C8B-B14F-4D97-AF65-F5344CB8AC3E}">
        <p14:creationId xmlns:p14="http://schemas.microsoft.com/office/powerpoint/2010/main" val="1190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D6D8-D652-5C41-AFFE-237F4EC8A7C7}"/>
              </a:ext>
            </a:extLst>
          </p:cNvPr>
          <p:cNvSpPr>
            <a:spLocks noGrp="1"/>
          </p:cNvSpPr>
          <p:nvPr>
            <p:ph type="title"/>
          </p:nvPr>
        </p:nvSpPr>
        <p:spPr/>
        <p:txBody>
          <a:bodyPr/>
          <a:lstStyle/>
          <a:p>
            <a:r>
              <a:rPr lang="en-US" dirty="0"/>
              <a:t>Eschatology in Broad Categories</a:t>
            </a:r>
          </a:p>
        </p:txBody>
      </p:sp>
      <p:sp>
        <p:nvSpPr>
          <p:cNvPr id="3" name="Content Placeholder 2">
            <a:extLst>
              <a:ext uri="{FF2B5EF4-FFF2-40B4-BE49-F238E27FC236}">
                <a16:creationId xmlns:a16="http://schemas.microsoft.com/office/drawing/2014/main" id="{28351930-DF3F-B140-A233-BA40ABE22652}"/>
              </a:ext>
            </a:extLst>
          </p:cNvPr>
          <p:cNvSpPr>
            <a:spLocks noGrp="1"/>
          </p:cNvSpPr>
          <p:nvPr>
            <p:ph idx="1"/>
          </p:nvPr>
        </p:nvSpPr>
        <p:spPr/>
        <p:txBody>
          <a:bodyPr/>
          <a:lstStyle/>
          <a:p>
            <a:r>
              <a:rPr lang="en-US" sz="3500" dirty="0"/>
              <a:t>Personal Eschatology</a:t>
            </a:r>
          </a:p>
          <a:p>
            <a:pPr lvl="1"/>
            <a:r>
              <a:rPr lang="en-US" sz="2500" b="1" dirty="0"/>
              <a:t>Death, life after death (intermediate state)</a:t>
            </a:r>
            <a:br>
              <a:rPr lang="en-US" sz="2500" b="1" dirty="0"/>
            </a:br>
            <a:endParaRPr lang="en-US" sz="2500" b="1" dirty="0"/>
          </a:p>
          <a:p>
            <a:r>
              <a:rPr lang="en-US" sz="3500" dirty="0"/>
              <a:t>Cosmic Eschatology</a:t>
            </a:r>
          </a:p>
          <a:p>
            <a:pPr lvl="1"/>
            <a:r>
              <a:rPr lang="en-US" sz="2500" dirty="0"/>
              <a:t>Kingdom of </a:t>
            </a:r>
            <a:r>
              <a:rPr lang="en-US" sz="2500"/>
              <a:t>God, Rapture</a:t>
            </a:r>
            <a:r>
              <a:rPr lang="en-US" sz="2500" dirty="0"/>
              <a:t>, tribulation, millennium, </a:t>
            </a:r>
            <a:r>
              <a:rPr lang="en-US" sz="2500" b="1" dirty="0"/>
              <a:t>judgment</a:t>
            </a:r>
            <a:r>
              <a:rPr lang="en-US" sz="2500" dirty="0"/>
              <a:t>, </a:t>
            </a:r>
            <a:r>
              <a:rPr lang="en-US" sz="2500" b="1" dirty="0"/>
              <a:t>NH/NE</a:t>
            </a:r>
          </a:p>
        </p:txBody>
      </p:sp>
    </p:spTree>
    <p:extLst>
      <p:ext uri="{BB962C8B-B14F-4D97-AF65-F5344CB8AC3E}">
        <p14:creationId xmlns:p14="http://schemas.microsoft.com/office/powerpoint/2010/main" val="51597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AC83-7DDF-48F7-B645-B9B6F329CFE0}"/>
              </a:ext>
            </a:extLst>
          </p:cNvPr>
          <p:cNvSpPr>
            <a:spLocks noGrp="1"/>
          </p:cNvSpPr>
          <p:nvPr>
            <p:ph type="title"/>
          </p:nvPr>
        </p:nvSpPr>
        <p:spPr/>
        <p:txBody>
          <a:bodyPr/>
          <a:lstStyle/>
          <a:p>
            <a:r>
              <a:rPr lang="en-US" dirty="0"/>
              <a:t>Death/Intermediate State</a:t>
            </a:r>
          </a:p>
        </p:txBody>
      </p:sp>
      <p:sp>
        <p:nvSpPr>
          <p:cNvPr id="3" name="Content Placeholder 2">
            <a:extLst>
              <a:ext uri="{FF2B5EF4-FFF2-40B4-BE49-F238E27FC236}">
                <a16:creationId xmlns:a16="http://schemas.microsoft.com/office/drawing/2014/main" id="{651E23F1-7450-4AA9-BF47-3BF32EC7DA58}"/>
              </a:ext>
            </a:extLst>
          </p:cNvPr>
          <p:cNvSpPr>
            <a:spLocks noGrp="1"/>
          </p:cNvSpPr>
          <p:nvPr>
            <p:ph idx="1"/>
          </p:nvPr>
        </p:nvSpPr>
        <p:spPr/>
        <p:txBody>
          <a:bodyPr/>
          <a:lstStyle/>
          <a:p>
            <a:r>
              <a:rPr lang="en-US" dirty="0"/>
              <a:t>Death is not natural, it was brought on by the Fall (Gen 2:17; cf. Gen 5).</a:t>
            </a:r>
          </a:p>
          <a:p>
            <a:r>
              <a:rPr lang="en-US" dirty="0"/>
              <a:t>Death is not the end, there is an afterlife seen in Scripture.</a:t>
            </a:r>
          </a:p>
          <a:p>
            <a:r>
              <a:rPr lang="en-US" dirty="0"/>
              <a:t>While there is not abundant detail in the OT about the afterlife, we know it was believed in and a resurrection to everlasting life or death was expected (Dan. 12:1-3). </a:t>
            </a:r>
          </a:p>
          <a:p>
            <a:r>
              <a:rPr lang="en-US" dirty="0"/>
              <a:t>People were on the lookout in the OT for the One who would free them from the curse (Gen 3:15; cf. Gen 5:28-29). Jesus is the One who defeated death (1 Cor. 15:1-56).</a:t>
            </a:r>
          </a:p>
          <a:p>
            <a:endParaRPr lang="en-US" dirty="0"/>
          </a:p>
        </p:txBody>
      </p:sp>
    </p:spTree>
    <p:extLst>
      <p:ext uri="{BB962C8B-B14F-4D97-AF65-F5344CB8AC3E}">
        <p14:creationId xmlns:p14="http://schemas.microsoft.com/office/powerpoint/2010/main" val="33652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AC83-7DDF-48F7-B645-B9B6F329CFE0}"/>
              </a:ext>
            </a:extLst>
          </p:cNvPr>
          <p:cNvSpPr>
            <a:spLocks noGrp="1"/>
          </p:cNvSpPr>
          <p:nvPr>
            <p:ph type="title"/>
          </p:nvPr>
        </p:nvSpPr>
        <p:spPr/>
        <p:txBody>
          <a:bodyPr/>
          <a:lstStyle/>
          <a:p>
            <a:r>
              <a:rPr lang="en-US" dirty="0"/>
              <a:t>Death/Intermediate State</a:t>
            </a:r>
          </a:p>
        </p:txBody>
      </p:sp>
      <p:sp>
        <p:nvSpPr>
          <p:cNvPr id="3" name="Content Placeholder 2">
            <a:extLst>
              <a:ext uri="{FF2B5EF4-FFF2-40B4-BE49-F238E27FC236}">
                <a16:creationId xmlns:a16="http://schemas.microsoft.com/office/drawing/2014/main" id="{651E23F1-7450-4AA9-BF47-3BF32EC7DA58}"/>
              </a:ext>
            </a:extLst>
          </p:cNvPr>
          <p:cNvSpPr>
            <a:spLocks noGrp="1"/>
          </p:cNvSpPr>
          <p:nvPr>
            <p:ph idx="1"/>
          </p:nvPr>
        </p:nvSpPr>
        <p:spPr/>
        <p:txBody>
          <a:bodyPr/>
          <a:lstStyle/>
          <a:p>
            <a:r>
              <a:rPr lang="en-US" dirty="0"/>
              <a:t>The NT notes that all humanity, upon death, enters into a temporary intermediate state of comfort with God or torment because of their unbelief (Luke 16:19-31; 23:43; Phil. 1:21-23; 2 Cor. 5:1-10).</a:t>
            </a:r>
          </a:p>
        </p:txBody>
      </p:sp>
    </p:spTree>
    <p:extLst>
      <p:ext uri="{BB962C8B-B14F-4D97-AF65-F5344CB8AC3E}">
        <p14:creationId xmlns:p14="http://schemas.microsoft.com/office/powerpoint/2010/main" val="163250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EA71-FBE8-4E1C-9A9D-E58951C007A9}"/>
              </a:ext>
            </a:extLst>
          </p:cNvPr>
          <p:cNvSpPr>
            <a:spLocks noGrp="1"/>
          </p:cNvSpPr>
          <p:nvPr>
            <p:ph type="title"/>
          </p:nvPr>
        </p:nvSpPr>
        <p:spPr/>
        <p:txBody>
          <a:bodyPr/>
          <a:lstStyle/>
          <a:p>
            <a:r>
              <a:rPr lang="en-US" dirty="0"/>
              <a:t>Judgment</a:t>
            </a:r>
          </a:p>
        </p:txBody>
      </p:sp>
      <p:sp>
        <p:nvSpPr>
          <p:cNvPr id="3" name="Content Placeholder 2">
            <a:extLst>
              <a:ext uri="{FF2B5EF4-FFF2-40B4-BE49-F238E27FC236}">
                <a16:creationId xmlns:a16="http://schemas.microsoft.com/office/drawing/2014/main" id="{765660A9-8A59-42EF-A813-7A8E6036E9F1}"/>
              </a:ext>
            </a:extLst>
          </p:cNvPr>
          <p:cNvSpPr>
            <a:spLocks noGrp="1"/>
          </p:cNvSpPr>
          <p:nvPr>
            <p:ph idx="1"/>
          </p:nvPr>
        </p:nvSpPr>
        <p:spPr/>
        <p:txBody>
          <a:bodyPr/>
          <a:lstStyle/>
          <a:p>
            <a:r>
              <a:rPr lang="en-US" dirty="0"/>
              <a:t>Christ will return and when he does he will display his glory in both judgment and salvation. </a:t>
            </a:r>
          </a:p>
          <a:p>
            <a:r>
              <a:rPr lang="en-US" dirty="0"/>
              <a:t>All of humanity will appear before the judgment seat of Christ (2 Cor. 5:10). Jesus likens this to a separation of sheep (believers) and goats (unbelievers) who have judgment rendered to them (Matt. 25:31-46).</a:t>
            </a:r>
          </a:p>
          <a:p>
            <a:r>
              <a:rPr lang="en-US" dirty="0"/>
              <a:t>This judgment is final, decisive, and determinative (Heb. 9:27), and is based on repentance and faith in Jesus Christ alone for salvation (John 14:6; Acts 4:12; Rom. 10:9-17; 2 Thess. 1:5-10).</a:t>
            </a:r>
          </a:p>
        </p:txBody>
      </p:sp>
    </p:spTree>
    <p:extLst>
      <p:ext uri="{BB962C8B-B14F-4D97-AF65-F5344CB8AC3E}">
        <p14:creationId xmlns:p14="http://schemas.microsoft.com/office/powerpoint/2010/main" val="78749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EA71-FBE8-4E1C-9A9D-E58951C007A9}"/>
              </a:ext>
            </a:extLst>
          </p:cNvPr>
          <p:cNvSpPr>
            <a:spLocks noGrp="1"/>
          </p:cNvSpPr>
          <p:nvPr>
            <p:ph type="title"/>
          </p:nvPr>
        </p:nvSpPr>
        <p:spPr/>
        <p:txBody>
          <a:bodyPr/>
          <a:lstStyle/>
          <a:p>
            <a:r>
              <a:rPr lang="en-US" dirty="0"/>
              <a:t>Judgment</a:t>
            </a:r>
          </a:p>
        </p:txBody>
      </p:sp>
      <p:sp>
        <p:nvSpPr>
          <p:cNvPr id="3" name="Content Placeholder 2">
            <a:extLst>
              <a:ext uri="{FF2B5EF4-FFF2-40B4-BE49-F238E27FC236}">
                <a16:creationId xmlns:a16="http://schemas.microsoft.com/office/drawing/2014/main" id="{765660A9-8A59-42EF-A813-7A8E6036E9F1}"/>
              </a:ext>
            </a:extLst>
          </p:cNvPr>
          <p:cNvSpPr>
            <a:spLocks noGrp="1"/>
          </p:cNvSpPr>
          <p:nvPr>
            <p:ph idx="1"/>
          </p:nvPr>
        </p:nvSpPr>
        <p:spPr/>
        <p:txBody>
          <a:bodyPr/>
          <a:lstStyle/>
          <a:p>
            <a:r>
              <a:rPr lang="en-US" dirty="0"/>
              <a:t>Those who believe are granted eternal life, which depicts reality without death in the new heavens and new earth (Rev. 21-22). </a:t>
            </a:r>
          </a:p>
          <a:p>
            <a:r>
              <a:rPr lang="en-US" dirty="0"/>
              <a:t>Those who don’t believe are cast into the lake of fire forever (called the second death; Rev 20:11-15). Hell is real, eternal, conscious torment.</a:t>
            </a:r>
          </a:p>
          <a:p>
            <a:endParaRPr lang="en-US" dirty="0"/>
          </a:p>
        </p:txBody>
      </p:sp>
    </p:spTree>
    <p:extLst>
      <p:ext uri="{BB962C8B-B14F-4D97-AF65-F5344CB8AC3E}">
        <p14:creationId xmlns:p14="http://schemas.microsoft.com/office/powerpoint/2010/main" val="152989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64BE-A9A5-4CBC-A725-EC2067C0BDF1}"/>
              </a:ext>
            </a:extLst>
          </p:cNvPr>
          <p:cNvSpPr>
            <a:spLocks noGrp="1"/>
          </p:cNvSpPr>
          <p:nvPr>
            <p:ph type="title"/>
          </p:nvPr>
        </p:nvSpPr>
        <p:spPr/>
        <p:txBody>
          <a:bodyPr/>
          <a:lstStyle/>
          <a:p>
            <a:r>
              <a:rPr lang="en-US" dirty="0"/>
              <a:t>New Creation</a:t>
            </a:r>
          </a:p>
        </p:txBody>
      </p:sp>
      <p:sp>
        <p:nvSpPr>
          <p:cNvPr id="3" name="Content Placeholder 2">
            <a:extLst>
              <a:ext uri="{FF2B5EF4-FFF2-40B4-BE49-F238E27FC236}">
                <a16:creationId xmlns:a16="http://schemas.microsoft.com/office/drawing/2014/main" id="{CFF8881F-F550-4C21-8044-A82FB60BEFBA}"/>
              </a:ext>
            </a:extLst>
          </p:cNvPr>
          <p:cNvSpPr>
            <a:spLocks noGrp="1"/>
          </p:cNvSpPr>
          <p:nvPr>
            <p:ph idx="1"/>
          </p:nvPr>
        </p:nvSpPr>
        <p:spPr/>
        <p:txBody>
          <a:bodyPr/>
          <a:lstStyle/>
          <a:p>
            <a:r>
              <a:rPr lang="en-US" dirty="0"/>
              <a:t>This is the final state of existence for believers once we are resurrected (1 Cor. 15:50-58; 2 Pet. 3:8-13; Rev. 21:1-4).</a:t>
            </a:r>
          </a:p>
          <a:p>
            <a:pPr lvl="1"/>
            <a:r>
              <a:rPr lang="en-US" dirty="0"/>
              <a:t>Tabernacle/Temple- God will dwell with us (Ex. 29:44-45; Rev. 21:3).</a:t>
            </a:r>
          </a:p>
          <a:p>
            <a:pPr lvl="1"/>
            <a:r>
              <a:rPr lang="en-US" dirty="0"/>
              <a:t>A city (Heb. 11:9-10; Rev. 21:17, 24, 26; 22:3).</a:t>
            </a:r>
          </a:p>
          <a:p>
            <a:pPr lvl="1"/>
            <a:r>
              <a:rPr lang="en-US" dirty="0"/>
              <a:t>Our true homeland (Heb. 11:13-16).</a:t>
            </a:r>
          </a:p>
          <a:p>
            <a:pPr lvl="1"/>
            <a:r>
              <a:rPr lang="en-US" dirty="0"/>
              <a:t>A wedding feast (Rev. 19:9, 21:2, 9-14; Eph. 5:27).</a:t>
            </a:r>
          </a:p>
          <a:p>
            <a:pPr lvl="1"/>
            <a:r>
              <a:rPr lang="en-US" dirty="0"/>
              <a:t>A kingdom- God will rule and reign and His people will live in perfect harmony.</a:t>
            </a:r>
          </a:p>
          <a:p>
            <a:pPr lvl="1"/>
            <a:r>
              <a:rPr lang="en-US" dirty="0"/>
              <a:t>A garden (Gen. 2; Rev. 22:1-3).</a:t>
            </a:r>
          </a:p>
          <a:p>
            <a:pPr lvl="1"/>
            <a:r>
              <a:rPr lang="en-US" dirty="0"/>
              <a:t>A family reunion (John 14:1-2).</a:t>
            </a:r>
          </a:p>
          <a:p>
            <a:pPr lvl="1"/>
            <a:r>
              <a:rPr lang="en-US" dirty="0"/>
              <a:t>A place of restoration- no more tears, sorrow, mourning, or death (Rev. 21:4).</a:t>
            </a:r>
          </a:p>
          <a:p>
            <a:pPr lvl="1"/>
            <a:endParaRPr lang="en-US" dirty="0"/>
          </a:p>
          <a:p>
            <a:endParaRPr lang="en-US" dirty="0"/>
          </a:p>
        </p:txBody>
      </p:sp>
    </p:spTree>
    <p:extLst>
      <p:ext uri="{BB962C8B-B14F-4D97-AF65-F5344CB8AC3E}">
        <p14:creationId xmlns:p14="http://schemas.microsoft.com/office/powerpoint/2010/main" val="3607779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Heaven is a world of love</a:t>
            </a:r>
          </a:p>
        </p:txBody>
      </p:sp>
      <p:sp>
        <p:nvSpPr>
          <p:cNvPr id="3" name="Content Placeholder 2"/>
          <p:cNvSpPr>
            <a:spLocks noGrp="1"/>
          </p:cNvSpPr>
          <p:nvPr>
            <p:ph idx="1"/>
          </p:nvPr>
        </p:nvSpPr>
        <p:spPr>
          <a:xfrm>
            <a:off x="1524001" y="1888924"/>
            <a:ext cx="4953000" cy="4283276"/>
          </a:xfrm>
        </p:spPr>
        <p:txBody>
          <a:bodyPr/>
          <a:lstStyle/>
          <a:p>
            <a:r>
              <a:rPr lang="en-US" dirty="0"/>
              <a:t>“There this glorious God is manifested, and shines forth, in full glory, in beams of love. And there this glorious fountain forever flows forth in streams, yea, in rivers of love and delight, and these rivers swell, as it were, to an ocean of love, in which the souls of the ransomed may bathe with the sweetest enjoyment, and their hearts, as it were, be deluged with love!” </a:t>
            </a:r>
          </a:p>
          <a:p>
            <a:pPr marL="0" indent="0">
              <a:buNone/>
            </a:pPr>
            <a:r>
              <a:rPr lang="en-US" dirty="0"/>
              <a:t>- </a:t>
            </a:r>
            <a:r>
              <a:rPr lang="en-US" sz="2000" dirty="0"/>
              <a:t>Jonathan Edwards, </a:t>
            </a:r>
            <a:r>
              <a:rPr lang="en-US" sz="2000" i="1" dirty="0"/>
              <a:t>Heaven is a World of Love</a:t>
            </a:r>
            <a:endParaRPr lang="en-US" sz="2000" dirty="0"/>
          </a:p>
        </p:txBody>
      </p:sp>
      <p:pic>
        <p:nvPicPr>
          <p:cNvPr id="4" name="Picture 3">
            <a:extLst>
              <a:ext uri="{FF2B5EF4-FFF2-40B4-BE49-F238E27FC236}">
                <a16:creationId xmlns:a16="http://schemas.microsoft.com/office/drawing/2014/main" id="{02A91504-5E0E-7B48-B862-90C7BFC820A3}"/>
              </a:ext>
            </a:extLst>
          </p:cNvPr>
          <p:cNvPicPr>
            <a:picLocks noChangeAspect="1"/>
          </p:cNvPicPr>
          <p:nvPr/>
        </p:nvPicPr>
        <p:blipFill>
          <a:blip r:embed="rId2"/>
          <a:stretch>
            <a:fillRect/>
          </a:stretch>
        </p:blipFill>
        <p:spPr>
          <a:xfrm>
            <a:off x="6858001" y="1981201"/>
            <a:ext cx="3161887" cy="3721993"/>
          </a:xfrm>
          <a:prstGeom prst="rect">
            <a:avLst/>
          </a:prstGeom>
        </p:spPr>
      </p:pic>
    </p:spTree>
    <p:extLst>
      <p:ext uri="{BB962C8B-B14F-4D97-AF65-F5344CB8AC3E}">
        <p14:creationId xmlns:p14="http://schemas.microsoft.com/office/powerpoint/2010/main" val="3557150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48999</TotalTime>
  <Words>1175</Words>
  <Application>Microsoft Office PowerPoint</Application>
  <PresentationFormat>Widescreen</PresentationFormat>
  <Paragraphs>78</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Tw Cen MT</vt:lpstr>
      <vt:lpstr>Tw Cen MT Condensed</vt:lpstr>
      <vt:lpstr>Wingdings 3</vt:lpstr>
      <vt:lpstr>Integral</vt:lpstr>
      <vt:lpstr>Eschatology</vt:lpstr>
      <vt:lpstr>Eschatology in Broad Categories</vt:lpstr>
      <vt:lpstr>Eschatology in Broad Categories</vt:lpstr>
      <vt:lpstr>Death/Intermediate State</vt:lpstr>
      <vt:lpstr>Death/Intermediate State</vt:lpstr>
      <vt:lpstr>Judgment</vt:lpstr>
      <vt:lpstr>Judgment</vt:lpstr>
      <vt:lpstr>New Creation</vt:lpstr>
      <vt:lpstr>Heaven is a world of love</vt:lpstr>
      <vt:lpstr>The Reality of New Creation</vt:lpstr>
      <vt:lpstr>Hope and Purpose</vt:lpstr>
      <vt:lpstr>Application for Our Disciplines</vt:lpstr>
      <vt:lpstr>Review</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Eschatology</dc:title>
  <dc:creator>Jeremy M Kimble</dc:creator>
  <cp:lastModifiedBy>Denise Tye</cp:lastModifiedBy>
  <cp:revision>107</cp:revision>
  <dcterms:created xsi:type="dcterms:W3CDTF">2020-02-19T15:23:14Z</dcterms:created>
  <dcterms:modified xsi:type="dcterms:W3CDTF">2020-10-24T15:49:05Z</dcterms:modified>
</cp:coreProperties>
</file>