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7"/>
  </p:notesMasterIdLst>
  <p:sldIdLst>
    <p:sldId id="256" r:id="rId2"/>
    <p:sldId id="270" r:id="rId3"/>
    <p:sldId id="283" r:id="rId4"/>
    <p:sldId id="267" r:id="rId5"/>
    <p:sldId id="280" r:id="rId6"/>
    <p:sldId id="281" r:id="rId7"/>
    <p:sldId id="282" r:id="rId8"/>
    <p:sldId id="279" r:id="rId9"/>
    <p:sldId id="275" r:id="rId10"/>
    <p:sldId id="277" r:id="rId11"/>
    <p:sldId id="278" r:id="rId12"/>
    <p:sldId id="273" r:id="rId13"/>
    <p:sldId id="272" r:id="rId14"/>
    <p:sldId id="271" r:id="rId15"/>
    <p:sldId id="28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3665" autoAdjust="0"/>
  </p:normalViewPr>
  <p:slideViewPr>
    <p:cSldViewPr snapToGrid="0" snapToObjects="1">
      <p:cViewPr varScale="1">
        <p:scale>
          <a:sx n="67" d="100"/>
          <a:sy n="67" d="100"/>
        </p:scale>
        <p:origin x="6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91C5E-22D1-40F0-8B59-00C84FF1D001}" type="datetimeFigureOut">
              <a:rPr lang="en-US" smtClean="0"/>
              <a:t>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055E9-8946-4FEB-951F-EA8C79F0E226}" type="slidenum">
              <a:rPr lang="en-US" smtClean="0"/>
              <a:t>‹#›</a:t>
            </a:fld>
            <a:endParaRPr lang="en-US"/>
          </a:p>
        </p:txBody>
      </p:sp>
    </p:spTree>
    <p:extLst>
      <p:ext uri="{BB962C8B-B14F-4D97-AF65-F5344CB8AC3E}">
        <p14:creationId xmlns:p14="http://schemas.microsoft.com/office/powerpoint/2010/main" val="544735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folks – I am grateful to get to speak with you here in this final CBI session of 2020. When Dr Kimble asked me to address the issues of Christian Integration in a pluralistic world, I was very excited for the opportunity to teach a new semester-long course. . . . then he told me I had 30 minutes. And here we are. What I hope to do in the time we have, however, is to provide us a basic approach to how we might think through the dual task of biblically informing our conclusions while also reverse-engineering the process to help us understand how our non-Christian neighbors who have arrived at similar conclusions. I hope this will be helpful to us as a faculty in general, but even </a:t>
            </a:r>
            <a:r>
              <a:rPr lang="en-US" dirty="0" err="1"/>
              <a:t>moreso</a:t>
            </a:r>
            <a:r>
              <a:rPr lang="en-US" dirty="0"/>
              <a:t>, I hope that this can key us into something that our students need to be trained to do. </a:t>
            </a:r>
          </a:p>
          <a:p>
            <a:r>
              <a:rPr lang="en-US" dirty="0"/>
              <a:t>In our pluralistic world they will face incredible pressures from secular society to receive </a:t>
            </a:r>
          </a:p>
        </p:txBody>
      </p:sp>
      <p:sp>
        <p:nvSpPr>
          <p:cNvPr id="4" name="Slide Number Placeholder 3"/>
          <p:cNvSpPr>
            <a:spLocks noGrp="1"/>
          </p:cNvSpPr>
          <p:nvPr>
            <p:ph type="sldNum" sz="quarter" idx="5"/>
          </p:nvPr>
        </p:nvSpPr>
        <p:spPr/>
        <p:txBody>
          <a:bodyPr/>
          <a:lstStyle/>
          <a:p>
            <a:fld id="{845055E9-8946-4FEB-951F-EA8C79F0E226}" type="slidenum">
              <a:rPr lang="en-US" smtClean="0"/>
              <a:t>1</a:t>
            </a:fld>
            <a:endParaRPr lang="en-US"/>
          </a:p>
        </p:txBody>
      </p:sp>
    </p:spTree>
    <p:extLst>
      <p:ext uri="{BB962C8B-B14F-4D97-AF65-F5344CB8AC3E}">
        <p14:creationId xmlns:p14="http://schemas.microsoft.com/office/powerpoint/2010/main" val="1671828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an ontological sameness to the most basic idea of a God who is singular and singularly responsible for all things </a:t>
            </a:r>
            <a:r>
              <a:rPr lang="en-US"/>
              <a:t>in creation</a:t>
            </a:r>
            <a:endParaRPr lang="en-US" dirty="0"/>
          </a:p>
        </p:txBody>
      </p:sp>
      <p:sp>
        <p:nvSpPr>
          <p:cNvPr id="4" name="Slide Number Placeholder 3"/>
          <p:cNvSpPr>
            <a:spLocks noGrp="1"/>
          </p:cNvSpPr>
          <p:nvPr>
            <p:ph type="sldNum" sz="quarter" idx="5"/>
          </p:nvPr>
        </p:nvSpPr>
        <p:spPr/>
        <p:txBody>
          <a:bodyPr/>
          <a:lstStyle/>
          <a:p>
            <a:fld id="{845055E9-8946-4FEB-951F-EA8C79F0E226}" type="slidenum">
              <a:rPr lang="en-US" smtClean="0"/>
              <a:t>14</a:t>
            </a:fld>
            <a:endParaRPr lang="en-US"/>
          </a:p>
        </p:txBody>
      </p:sp>
    </p:spTree>
    <p:extLst>
      <p:ext uri="{BB962C8B-B14F-4D97-AF65-F5344CB8AC3E}">
        <p14:creationId xmlns:p14="http://schemas.microsoft.com/office/powerpoint/2010/main" val="2710506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times we are answering worldview questions in our fields as our integrative work, but we can never forget that the content provided as answers for those question is found in the Bible </a:t>
            </a:r>
            <a:r>
              <a:rPr lang="en-US"/>
              <a:t>and theology.</a:t>
            </a:r>
          </a:p>
        </p:txBody>
      </p:sp>
      <p:sp>
        <p:nvSpPr>
          <p:cNvPr id="4" name="Slide Number Placeholder 3"/>
          <p:cNvSpPr>
            <a:spLocks noGrp="1"/>
          </p:cNvSpPr>
          <p:nvPr>
            <p:ph type="sldNum" sz="quarter" idx="5"/>
          </p:nvPr>
        </p:nvSpPr>
        <p:spPr/>
        <p:txBody>
          <a:bodyPr/>
          <a:lstStyle/>
          <a:p>
            <a:fld id="{845055E9-8946-4FEB-951F-EA8C79F0E226}" type="slidenum">
              <a:rPr lang="en-US" smtClean="0"/>
              <a:t>4</a:t>
            </a:fld>
            <a:endParaRPr lang="en-US"/>
          </a:p>
        </p:txBody>
      </p:sp>
    </p:spTree>
    <p:extLst>
      <p:ext uri="{BB962C8B-B14F-4D97-AF65-F5344CB8AC3E}">
        <p14:creationId xmlns:p14="http://schemas.microsoft.com/office/powerpoint/2010/main" val="6208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times we are answering worldview questions in our fields as our integrative work, but we can never forget that the content provided as answers for those question is found in the Bible </a:t>
            </a:r>
            <a:r>
              <a:rPr lang="en-US"/>
              <a:t>and theology.</a:t>
            </a:r>
          </a:p>
        </p:txBody>
      </p:sp>
      <p:sp>
        <p:nvSpPr>
          <p:cNvPr id="4" name="Slide Number Placeholder 3"/>
          <p:cNvSpPr>
            <a:spLocks noGrp="1"/>
          </p:cNvSpPr>
          <p:nvPr>
            <p:ph type="sldNum" sz="quarter" idx="5"/>
          </p:nvPr>
        </p:nvSpPr>
        <p:spPr/>
        <p:txBody>
          <a:bodyPr/>
          <a:lstStyle/>
          <a:p>
            <a:fld id="{845055E9-8946-4FEB-951F-EA8C79F0E226}" type="slidenum">
              <a:rPr lang="en-US" smtClean="0"/>
              <a:t>5</a:t>
            </a:fld>
            <a:endParaRPr lang="en-US"/>
          </a:p>
        </p:txBody>
      </p:sp>
    </p:spTree>
    <p:extLst>
      <p:ext uri="{BB962C8B-B14F-4D97-AF65-F5344CB8AC3E}">
        <p14:creationId xmlns:p14="http://schemas.microsoft.com/office/powerpoint/2010/main" val="167062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times we are answering worldview questions in our fields as our integrative work, but we can never forget that the content provided as answers for those question is found in the Bible </a:t>
            </a:r>
            <a:r>
              <a:rPr lang="en-US"/>
              <a:t>and theology.</a:t>
            </a:r>
          </a:p>
        </p:txBody>
      </p:sp>
      <p:sp>
        <p:nvSpPr>
          <p:cNvPr id="4" name="Slide Number Placeholder 3"/>
          <p:cNvSpPr>
            <a:spLocks noGrp="1"/>
          </p:cNvSpPr>
          <p:nvPr>
            <p:ph type="sldNum" sz="quarter" idx="5"/>
          </p:nvPr>
        </p:nvSpPr>
        <p:spPr/>
        <p:txBody>
          <a:bodyPr/>
          <a:lstStyle/>
          <a:p>
            <a:fld id="{845055E9-8946-4FEB-951F-EA8C79F0E226}" type="slidenum">
              <a:rPr lang="en-US" smtClean="0"/>
              <a:t>6</a:t>
            </a:fld>
            <a:endParaRPr lang="en-US"/>
          </a:p>
        </p:txBody>
      </p:sp>
    </p:spTree>
    <p:extLst>
      <p:ext uri="{BB962C8B-B14F-4D97-AF65-F5344CB8AC3E}">
        <p14:creationId xmlns:p14="http://schemas.microsoft.com/office/powerpoint/2010/main" val="303435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times we are answering worldview questions in our fields as our integrative work, but we can never forget that the content provided as answers for those question is found in the Bible </a:t>
            </a:r>
            <a:r>
              <a:rPr lang="en-US"/>
              <a:t>and theology.</a:t>
            </a:r>
          </a:p>
        </p:txBody>
      </p:sp>
      <p:sp>
        <p:nvSpPr>
          <p:cNvPr id="4" name="Slide Number Placeholder 3"/>
          <p:cNvSpPr>
            <a:spLocks noGrp="1"/>
          </p:cNvSpPr>
          <p:nvPr>
            <p:ph type="sldNum" sz="quarter" idx="5"/>
          </p:nvPr>
        </p:nvSpPr>
        <p:spPr/>
        <p:txBody>
          <a:bodyPr/>
          <a:lstStyle/>
          <a:p>
            <a:fld id="{845055E9-8946-4FEB-951F-EA8C79F0E226}" type="slidenum">
              <a:rPr lang="en-US" smtClean="0"/>
              <a:t>7</a:t>
            </a:fld>
            <a:endParaRPr lang="en-US"/>
          </a:p>
        </p:txBody>
      </p:sp>
    </p:spTree>
    <p:extLst>
      <p:ext uri="{BB962C8B-B14F-4D97-AF65-F5344CB8AC3E}">
        <p14:creationId xmlns:p14="http://schemas.microsoft.com/office/powerpoint/2010/main" val="3438903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find ourselves holding to the same conclusions as noon-Christians—particularly when we are of the minority opinion in a hostile environment—we have a number of decisions to make in our process of integrating our Christian approach to our discipline with our human expression of our biblical convictions. </a:t>
            </a:r>
          </a:p>
          <a:p>
            <a:r>
              <a:rPr lang="en-US" dirty="0"/>
              <a:t>On the one hand, if my </a:t>
            </a:r>
            <a:r>
              <a:rPr lang="en-US" dirty="0" err="1"/>
              <a:t>Siekh</a:t>
            </a:r>
            <a:r>
              <a:rPr lang="en-US" dirty="0"/>
              <a:t> neighbor and I are both in opposition to the building of a Planned Parenthood location in our neighborhood, I will link arm in arm with him in order to petition the local government to bar this from happening. If I am in computer science and I discover my Muslim neighbor opposes the pursuit of sex robots, we can research together—maybe marshalling the help of some of our sociologist and psychologist colleagues—to write a paper on the dangers of developing and disseminating such technology. </a:t>
            </a:r>
          </a:p>
        </p:txBody>
      </p:sp>
      <p:sp>
        <p:nvSpPr>
          <p:cNvPr id="4" name="Slide Number Placeholder 3"/>
          <p:cNvSpPr>
            <a:spLocks noGrp="1"/>
          </p:cNvSpPr>
          <p:nvPr>
            <p:ph type="sldNum" sz="quarter" idx="5"/>
          </p:nvPr>
        </p:nvSpPr>
        <p:spPr/>
        <p:txBody>
          <a:bodyPr/>
          <a:lstStyle/>
          <a:p>
            <a:fld id="{845055E9-8946-4FEB-951F-EA8C79F0E226}" type="slidenum">
              <a:rPr lang="en-US" smtClean="0"/>
              <a:t>8</a:t>
            </a:fld>
            <a:endParaRPr lang="en-US"/>
          </a:p>
        </p:txBody>
      </p:sp>
    </p:spTree>
    <p:extLst>
      <p:ext uri="{BB962C8B-B14F-4D97-AF65-F5344CB8AC3E}">
        <p14:creationId xmlns:p14="http://schemas.microsoft.com/office/powerpoint/2010/main" val="1551084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get some traction on how this works out in various fields, I asked several of you to share with me some of the places where your Christian worldview places you in a minority position regarding issues pertinent to your field. I was especially curious about times that you found yourself in agreement  with those who hold to non-Christian worldviews. Part of the reason for that is that, for most of us, when we think about integrating our discipline, we are most keenly aware of the ways that our positions will come into conflict with a materialistic, atheistic, and humanistic worldview. Yet, as we know in our globalized world, </a:t>
            </a:r>
          </a:p>
        </p:txBody>
      </p:sp>
      <p:sp>
        <p:nvSpPr>
          <p:cNvPr id="4" name="Slide Number Placeholder 3"/>
          <p:cNvSpPr>
            <a:spLocks noGrp="1"/>
          </p:cNvSpPr>
          <p:nvPr>
            <p:ph type="sldNum" sz="quarter" idx="5"/>
          </p:nvPr>
        </p:nvSpPr>
        <p:spPr/>
        <p:txBody>
          <a:bodyPr/>
          <a:lstStyle/>
          <a:p>
            <a:fld id="{845055E9-8946-4FEB-951F-EA8C79F0E226}" type="slidenum">
              <a:rPr lang="en-US" smtClean="0"/>
              <a:t>9</a:t>
            </a:fld>
            <a:endParaRPr lang="en-US"/>
          </a:p>
        </p:txBody>
      </p:sp>
    </p:spTree>
    <p:extLst>
      <p:ext uri="{BB962C8B-B14F-4D97-AF65-F5344CB8AC3E}">
        <p14:creationId xmlns:p14="http://schemas.microsoft.com/office/powerpoint/2010/main" val="701429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one of our colleagues responded from within the engineering department. He noted that within the field of engineering there are a multitude of questions that ultimately boil down to some version of, “Just because we CAN do or make something does not necessarily mean we SHOULD make or do something.” He noted, as you see in the quote here, that there are a variety of ethical ramifications of not only what is done in engineering, but how it is done</a:t>
            </a:r>
          </a:p>
        </p:txBody>
      </p:sp>
      <p:sp>
        <p:nvSpPr>
          <p:cNvPr id="4" name="Slide Number Placeholder 3"/>
          <p:cNvSpPr>
            <a:spLocks noGrp="1"/>
          </p:cNvSpPr>
          <p:nvPr>
            <p:ph type="sldNum" sz="quarter" idx="5"/>
          </p:nvPr>
        </p:nvSpPr>
        <p:spPr/>
        <p:txBody>
          <a:bodyPr/>
          <a:lstStyle/>
          <a:p>
            <a:fld id="{845055E9-8946-4FEB-951F-EA8C79F0E226}" type="slidenum">
              <a:rPr lang="en-US" smtClean="0"/>
              <a:t>11</a:t>
            </a:fld>
            <a:endParaRPr lang="en-US"/>
          </a:p>
        </p:txBody>
      </p:sp>
    </p:spTree>
    <p:extLst>
      <p:ext uri="{BB962C8B-B14F-4D97-AF65-F5344CB8AC3E}">
        <p14:creationId xmlns:p14="http://schemas.microsoft.com/office/powerpoint/2010/main" val="893172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an ontological sameness to the most basic idea of a God who is singular and singularly responsible for all things in creation</a:t>
            </a:r>
          </a:p>
        </p:txBody>
      </p:sp>
      <p:sp>
        <p:nvSpPr>
          <p:cNvPr id="4" name="Slide Number Placeholder 3"/>
          <p:cNvSpPr>
            <a:spLocks noGrp="1"/>
          </p:cNvSpPr>
          <p:nvPr>
            <p:ph type="sldNum" sz="quarter" idx="5"/>
          </p:nvPr>
        </p:nvSpPr>
        <p:spPr/>
        <p:txBody>
          <a:bodyPr/>
          <a:lstStyle/>
          <a:p>
            <a:fld id="{845055E9-8946-4FEB-951F-EA8C79F0E226}" type="slidenum">
              <a:rPr lang="en-US" smtClean="0"/>
              <a:t>13</a:t>
            </a:fld>
            <a:endParaRPr lang="en-US"/>
          </a:p>
        </p:txBody>
      </p:sp>
    </p:spTree>
    <p:extLst>
      <p:ext uri="{BB962C8B-B14F-4D97-AF65-F5344CB8AC3E}">
        <p14:creationId xmlns:p14="http://schemas.microsoft.com/office/powerpoint/2010/main" val="369539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54F6FDB-6AB9-E644-ADF6-35615CD6C1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9505-306C-2E40-8D11-09E2CC47738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76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F6FDB-6AB9-E644-ADF6-35615CD6C1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300752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F6FDB-6AB9-E644-ADF6-35615CD6C1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9505-306C-2E40-8D11-09E2CC47738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56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F6FDB-6AB9-E644-ADF6-35615CD6C1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92246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4F6FDB-6AB9-E644-ADF6-35615CD6C1E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9505-306C-2E40-8D11-09E2CC47738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1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4F6FDB-6AB9-E644-ADF6-35615CD6C1E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413487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4F6FDB-6AB9-E644-ADF6-35615CD6C1E1}"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329096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4F6FDB-6AB9-E644-ADF6-35615CD6C1E1}"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182193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F6FDB-6AB9-E644-ADF6-35615CD6C1E1}"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198243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4F6FDB-6AB9-E644-ADF6-35615CD6C1E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B9505-306C-2E40-8D11-09E2CC47738D}" type="slidenum">
              <a:rPr lang="en-US" smtClean="0"/>
              <a:t>‹#›</a:t>
            </a:fld>
            <a:endParaRPr lang="en-US"/>
          </a:p>
        </p:txBody>
      </p:sp>
    </p:spTree>
    <p:extLst>
      <p:ext uri="{BB962C8B-B14F-4D97-AF65-F5344CB8AC3E}">
        <p14:creationId xmlns:p14="http://schemas.microsoft.com/office/powerpoint/2010/main" val="375838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4F6FDB-6AB9-E644-ADF6-35615CD6C1E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B9505-306C-2E40-8D11-09E2CC47738D}"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61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54F6FDB-6AB9-E644-ADF6-35615CD6C1E1}" type="datetimeFigureOut">
              <a:rPr lang="en-US" smtClean="0"/>
              <a:t>11/4/2020</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5DB9505-306C-2E40-8D11-09E2CC47738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4633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dktalks.com/workplace-culture-grows-personal-culture/" TargetMode="Externa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https://www.maxpixel.net/Engineering-Gears-Machine-Cog-Mechanical-339098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www.the-vital-edge.com/technology_and_the_distribution_of_weal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0D0440-FB0F-E74A-AE9A-DC5110DBFEB8}"/>
              </a:ext>
            </a:extLst>
          </p:cNvPr>
          <p:cNvSpPr>
            <a:spLocks noGrp="1"/>
          </p:cNvSpPr>
          <p:nvPr>
            <p:ph type="ctrTitle"/>
          </p:nvPr>
        </p:nvSpPr>
        <p:spPr>
          <a:xfrm>
            <a:off x="4365356" y="806365"/>
            <a:ext cx="7020747" cy="5229630"/>
          </a:xfrm>
        </p:spPr>
        <p:txBody>
          <a:bodyPr>
            <a:normAutofit/>
          </a:bodyPr>
          <a:lstStyle/>
          <a:p>
            <a:pPr algn="l"/>
            <a:r>
              <a:rPr lang="en-US" sz="6000" b="1" dirty="0"/>
              <a:t>Biblical Integration </a:t>
            </a:r>
            <a:br>
              <a:rPr lang="en-US" sz="6000" b="1" dirty="0"/>
            </a:br>
            <a:r>
              <a:rPr lang="en-US" sz="6000" b="1" dirty="0"/>
              <a:t>in a Pluralistic world</a:t>
            </a:r>
          </a:p>
        </p:txBody>
      </p:sp>
      <p:sp>
        <p:nvSpPr>
          <p:cNvPr id="3" name="Subtitle 2">
            <a:extLst>
              <a:ext uri="{FF2B5EF4-FFF2-40B4-BE49-F238E27FC236}">
                <a16:creationId xmlns:a16="http://schemas.microsoft.com/office/drawing/2014/main" id="{1BB2ABB2-2C00-B24A-81B1-440DE9137DA2}"/>
              </a:ext>
            </a:extLst>
          </p:cNvPr>
          <p:cNvSpPr>
            <a:spLocks noGrp="1"/>
          </p:cNvSpPr>
          <p:nvPr>
            <p:ph type="subTitle" idx="1"/>
          </p:nvPr>
        </p:nvSpPr>
        <p:spPr>
          <a:xfrm>
            <a:off x="788661" y="806365"/>
            <a:ext cx="2949542" cy="5229630"/>
          </a:xfrm>
        </p:spPr>
        <p:txBody>
          <a:bodyPr>
            <a:normAutofit/>
          </a:bodyPr>
          <a:lstStyle/>
          <a:p>
            <a:pPr algn="r"/>
            <a:r>
              <a:rPr lang="en-US" sz="2400" dirty="0">
                <a:solidFill>
                  <a:schemeClr val="tx1">
                    <a:lumMod val="75000"/>
                    <a:lumOff val="25000"/>
                  </a:schemeClr>
                </a:solidFill>
              </a:rPr>
              <a:t>CBI Theology Seminar</a:t>
            </a:r>
          </a:p>
        </p:txBody>
      </p:sp>
      <p:cxnSp>
        <p:nvCxnSpPr>
          <p:cNvPr id="12" name="Straight Connector 11">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676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B0AD926A-6A49-4FAF-A392-4534F4E939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7E584139-DBAA-E44D-B94C-E0EEB2F78D67}"/>
              </a:ext>
            </a:extLst>
          </p:cNvPr>
          <p:cNvPicPr>
            <a:picLocks noGrp="1" noChangeAspect="1"/>
          </p:cNvPicPr>
          <p:nvPr>
            <p:ph idx="1"/>
          </p:nvPr>
        </p:nvPicPr>
        <p:blipFill rotWithShape="1">
          <a:blip r:embed="rId2">
            <a:duotone>
              <a:schemeClr val="bg2">
                <a:shade val="45000"/>
                <a:satMod val="135000"/>
              </a:schemeClr>
              <a:prstClr val="white"/>
            </a:duotone>
            <a:alphaModFix amt="35000"/>
            <a:extLst>
              <a:ext uri="{837473B0-CC2E-450A-ABE3-18F120FF3D39}">
                <a1611:picAttrSrcUrl xmlns:a1611="http://schemas.microsoft.com/office/drawing/2016/11/main" r:id="rId3"/>
              </a:ext>
            </a:extLst>
          </a:blip>
          <a:srcRect r="11133"/>
          <a:stretch/>
        </p:blipFill>
        <p:spPr>
          <a:xfrm>
            <a:off x="20" y="-1"/>
            <a:ext cx="12188932" cy="6858000"/>
          </a:xfrm>
          <a:prstGeom prst="rect">
            <a:avLst/>
          </a:prstGeom>
        </p:spPr>
      </p:pic>
      <p:sp>
        <p:nvSpPr>
          <p:cNvPr id="2" name="Title 1">
            <a:extLst>
              <a:ext uri="{FF2B5EF4-FFF2-40B4-BE49-F238E27FC236}">
                <a16:creationId xmlns:a16="http://schemas.microsoft.com/office/drawing/2014/main" id="{5D61DCB2-FD91-604E-BE29-B0D65CFA94DA}"/>
              </a:ext>
            </a:extLst>
          </p:cNvPr>
          <p:cNvSpPr>
            <a:spLocks noGrp="1"/>
          </p:cNvSpPr>
          <p:nvPr>
            <p:ph type="title"/>
          </p:nvPr>
        </p:nvSpPr>
        <p:spPr>
          <a:xfrm>
            <a:off x="643467" y="643467"/>
            <a:ext cx="3684437" cy="5571066"/>
          </a:xfrm>
        </p:spPr>
        <p:txBody>
          <a:bodyPr vert="horz" lIns="91440" tIns="45720" rIns="91440" bIns="45720" rtlCol="0" anchor="ctr">
            <a:normAutofit/>
          </a:bodyPr>
          <a:lstStyle/>
          <a:p>
            <a:pPr algn="r"/>
            <a:r>
              <a:rPr lang="en-US" sz="5000" dirty="0"/>
              <a:t>Linguistics</a:t>
            </a:r>
          </a:p>
        </p:txBody>
      </p:sp>
      <p:cxnSp>
        <p:nvCxnSpPr>
          <p:cNvPr id="16" name="Straight Connector 15">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070364E8-0657-2C4F-BE67-C9ED5EA09749}"/>
              </a:ext>
            </a:extLst>
          </p:cNvPr>
          <p:cNvSpPr>
            <a:spLocks noGrp="1"/>
          </p:cNvSpPr>
          <p:nvPr>
            <p:ph type="body" sz="half" idx="2"/>
          </p:nvPr>
        </p:nvSpPr>
        <p:spPr>
          <a:xfrm>
            <a:off x="4971371" y="643467"/>
            <a:ext cx="6574112" cy="5571066"/>
          </a:xfrm>
        </p:spPr>
        <p:txBody>
          <a:bodyPr vert="horz" lIns="45720" tIns="45720" rIns="45720" bIns="45720" rtlCol="0" anchor="ctr">
            <a:normAutofit/>
          </a:bodyPr>
          <a:lstStyle/>
          <a:p>
            <a:pPr>
              <a:lnSpc>
                <a:spcPct val="90000"/>
              </a:lnSpc>
            </a:pPr>
            <a:r>
              <a:rPr lang="en-US" sz="3200" dirty="0"/>
              <a:t>“My Saudi ESL students and I had some solidarity as persons of faith in an aggressively secular and libertine context. Speaking impressionistically, they seemed to have more trust toward me as a result of my Christian practice. There were several occasions in which female Saudi students approached me to talk about family or relationship issues. I became good friends with a couple of them.”</a:t>
            </a:r>
          </a:p>
        </p:txBody>
      </p:sp>
    </p:spTree>
    <p:extLst>
      <p:ext uri="{BB962C8B-B14F-4D97-AF65-F5344CB8AC3E}">
        <p14:creationId xmlns:p14="http://schemas.microsoft.com/office/powerpoint/2010/main" val="135778706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0AD926A-6A49-4FAF-A392-4534F4E939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useBgFill="1">
        <p:nvSpPr>
          <p:cNvPr id="28" name="Rectangle 27">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A picture containing bicycle, wheel, walking, elephant&#10;&#10;Description automatically generated">
            <a:extLst>
              <a:ext uri="{FF2B5EF4-FFF2-40B4-BE49-F238E27FC236}">
                <a16:creationId xmlns:a16="http://schemas.microsoft.com/office/drawing/2014/main" id="{82F48DC7-5B38-6E44-9FB4-7A3C4AE33144}"/>
              </a:ext>
            </a:extLst>
          </p:cNvPr>
          <p:cNvPicPr>
            <a:picLocks noChangeAspect="1"/>
          </p:cNvPicPr>
          <p:nvPr/>
        </p:nvPicPr>
        <p:blipFill rotWithShape="1">
          <a:blip r:embed="rId3">
            <a:duotone>
              <a:schemeClr val="bg2">
                <a:shade val="45000"/>
                <a:satMod val="135000"/>
              </a:schemeClr>
              <a:prstClr val="white"/>
            </a:duotone>
            <a:alphaModFix amt="35000"/>
            <a:extLst>
              <a:ext uri="{837473B0-CC2E-450A-ABE3-18F120FF3D39}">
                <a1611:picAttrSrcUrl xmlns:a1611="http://schemas.microsoft.com/office/drawing/2016/11/main" r:id="rId4"/>
              </a:ext>
            </a:extLst>
          </a:blip>
          <a:srcRect t="6226" r="-1" b="-1"/>
          <a:stretch/>
        </p:blipFill>
        <p:spPr>
          <a:xfrm>
            <a:off x="20" y="-1"/>
            <a:ext cx="12188932" cy="6858000"/>
          </a:xfrm>
          <a:prstGeom prst="rect">
            <a:avLst/>
          </a:prstGeom>
        </p:spPr>
      </p:pic>
      <p:sp>
        <p:nvSpPr>
          <p:cNvPr id="2" name="Title 1">
            <a:extLst>
              <a:ext uri="{FF2B5EF4-FFF2-40B4-BE49-F238E27FC236}">
                <a16:creationId xmlns:a16="http://schemas.microsoft.com/office/drawing/2014/main" id="{189A6D9D-0515-8344-BBDC-0FCE07E7FE29}"/>
              </a:ext>
            </a:extLst>
          </p:cNvPr>
          <p:cNvSpPr>
            <a:spLocks noGrp="1"/>
          </p:cNvSpPr>
          <p:nvPr>
            <p:ph type="title"/>
          </p:nvPr>
        </p:nvSpPr>
        <p:spPr>
          <a:xfrm>
            <a:off x="643467" y="643467"/>
            <a:ext cx="3684437" cy="5571066"/>
          </a:xfrm>
        </p:spPr>
        <p:txBody>
          <a:bodyPr vert="horz" lIns="91440" tIns="45720" rIns="91440" bIns="45720" rtlCol="0" anchor="ctr">
            <a:normAutofit/>
          </a:bodyPr>
          <a:lstStyle/>
          <a:p>
            <a:pPr algn="r"/>
            <a:r>
              <a:rPr lang="en-US" sz="5000" dirty="0"/>
              <a:t>Dr. Tom Ward</a:t>
            </a:r>
            <a:br>
              <a:rPr lang="en-US" sz="5000" dirty="0"/>
            </a:br>
            <a:r>
              <a:rPr lang="en-US" sz="5000" dirty="0"/>
              <a:t>Engineering</a:t>
            </a:r>
          </a:p>
        </p:txBody>
      </p:sp>
      <p:cxnSp>
        <p:nvCxnSpPr>
          <p:cNvPr id="30" name="Straight Connector 29">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A31687FB-390E-8948-A7CA-D630CDEAA5B2}"/>
              </a:ext>
            </a:extLst>
          </p:cNvPr>
          <p:cNvSpPr>
            <a:spLocks noGrp="1"/>
          </p:cNvSpPr>
          <p:nvPr>
            <p:ph type="body" sz="half" idx="2"/>
          </p:nvPr>
        </p:nvSpPr>
        <p:spPr>
          <a:xfrm>
            <a:off x="4971371" y="643467"/>
            <a:ext cx="6574112" cy="5571066"/>
          </a:xfrm>
        </p:spPr>
        <p:txBody>
          <a:bodyPr vert="horz" lIns="45720" tIns="45720" rIns="45720" bIns="45720" rtlCol="0" anchor="ctr">
            <a:normAutofit/>
          </a:bodyPr>
          <a:lstStyle/>
          <a:p>
            <a:pPr>
              <a:lnSpc>
                <a:spcPct val="90000"/>
              </a:lnSpc>
            </a:pPr>
            <a:r>
              <a:rPr lang="en-US" sz="3200" dirty="0"/>
              <a:t>“I have seen many non-Christian engineers fighting alongside me on engineering ethical issues, like safety, quality, and environmental impact. . . </a:t>
            </a:r>
          </a:p>
          <a:p>
            <a:pPr>
              <a:lnSpc>
                <a:spcPct val="90000"/>
              </a:lnSpc>
            </a:pPr>
            <a:r>
              <a:rPr lang="en-US" sz="3200" u="sng" dirty="0"/>
              <a:t>I'm sure our motives for doing so are not the same</a:t>
            </a:r>
            <a:r>
              <a:rPr lang="en-US" sz="3200" dirty="0"/>
              <a:t>.”</a:t>
            </a:r>
          </a:p>
        </p:txBody>
      </p:sp>
    </p:spTree>
    <p:extLst>
      <p:ext uri="{BB962C8B-B14F-4D97-AF65-F5344CB8AC3E}">
        <p14:creationId xmlns:p14="http://schemas.microsoft.com/office/powerpoint/2010/main" val="3229061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C52-A75F-964A-986C-5B6815B22CCB}"/>
              </a:ext>
            </a:extLst>
          </p:cNvPr>
          <p:cNvSpPr>
            <a:spLocks noGrp="1"/>
          </p:cNvSpPr>
          <p:nvPr>
            <p:ph type="title"/>
          </p:nvPr>
        </p:nvSpPr>
        <p:spPr/>
        <p:txBody>
          <a:bodyPr/>
          <a:lstStyle/>
          <a:p>
            <a:r>
              <a:rPr lang="en-US" dirty="0"/>
              <a:t>Shared Fruits // Different Roots</a:t>
            </a:r>
          </a:p>
        </p:txBody>
      </p:sp>
      <p:sp>
        <p:nvSpPr>
          <p:cNvPr id="3" name="Text Placeholder 2">
            <a:extLst>
              <a:ext uri="{FF2B5EF4-FFF2-40B4-BE49-F238E27FC236}">
                <a16:creationId xmlns:a16="http://schemas.microsoft.com/office/drawing/2014/main" id="{9A0B0170-286E-914A-A4FE-CD951AA9E243}"/>
              </a:ext>
            </a:extLst>
          </p:cNvPr>
          <p:cNvSpPr>
            <a:spLocks noGrp="1"/>
          </p:cNvSpPr>
          <p:nvPr>
            <p:ph type="body" idx="1"/>
          </p:nvPr>
        </p:nvSpPr>
        <p:spPr/>
        <p:txBody>
          <a:bodyPr/>
          <a:lstStyle/>
          <a:p>
            <a:r>
              <a:rPr lang="en-US" dirty="0"/>
              <a:t>Co-Belligerents</a:t>
            </a:r>
          </a:p>
        </p:txBody>
      </p:sp>
      <p:sp>
        <p:nvSpPr>
          <p:cNvPr id="4" name="Content Placeholder 3">
            <a:extLst>
              <a:ext uri="{FF2B5EF4-FFF2-40B4-BE49-F238E27FC236}">
                <a16:creationId xmlns:a16="http://schemas.microsoft.com/office/drawing/2014/main" id="{254F36FB-3E42-6D40-A5C3-0B28EF28885E}"/>
              </a:ext>
            </a:extLst>
          </p:cNvPr>
          <p:cNvSpPr>
            <a:spLocks noGrp="1"/>
          </p:cNvSpPr>
          <p:nvPr>
            <p:ph sz="half" idx="2"/>
          </p:nvPr>
        </p:nvSpPr>
        <p:spPr/>
        <p:txBody>
          <a:bodyPr/>
          <a:lstStyle/>
          <a:p>
            <a:r>
              <a:rPr lang="en-US" dirty="0"/>
              <a:t>In the public square we can link-arms with non-Christians who arrive with us at similar ethical conclusions:</a:t>
            </a:r>
          </a:p>
          <a:p>
            <a:pPr lvl="1"/>
            <a:r>
              <a:rPr lang="en-US" dirty="0"/>
              <a:t>Stand for Life &amp; Oppose Abortion</a:t>
            </a:r>
          </a:p>
          <a:p>
            <a:pPr lvl="1"/>
            <a:r>
              <a:rPr lang="en-US" dirty="0"/>
              <a:t>Advocate for Religious Freedom</a:t>
            </a:r>
          </a:p>
          <a:p>
            <a:pPr lvl="1"/>
            <a:r>
              <a:rPr lang="en-US" dirty="0"/>
              <a:t>Protect the Nuclear Family &amp; Children</a:t>
            </a:r>
          </a:p>
          <a:p>
            <a:pPr lvl="1"/>
            <a:r>
              <a:rPr lang="en-US" dirty="0"/>
              <a:t>Fight Pornography &amp; Human Trafficking</a:t>
            </a:r>
          </a:p>
        </p:txBody>
      </p:sp>
      <p:sp>
        <p:nvSpPr>
          <p:cNvPr id="5" name="Text Placeholder 4">
            <a:extLst>
              <a:ext uri="{FF2B5EF4-FFF2-40B4-BE49-F238E27FC236}">
                <a16:creationId xmlns:a16="http://schemas.microsoft.com/office/drawing/2014/main" id="{840DB2FF-724F-9441-9729-0BA19403F8EE}"/>
              </a:ext>
            </a:extLst>
          </p:cNvPr>
          <p:cNvSpPr>
            <a:spLocks noGrp="1"/>
          </p:cNvSpPr>
          <p:nvPr>
            <p:ph type="body" sz="quarter" idx="3"/>
          </p:nvPr>
        </p:nvSpPr>
        <p:spPr/>
        <p:txBody>
          <a:bodyPr/>
          <a:lstStyle/>
          <a:p>
            <a:r>
              <a:rPr lang="en-US" dirty="0"/>
              <a:t>Different Foundations</a:t>
            </a:r>
          </a:p>
        </p:txBody>
      </p:sp>
      <p:sp>
        <p:nvSpPr>
          <p:cNvPr id="6" name="Content Placeholder 5">
            <a:extLst>
              <a:ext uri="{FF2B5EF4-FFF2-40B4-BE49-F238E27FC236}">
                <a16:creationId xmlns:a16="http://schemas.microsoft.com/office/drawing/2014/main" id="{8179B39E-15FF-F649-B942-C6CD0E4C46D2}"/>
              </a:ext>
            </a:extLst>
          </p:cNvPr>
          <p:cNvSpPr>
            <a:spLocks noGrp="1"/>
          </p:cNvSpPr>
          <p:nvPr>
            <p:ph sz="quarter" idx="4"/>
          </p:nvPr>
        </p:nvSpPr>
        <p:spPr/>
        <p:txBody>
          <a:bodyPr/>
          <a:lstStyle/>
          <a:p>
            <a:r>
              <a:rPr lang="en-US" dirty="0"/>
              <a:t>Yet we should not assume that shared conclusions arise from common convictions.</a:t>
            </a:r>
          </a:p>
          <a:p>
            <a:pPr lvl="1"/>
            <a:r>
              <a:rPr lang="en-US" dirty="0"/>
              <a:t>Islam and the “Same God Question”</a:t>
            </a:r>
          </a:p>
          <a:p>
            <a:pPr lvl="1"/>
            <a:r>
              <a:rPr lang="en-US" dirty="0"/>
              <a:t>Islam and “Shared Ethics”</a:t>
            </a:r>
          </a:p>
        </p:txBody>
      </p:sp>
    </p:spTree>
    <p:extLst>
      <p:ext uri="{BB962C8B-B14F-4D97-AF65-F5344CB8AC3E}">
        <p14:creationId xmlns:p14="http://schemas.microsoft.com/office/powerpoint/2010/main" val="409564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182821" y="3627171"/>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073445" y="4852186"/>
            <a:ext cx="2996268" cy="523220"/>
          </a:xfrm>
          <a:prstGeom prst="rect">
            <a:avLst/>
          </a:prstGeom>
          <a:noFill/>
        </p:spPr>
        <p:txBody>
          <a:bodyPr wrap="square" rtlCol="0">
            <a:spAutoFit/>
          </a:bodyPr>
          <a:lstStyle/>
          <a:p>
            <a:pPr algn="ct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1382890" y="6037793"/>
            <a:ext cx="2499329" cy="461665"/>
          </a:xfrm>
          <a:prstGeom prst="rect">
            <a:avLst/>
          </a:prstGeom>
          <a:noFill/>
        </p:spPr>
        <p:txBody>
          <a:bodyPr wrap="square" rtlCol="0">
            <a:spAutoFit/>
          </a:bodyPr>
          <a:lstStyle/>
          <a:p>
            <a:pPr algn="ctr"/>
            <a:r>
              <a:rPr lang="en-US" sz="2400" dirty="0">
                <a:solidFill>
                  <a:srgbClr val="C00000"/>
                </a:solidFill>
              </a:rPr>
              <a:t>Inquire</a:t>
            </a:r>
            <a:r>
              <a:rPr lang="en-US" sz="2400" dirty="0"/>
              <a:t>	</a:t>
            </a:r>
            <a:endParaRPr lang="en-US" sz="2400" dirty="0">
              <a:solidFill>
                <a:schemeClr val="bg1">
                  <a:lumMod val="65000"/>
                </a:schemeClr>
              </a:solidFill>
            </a:endParaRPr>
          </a:p>
        </p:txBody>
      </p:sp>
      <p:sp>
        <p:nvSpPr>
          <p:cNvPr id="2" name="TextBox 1">
            <a:extLst>
              <a:ext uri="{FF2B5EF4-FFF2-40B4-BE49-F238E27FC236}">
                <a16:creationId xmlns:a16="http://schemas.microsoft.com/office/drawing/2014/main" id="{C1B06F9B-149C-48B7-86DA-4EC649ED0C03}"/>
              </a:ext>
            </a:extLst>
          </p:cNvPr>
          <p:cNvSpPr txBox="1"/>
          <p:nvPr/>
        </p:nvSpPr>
        <p:spPr>
          <a:xfrm>
            <a:off x="614831" y="1428480"/>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28879" y="2457741"/>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rot="10800000">
            <a:off x="1171877" y="1920479"/>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rot="10800000">
            <a:off x="1141564" y="2969689"/>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0800000">
            <a:off x="1148165" y="4144086"/>
            <a:ext cx="347502" cy="597460"/>
          </a:xfrm>
          <a:prstGeom prst="rect">
            <a:avLst/>
          </a:prstGeom>
        </p:spPr>
      </p:pic>
      <p:pic>
        <p:nvPicPr>
          <p:cNvPr id="15" name="Picture 14">
            <a:extLst>
              <a:ext uri="{FF2B5EF4-FFF2-40B4-BE49-F238E27FC236}">
                <a16:creationId xmlns:a16="http://schemas.microsoft.com/office/drawing/2014/main" id="{6A0D5D73-A8B5-4148-AAF2-FC64C58B212F}"/>
              </a:ext>
            </a:extLst>
          </p:cNvPr>
          <p:cNvPicPr>
            <a:picLocks noChangeAspect="1"/>
          </p:cNvPicPr>
          <p:nvPr/>
        </p:nvPicPr>
        <p:blipFill>
          <a:blip r:embed="rId3"/>
          <a:stretch>
            <a:fillRect/>
          </a:stretch>
        </p:blipFill>
        <p:spPr>
          <a:xfrm rot="8339632">
            <a:off x="2131676" y="5393143"/>
            <a:ext cx="347502" cy="597460"/>
          </a:xfrm>
          <a:prstGeom prst="rect">
            <a:avLst/>
          </a:prstGeom>
        </p:spPr>
      </p:pic>
      <p:sp>
        <p:nvSpPr>
          <p:cNvPr id="8" name="TextBox 7">
            <a:extLst>
              <a:ext uri="{FF2B5EF4-FFF2-40B4-BE49-F238E27FC236}">
                <a16:creationId xmlns:a16="http://schemas.microsoft.com/office/drawing/2014/main" id="{98F05427-6A8E-8D4D-A74F-1AE4F4F25A86}"/>
              </a:ext>
            </a:extLst>
          </p:cNvPr>
          <p:cNvSpPr txBox="1"/>
          <p:nvPr/>
        </p:nvSpPr>
        <p:spPr>
          <a:xfrm>
            <a:off x="4619501" y="5448343"/>
            <a:ext cx="7430624" cy="646331"/>
          </a:xfrm>
          <a:prstGeom prst="rect">
            <a:avLst/>
          </a:prstGeom>
          <a:noFill/>
        </p:spPr>
        <p:txBody>
          <a:bodyPr wrap="none" rtlCol="0">
            <a:spAutoFit/>
          </a:bodyPr>
          <a:lstStyle/>
          <a:p>
            <a:r>
              <a:rPr lang="en-US" dirty="0"/>
              <a:t>Affirm: There is One True God who created all things and is worthy of worship.</a:t>
            </a:r>
          </a:p>
          <a:p>
            <a:r>
              <a:rPr lang="en-US" dirty="0">
                <a:solidFill>
                  <a:srgbClr val="C00000"/>
                </a:solidFill>
              </a:rPr>
              <a:t>Inquire: When you say “God/Allah” what do you mean? Who is “God/Allah?”</a:t>
            </a:r>
          </a:p>
        </p:txBody>
      </p:sp>
      <p:sp>
        <p:nvSpPr>
          <p:cNvPr id="16" name="TextBox 15">
            <a:extLst>
              <a:ext uri="{FF2B5EF4-FFF2-40B4-BE49-F238E27FC236}">
                <a16:creationId xmlns:a16="http://schemas.microsoft.com/office/drawing/2014/main" id="{FF3087FA-E0A9-BF43-A387-598D760EC684}"/>
              </a:ext>
            </a:extLst>
          </p:cNvPr>
          <p:cNvSpPr txBox="1"/>
          <p:nvPr/>
        </p:nvSpPr>
        <p:spPr>
          <a:xfrm>
            <a:off x="4619501" y="4138225"/>
            <a:ext cx="7139112" cy="923330"/>
          </a:xfrm>
          <a:prstGeom prst="rect">
            <a:avLst/>
          </a:prstGeom>
          <a:noFill/>
        </p:spPr>
        <p:txBody>
          <a:bodyPr wrap="square" rtlCol="0">
            <a:spAutoFit/>
          </a:bodyPr>
          <a:lstStyle/>
          <a:p>
            <a:r>
              <a:rPr lang="en-US" dirty="0"/>
              <a:t>Islam: God is the Master and Judge who transcends human understanding.</a:t>
            </a:r>
          </a:p>
          <a:p>
            <a:r>
              <a:rPr lang="en-US" dirty="0">
                <a:solidFill>
                  <a:srgbClr val="C00000"/>
                </a:solidFill>
              </a:rPr>
              <a:t>Nuance: Yes, God judges righteously and transcends human understanding, but he is also ”a coming down sort of God” who has made himself known.</a:t>
            </a:r>
            <a:r>
              <a:rPr lang="en-US" dirty="0"/>
              <a:t>  </a:t>
            </a:r>
          </a:p>
        </p:txBody>
      </p:sp>
      <p:sp>
        <p:nvSpPr>
          <p:cNvPr id="17" name="TextBox 16">
            <a:extLst>
              <a:ext uri="{FF2B5EF4-FFF2-40B4-BE49-F238E27FC236}">
                <a16:creationId xmlns:a16="http://schemas.microsoft.com/office/drawing/2014/main" id="{3A812710-BF16-864E-974A-6DEFE607DEC1}"/>
              </a:ext>
            </a:extLst>
          </p:cNvPr>
          <p:cNvSpPr txBox="1"/>
          <p:nvPr/>
        </p:nvSpPr>
        <p:spPr>
          <a:xfrm>
            <a:off x="4619501" y="2760875"/>
            <a:ext cx="7430623" cy="1477328"/>
          </a:xfrm>
          <a:prstGeom prst="rect">
            <a:avLst/>
          </a:prstGeom>
          <a:noFill/>
        </p:spPr>
        <p:txBody>
          <a:bodyPr wrap="square" rtlCol="0">
            <a:spAutoFit/>
          </a:bodyPr>
          <a:lstStyle/>
          <a:p>
            <a:r>
              <a:rPr lang="en-US" dirty="0"/>
              <a:t>Islam: God is a transcendent and undivided monad in whom there exist no persons.</a:t>
            </a:r>
          </a:p>
          <a:p>
            <a:r>
              <a:rPr lang="en-US" dirty="0">
                <a:solidFill>
                  <a:srgbClr val="C00000"/>
                </a:solidFill>
              </a:rPr>
              <a:t>Reject: God has revealed himself to be One God in Three Persons and he has done so most clearly in the economy of salvation seen in the Gospel.</a:t>
            </a:r>
          </a:p>
          <a:p>
            <a:endParaRPr lang="en-US" dirty="0"/>
          </a:p>
        </p:txBody>
      </p:sp>
      <p:sp>
        <p:nvSpPr>
          <p:cNvPr id="18" name="TextBox 17">
            <a:extLst>
              <a:ext uri="{FF2B5EF4-FFF2-40B4-BE49-F238E27FC236}">
                <a16:creationId xmlns:a16="http://schemas.microsoft.com/office/drawing/2014/main" id="{E647AEE2-4A94-7C40-B3E3-CC3348491C3F}"/>
              </a:ext>
            </a:extLst>
          </p:cNvPr>
          <p:cNvSpPr txBox="1"/>
          <p:nvPr/>
        </p:nvSpPr>
        <p:spPr>
          <a:xfrm>
            <a:off x="4619501" y="1708784"/>
            <a:ext cx="7430623" cy="923330"/>
          </a:xfrm>
          <a:prstGeom prst="rect">
            <a:avLst/>
          </a:prstGeom>
          <a:noFill/>
        </p:spPr>
        <p:txBody>
          <a:bodyPr wrap="square" rtlCol="0">
            <a:spAutoFit/>
          </a:bodyPr>
          <a:lstStyle/>
          <a:p>
            <a:r>
              <a:rPr lang="en-US" dirty="0"/>
              <a:t>Islam: God cannot be personally known, all that can be revealed is his will.</a:t>
            </a:r>
          </a:p>
          <a:p>
            <a:r>
              <a:rPr lang="en-US" dirty="0">
                <a:solidFill>
                  <a:srgbClr val="C00000"/>
                </a:solidFill>
              </a:rPr>
              <a:t>Reject: God has freely willed to be known and to be with his creatures and when we consider “the Word become flesh” we behold his Glory.</a:t>
            </a:r>
          </a:p>
        </p:txBody>
      </p:sp>
      <p:sp>
        <p:nvSpPr>
          <p:cNvPr id="19" name="TextBox 18">
            <a:extLst>
              <a:ext uri="{FF2B5EF4-FFF2-40B4-BE49-F238E27FC236}">
                <a16:creationId xmlns:a16="http://schemas.microsoft.com/office/drawing/2014/main" id="{B3CADE19-E59A-AD40-BF93-86886082925F}"/>
              </a:ext>
            </a:extLst>
          </p:cNvPr>
          <p:cNvSpPr txBox="1"/>
          <p:nvPr/>
        </p:nvSpPr>
        <p:spPr>
          <a:xfrm>
            <a:off x="2730533" y="1380226"/>
            <a:ext cx="1400962" cy="523220"/>
          </a:xfrm>
          <a:prstGeom prst="rect">
            <a:avLst/>
          </a:prstGeom>
          <a:noFill/>
        </p:spPr>
        <p:txBody>
          <a:bodyPr wrap="square" rtlCol="0">
            <a:spAutoFit/>
          </a:bodyPr>
          <a:lstStyle/>
          <a:p>
            <a:pPr algn="ctr"/>
            <a:r>
              <a:rPr lang="en-US" sz="2800" b="1" dirty="0"/>
              <a:t>Qur’an</a:t>
            </a:r>
          </a:p>
        </p:txBody>
      </p:sp>
      <p:sp>
        <p:nvSpPr>
          <p:cNvPr id="20" name="TextBox 19">
            <a:extLst>
              <a:ext uri="{FF2B5EF4-FFF2-40B4-BE49-F238E27FC236}">
                <a16:creationId xmlns:a16="http://schemas.microsoft.com/office/drawing/2014/main" id="{90C103DA-52F6-5742-96A6-1AC3F5911CCC}"/>
              </a:ext>
            </a:extLst>
          </p:cNvPr>
          <p:cNvSpPr txBox="1"/>
          <p:nvPr/>
        </p:nvSpPr>
        <p:spPr>
          <a:xfrm>
            <a:off x="1926279" y="3623383"/>
            <a:ext cx="2996268" cy="523220"/>
          </a:xfrm>
          <a:prstGeom prst="rect">
            <a:avLst/>
          </a:prstGeom>
          <a:noFill/>
        </p:spPr>
        <p:txBody>
          <a:bodyPr wrap="square" rtlCol="0">
            <a:spAutoFit/>
          </a:bodyPr>
          <a:lstStyle/>
          <a:p>
            <a:pPr algn="ctr"/>
            <a:r>
              <a:rPr lang="en-US" sz="2800" dirty="0"/>
              <a:t>Worldview</a:t>
            </a:r>
          </a:p>
        </p:txBody>
      </p:sp>
      <p:sp>
        <p:nvSpPr>
          <p:cNvPr id="22" name="Rectangle 21">
            <a:extLst>
              <a:ext uri="{FF2B5EF4-FFF2-40B4-BE49-F238E27FC236}">
                <a16:creationId xmlns:a16="http://schemas.microsoft.com/office/drawing/2014/main" id="{D61F9BC8-6410-A34D-9004-96EDDA770EDB}"/>
              </a:ext>
            </a:extLst>
          </p:cNvPr>
          <p:cNvSpPr/>
          <p:nvPr/>
        </p:nvSpPr>
        <p:spPr>
          <a:xfrm>
            <a:off x="2637979" y="2453953"/>
            <a:ext cx="1572866" cy="523220"/>
          </a:xfrm>
          <a:prstGeom prst="rect">
            <a:avLst/>
          </a:prstGeom>
        </p:spPr>
        <p:txBody>
          <a:bodyPr wrap="none">
            <a:spAutoFit/>
          </a:bodyPr>
          <a:lstStyle/>
          <a:p>
            <a:pPr algn="ctr"/>
            <a:r>
              <a:rPr lang="en-US" sz="2800" b="1" dirty="0"/>
              <a:t>Theology</a:t>
            </a:r>
          </a:p>
        </p:txBody>
      </p:sp>
      <p:sp>
        <p:nvSpPr>
          <p:cNvPr id="23" name="Arrow: Down 6">
            <a:extLst>
              <a:ext uri="{FF2B5EF4-FFF2-40B4-BE49-F238E27FC236}">
                <a16:creationId xmlns:a16="http://schemas.microsoft.com/office/drawing/2014/main" id="{1E7E3ADE-A959-6447-A3EB-FDFC2482D8B3}"/>
              </a:ext>
            </a:extLst>
          </p:cNvPr>
          <p:cNvSpPr/>
          <p:nvPr/>
        </p:nvSpPr>
        <p:spPr>
          <a:xfrm rot="10800000">
            <a:off x="3280977" y="1916691"/>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0A65D941-F9EA-064A-9C82-FA337ED59967}"/>
              </a:ext>
            </a:extLst>
          </p:cNvPr>
          <p:cNvPicPr>
            <a:picLocks noChangeAspect="1"/>
          </p:cNvPicPr>
          <p:nvPr/>
        </p:nvPicPr>
        <p:blipFill>
          <a:blip r:embed="rId3"/>
          <a:stretch>
            <a:fillRect/>
          </a:stretch>
        </p:blipFill>
        <p:spPr>
          <a:xfrm rot="10800000">
            <a:off x="3250664" y="2965901"/>
            <a:ext cx="347502" cy="597460"/>
          </a:xfrm>
          <a:prstGeom prst="rect">
            <a:avLst/>
          </a:prstGeom>
        </p:spPr>
      </p:pic>
      <p:pic>
        <p:nvPicPr>
          <p:cNvPr id="25" name="Picture 24">
            <a:extLst>
              <a:ext uri="{FF2B5EF4-FFF2-40B4-BE49-F238E27FC236}">
                <a16:creationId xmlns:a16="http://schemas.microsoft.com/office/drawing/2014/main" id="{E81FC292-00AC-1244-92C5-49DCB98A0245}"/>
              </a:ext>
            </a:extLst>
          </p:cNvPr>
          <p:cNvPicPr>
            <a:picLocks noChangeAspect="1"/>
          </p:cNvPicPr>
          <p:nvPr/>
        </p:nvPicPr>
        <p:blipFill>
          <a:blip r:embed="rId3"/>
          <a:stretch>
            <a:fillRect/>
          </a:stretch>
        </p:blipFill>
        <p:spPr>
          <a:xfrm rot="10800000">
            <a:off x="3257265" y="4140298"/>
            <a:ext cx="347502" cy="597460"/>
          </a:xfrm>
          <a:prstGeom prst="rect">
            <a:avLst/>
          </a:prstGeom>
        </p:spPr>
      </p:pic>
      <p:pic>
        <p:nvPicPr>
          <p:cNvPr id="26" name="Picture 25">
            <a:extLst>
              <a:ext uri="{FF2B5EF4-FFF2-40B4-BE49-F238E27FC236}">
                <a16:creationId xmlns:a16="http://schemas.microsoft.com/office/drawing/2014/main" id="{AAC5C922-C009-3949-9B3B-7BC96139F741}"/>
              </a:ext>
            </a:extLst>
          </p:cNvPr>
          <p:cNvPicPr>
            <a:picLocks noChangeAspect="1"/>
          </p:cNvPicPr>
          <p:nvPr/>
        </p:nvPicPr>
        <p:blipFill>
          <a:blip r:embed="rId3"/>
          <a:stretch>
            <a:fillRect/>
          </a:stretch>
        </p:blipFill>
        <p:spPr>
          <a:xfrm rot="16200000">
            <a:off x="3846403" y="5313479"/>
            <a:ext cx="347502" cy="597460"/>
          </a:xfrm>
          <a:prstGeom prst="rect">
            <a:avLst/>
          </a:prstGeom>
        </p:spPr>
      </p:pic>
      <p:pic>
        <p:nvPicPr>
          <p:cNvPr id="27" name="Picture 26">
            <a:extLst>
              <a:ext uri="{FF2B5EF4-FFF2-40B4-BE49-F238E27FC236}">
                <a16:creationId xmlns:a16="http://schemas.microsoft.com/office/drawing/2014/main" id="{43A7B330-2CBD-8244-B1C9-FCFE132AF5E2}"/>
              </a:ext>
            </a:extLst>
          </p:cNvPr>
          <p:cNvPicPr>
            <a:picLocks noChangeAspect="1"/>
          </p:cNvPicPr>
          <p:nvPr/>
        </p:nvPicPr>
        <p:blipFill>
          <a:blip r:embed="rId3"/>
          <a:stretch>
            <a:fillRect/>
          </a:stretch>
        </p:blipFill>
        <p:spPr>
          <a:xfrm rot="16200000">
            <a:off x="3846403" y="4202744"/>
            <a:ext cx="347502" cy="597460"/>
          </a:xfrm>
          <a:prstGeom prst="rect">
            <a:avLst/>
          </a:prstGeom>
        </p:spPr>
      </p:pic>
      <p:pic>
        <p:nvPicPr>
          <p:cNvPr id="28" name="Picture 27">
            <a:extLst>
              <a:ext uri="{FF2B5EF4-FFF2-40B4-BE49-F238E27FC236}">
                <a16:creationId xmlns:a16="http://schemas.microsoft.com/office/drawing/2014/main" id="{EB8E5F1D-3B22-BB45-8FAF-26CE7A05301A}"/>
              </a:ext>
            </a:extLst>
          </p:cNvPr>
          <p:cNvPicPr>
            <a:picLocks noChangeAspect="1"/>
          </p:cNvPicPr>
          <p:nvPr/>
        </p:nvPicPr>
        <p:blipFill>
          <a:blip r:embed="rId3"/>
          <a:stretch>
            <a:fillRect/>
          </a:stretch>
        </p:blipFill>
        <p:spPr>
          <a:xfrm rot="16200000">
            <a:off x="3846403" y="3035604"/>
            <a:ext cx="347502" cy="597460"/>
          </a:xfrm>
          <a:prstGeom prst="rect">
            <a:avLst/>
          </a:prstGeom>
        </p:spPr>
      </p:pic>
      <p:pic>
        <p:nvPicPr>
          <p:cNvPr id="29" name="Picture 28">
            <a:extLst>
              <a:ext uri="{FF2B5EF4-FFF2-40B4-BE49-F238E27FC236}">
                <a16:creationId xmlns:a16="http://schemas.microsoft.com/office/drawing/2014/main" id="{C66F89E7-0C5D-7347-9AA7-B9F82F79522A}"/>
              </a:ext>
            </a:extLst>
          </p:cNvPr>
          <p:cNvPicPr>
            <a:picLocks noChangeAspect="1"/>
          </p:cNvPicPr>
          <p:nvPr/>
        </p:nvPicPr>
        <p:blipFill>
          <a:blip r:embed="rId3"/>
          <a:stretch>
            <a:fillRect/>
          </a:stretch>
        </p:blipFill>
        <p:spPr>
          <a:xfrm rot="16200000">
            <a:off x="3846403" y="1944759"/>
            <a:ext cx="347502" cy="597460"/>
          </a:xfrm>
          <a:prstGeom prst="rect">
            <a:avLst/>
          </a:prstGeom>
        </p:spPr>
      </p:pic>
      <p:pic>
        <p:nvPicPr>
          <p:cNvPr id="30" name="Picture 29">
            <a:extLst>
              <a:ext uri="{FF2B5EF4-FFF2-40B4-BE49-F238E27FC236}">
                <a16:creationId xmlns:a16="http://schemas.microsoft.com/office/drawing/2014/main" id="{4A116AAC-88EC-E943-92EA-BDB81E4A5094}"/>
              </a:ext>
            </a:extLst>
          </p:cNvPr>
          <p:cNvPicPr>
            <a:picLocks noChangeAspect="1"/>
          </p:cNvPicPr>
          <p:nvPr/>
        </p:nvPicPr>
        <p:blipFill>
          <a:blip r:embed="rId3"/>
          <a:stretch>
            <a:fillRect/>
          </a:stretch>
        </p:blipFill>
        <p:spPr>
          <a:xfrm rot="13376219">
            <a:off x="2728525" y="5397245"/>
            <a:ext cx="347502" cy="597460"/>
          </a:xfrm>
          <a:prstGeom prst="rect">
            <a:avLst/>
          </a:prstGeom>
        </p:spPr>
      </p:pic>
      <p:sp>
        <p:nvSpPr>
          <p:cNvPr id="31" name="TextBox 30">
            <a:extLst>
              <a:ext uri="{FF2B5EF4-FFF2-40B4-BE49-F238E27FC236}">
                <a16:creationId xmlns:a16="http://schemas.microsoft.com/office/drawing/2014/main" id="{36595C7C-F7CC-5F49-94C1-CB18C038ADA0}"/>
              </a:ext>
            </a:extLst>
          </p:cNvPr>
          <p:cNvSpPr txBox="1"/>
          <p:nvPr/>
        </p:nvSpPr>
        <p:spPr>
          <a:xfrm>
            <a:off x="2101745" y="528790"/>
            <a:ext cx="8449749" cy="523220"/>
          </a:xfrm>
          <a:prstGeom prst="rect">
            <a:avLst/>
          </a:prstGeom>
          <a:noFill/>
        </p:spPr>
        <p:txBody>
          <a:bodyPr wrap="none" rtlCol="0">
            <a:spAutoFit/>
          </a:bodyPr>
          <a:lstStyle/>
          <a:p>
            <a:r>
              <a:rPr lang="en-US" sz="2800" b="1" u="sng" dirty="0">
                <a:latin typeface="Californian FB" panose="0207040306080B030204" pitchFamily="18" charset="77"/>
              </a:rPr>
              <a:t>“Do Muslims and Christians Worship the Same God?”</a:t>
            </a:r>
          </a:p>
        </p:txBody>
      </p:sp>
    </p:spTree>
    <p:extLst>
      <p:ext uri="{BB962C8B-B14F-4D97-AF65-F5344CB8AC3E}">
        <p14:creationId xmlns:p14="http://schemas.microsoft.com/office/powerpoint/2010/main" val="170613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uiExpand="1" build="p"/>
      <p:bldP spid="17" grpId="0" build="p" bldLvl="2"/>
      <p:bldP spid="18"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182821" y="3627171"/>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073445" y="4852186"/>
            <a:ext cx="2996268" cy="523220"/>
          </a:xfrm>
          <a:prstGeom prst="rect">
            <a:avLst/>
          </a:prstGeom>
          <a:noFill/>
        </p:spPr>
        <p:txBody>
          <a:bodyPr wrap="square" rtlCol="0">
            <a:spAutoFit/>
          </a:bodyPr>
          <a:lstStyle/>
          <a:p>
            <a:pPr algn="ct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1382890" y="6037793"/>
            <a:ext cx="2499329" cy="461665"/>
          </a:xfrm>
          <a:prstGeom prst="rect">
            <a:avLst/>
          </a:prstGeom>
          <a:noFill/>
        </p:spPr>
        <p:txBody>
          <a:bodyPr wrap="square" rtlCol="0">
            <a:spAutoFit/>
          </a:bodyPr>
          <a:lstStyle/>
          <a:p>
            <a:pPr algn="ctr"/>
            <a:r>
              <a:rPr lang="en-US" sz="2400" dirty="0">
                <a:solidFill>
                  <a:srgbClr val="C00000"/>
                </a:solidFill>
              </a:rPr>
              <a:t>Inquire</a:t>
            </a:r>
            <a:r>
              <a:rPr lang="en-US" sz="2400" dirty="0"/>
              <a:t>	</a:t>
            </a:r>
            <a:endParaRPr lang="en-US" sz="2400" dirty="0">
              <a:solidFill>
                <a:schemeClr val="bg1">
                  <a:lumMod val="65000"/>
                </a:schemeClr>
              </a:solidFill>
            </a:endParaRPr>
          </a:p>
        </p:txBody>
      </p:sp>
      <p:sp>
        <p:nvSpPr>
          <p:cNvPr id="2" name="TextBox 1">
            <a:extLst>
              <a:ext uri="{FF2B5EF4-FFF2-40B4-BE49-F238E27FC236}">
                <a16:creationId xmlns:a16="http://schemas.microsoft.com/office/drawing/2014/main" id="{C1B06F9B-149C-48B7-86DA-4EC649ED0C03}"/>
              </a:ext>
            </a:extLst>
          </p:cNvPr>
          <p:cNvSpPr txBox="1"/>
          <p:nvPr/>
        </p:nvSpPr>
        <p:spPr>
          <a:xfrm>
            <a:off x="614831" y="1428480"/>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28879" y="2457741"/>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rot="10800000">
            <a:off x="1171877" y="1920479"/>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rot="10800000">
            <a:off x="1141564" y="2969689"/>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0800000">
            <a:off x="1148165" y="4144086"/>
            <a:ext cx="347502" cy="597460"/>
          </a:xfrm>
          <a:prstGeom prst="rect">
            <a:avLst/>
          </a:prstGeom>
        </p:spPr>
      </p:pic>
      <p:pic>
        <p:nvPicPr>
          <p:cNvPr id="15" name="Picture 14">
            <a:extLst>
              <a:ext uri="{FF2B5EF4-FFF2-40B4-BE49-F238E27FC236}">
                <a16:creationId xmlns:a16="http://schemas.microsoft.com/office/drawing/2014/main" id="{6A0D5D73-A8B5-4148-AAF2-FC64C58B212F}"/>
              </a:ext>
            </a:extLst>
          </p:cNvPr>
          <p:cNvPicPr>
            <a:picLocks noChangeAspect="1"/>
          </p:cNvPicPr>
          <p:nvPr/>
        </p:nvPicPr>
        <p:blipFill>
          <a:blip r:embed="rId3"/>
          <a:stretch>
            <a:fillRect/>
          </a:stretch>
        </p:blipFill>
        <p:spPr>
          <a:xfrm rot="8339632">
            <a:off x="2131676" y="5393143"/>
            <a:ext cx="347502" cy="597460"/>
          </a:xfrm>
          <a:prstGeom prst="rect">
            <a:avLst/>
          </a:prstGeom>
        </p:spPr>
      </p:pic>
      <p:sp>
        <p:nvSpPr>
          <p:cNvPr id="8" name="TextBox 7">
            <a:extLst>
              <a:ext uri="{FF2B5EF4-FFF2-40B4-BE49-F238E27FC236}">
                <a16:creationId xmlns:a16="http://schemas.microsoft.com/office/drawing/2014/main" id="{98F05427-6A8E-8D4D-A74F-1AE4F4F25A86}"/>
              </a:ext>
            </a:extLst>
          </p:cNvPr>
          <p:cNvSpPr txBox="1"/>
          <p:nvPr/>
        </p:nvSpPr>
        <p:spPr>
          <a:xfrm>
            <a:off x="4619501" y="5276888"/>
            <a:ext cx="6715236" cy="646331"/>
          </a:xfrm>
          <a:prstGeom prst="rect">
            <a:avLst/>
          </a:prstGeom>
          <a:noFill/>
        </p:spPr>
        <p:txBody>
          <a:bodyPr wrap="none" rtlCol="0">
            <a:spAutoFit/>
          </a:bodyPr>
          <a:lstStyle/>
          <a:p>
            <a:r>
              <a:rPr lang="en-US" dirty="0"/>
              <a:t>Affirm: We agree on many ethical issues and share a similar set of sins.</a:t>
            </a:r>
          </a:p>
          <a:p>
            <a:r>
              <a:rPr lang="en-US" dirty="0">
                <a:solidFill>
                  <a:srgbClr val="C00000"/>
                </a:solidFill>
              </a:rPr>
              <a:t>Inquire: What is sin? What effects does sin have? Why is sin bad?</a:t>
            </a:r>
          </a:p>
        </p:txBody>
      </p:sp>
      <p:sp>
        <p:nvSpPr>
          <p:cNvPr id="16" name="TextBox 15">
            <a:extLst>
              <a:ext uri="{FF2B5EF4-FFF2-40B4-BE49-F238E27FC236}">
                <a16:creationId xmlns:a16="http://schemas.microsoft.com/office/drawing/2014/main" id="{FF3087FA-E0A9-BF43-A387-598D760EC684}"/>
              </a:ext>
            </a:extLst>
          </p:cNvPr>
          <p:cNvSpPr txBox="1"/>
          <p:nvPr/>
        </p:nvSpPr>
        <p:spPr>
          <a:xfrm>
            <a:off x="4619501" y="4138225"/>
            <a:ext cx="7139112" cy="923330"/>
          </a:xfrm>
          <a:prstGeom prst="rect">
            <a:avLst/>
          </a:prstGeom>
          <a:noFill/>
        </p:spPr>
        <p:txBody>
          <a:bodyPr wrap="square" rtlCol="0">
            <a:spAutoFit/>
          </a:bodyPr>
          <a:lstStyle/>
          <a:p>
            <a:r>
              <a:rPr lang="en-US" dirty="0"/>
              <a:t>Islam: Sin is forgetting God’s way and failing to submit our wills to God’s.</a:t>
            </a:r>
          </a:p>
          <a:p>
            <a:r>
              <a:rPr lang="en-US" dirty="0">
                <a:solidFill>
                  <a:srgbClr val="C00000"/>
                </a:solidFill>
              </a:rPr>
              <a:t>Nuance: Yes, but sin is also a rebellion against God, bringing about a rupture in our relationship with Him, making us unfit for his presence.</a:t>
            </a:r>
            <a:endParaRPr lang="en-US" dirty="0"/>
          </a:p>
        </p:txBody>
      </p:sp>
      <p:sp>
        <p:nvSpPr>
          <p:cNvPr id="17" name="TextBox 16">
            <a:extLst>
              <a:ext uri="{FF2B5EF4-FFF2-40B4-BE49-F238E27FC236}">
                <a16:creationId xmlns:a16="http://schemas.microsoft.com/office/drawing/2014/main" id="{3A812710-BF16-864E-974A-6DEFE607DEC1}"/>
              </a:ext>
            </a:extLst>
          </p:cNvPr>
          <p:cNvSpPr txBox="1"/>
          <p:nvPr/>
        </p:nvSpPr>
        <p:spPr>
          <a:xfrm>
            <a:off x="4619501" y="2760875"/>
            <a:ext cx="7430623" cy="1477328"/>
          </a:xfrm>
          <a:prstGeom prst="rect">
            <a:avLst/>
          </a:prstGeom>
          <a:noFill/>
        </p:spPr>
        <p:txBody>
          <a:bodyPr wrap="square" rtlCol="0">
            <a:spAutoFit/>
          </a:bodyPr>
          <a:lstStyle/>
          <a:p>
            <a:r>
              <a:rPr lang="en-US" dirty="0"/>
              <a:t>Islam: God will not condescend to dwell among his creatures, therefore we do not need to be perfect in order to abide his presence.</a:t>
            </a:r>
          </a:p>
          <a:p>
            <a:r>
              <a:rPr lang="en-US" dirty="0">
                <a:solidFill>
                  <a:srgbClr val="C00000"/>
                </a:solidFill>
              </a:rPr>
              <a:t>Reject: God has revealed himself to be a God who dwells among his people throughout Scripture, yet his holiness and righteousness endanger sinners.</a:t>
            </a:r>
          </a:p>
          <a:p>
            <a:endParaRPr lang="en-US" dirty="0"/>
          </a:p>
        </p:txBody>
      </p:sp>
      <p:sp>
        <p:nvSpPr>
          <p:cNvPr id="18" name="TextBox 17">
            <a:extLst>
              <a:ext uri="{FF2B5EF4-FFF2-40B4-BE49-F238E27FC236}">
                <a16:creationId xmlns:a16="http://schemas.microsoft.com/office/drawing/2014/main" id="{E647AEE2-4A94-7C40-B3E3-CC3348491C3F}"/>
              </a:ext>
            </a:extLst>
          </p:cNvPr>
          <p:cNvSpPr txBox="1"/>
          <p:nvPr/>
        </p:nvSpPr>
        <p:spPr>
          <a:xfrm>
            <a:off x="4619501" y="1537328"/>
            <a:ext cx="7430623" cy="1200329"/>
          </a:xfrm>
          <a:prstGeom prst="rect">
            <a:avLst/>
          </a:prstGeom>
          <a:noFill/>
        </p:spPr>
        <p:txBody>
          <a:bodyPr wrap="square" rtlCol="0">
            <a:spAutoFit/>
          </a:bodyPr>
          <a:lstStyle/>
          <a:p>
            <a:r>
              <a:rPr lang="en-US" dirty="0"/>
              <a:t>Islam: Sin can be pardoned, forgiven, and overlooked because perfection is impossible and God’s remote presence does not endanger.</a:t>
            </a:r>
          </a:p>
          <a:p>
            <a:r>
              <a:rPr lang="en-US" dirty="0">
                <a:solidFill>
                  <a:srgbClr val="C00000"/>
                </a:solidFill>
              </a:rPr>
              <a:t>Reject: We require an alien righteousness and a substitutionary atonement in order to dwell in God’s immediate presence.</a:t>
            </a:r>
          </a:p>
        </p:txBody>
      </p:sp>
      <p:sp>
        <p:nvSpPr>
          <p:cNvPr id="19" name="TextBox 18">
            <a:extLst>
              <a:ext uri="{FF2B5EF4-FFF2-40B4-BE49-F238E27FC236}">
                <a16:creationId xmlns:a16="http://schemas.microsoft.com/office/drawing/2014/main" id="{B3CADE19-E59A-AD40-BF93-86886082925F}"/>
              </a:ext>
            </a:extLst>
          </p:cNvPr>
          <p:cNvSpPr txBox="1"/>
          <p:nvPr/>
        </p:nvSpPr>
        <p:spPr>
          <a:xfrm>
            <a:off x="2730533" y="1380226"/>
            <a:ext cx="1400962" cy="523220"/>
          </a:xfrm>
          <a:prstGeom prst="rect">
            <a:avLst/>
          </a:prstGeom>
          <a:noFill/>
        </p:spPr>
        <p:txBody>
          <a:bodyPr wrap="square" rtlCol="0">
            <a:spAutoFit/>
          </a:bodyPr>
          <a:lstStyle/>
          <a:p>
            <a:pPr algn="ctr"/>
            <a:r>
              <a:rPr lang="en-US" sz="2800" b="1" dirty="0"/>
              <a:t>Qur’an</a:t>
            </a:r>
          </a:p>
        </p:txBody>
      </p:sp>
      <p:sp>
        <p:nvSpPr>
          <p:cNvPr id="20" name="TextBox 19">
            <a:extLst>
              <a:ext uri="{FF2B5EF4-FFF2-40B4-BE49-F238E27FC236}">
                <a16:creationId xmlns:a16="http://schemas.microsoft.com/office/drawing/2014/main" id="{90C103DA-52F6-5742-96A6-1AC3F5911CCC}"/>
              </a:ext>
            </a:extLst>
          </p:cNvPr>
          <p:cNvSpPr txBox="1"/>
          <p:nvPr/>
        </p:nvSpPr>
        <p:spPr>
          <a:xfrm>
            <a:off x="1926279" y="3623383"/>
            <a:ext cx="2996268" cy="523220"/>
          </a:xfrm>
          <a:prstGeom prst="rect">
            <a:avLst/>
          </a:prstGeom>
          <a:noFill/>
        </p:spPr>
        <p:txBody>
          <a:bodyPr wrap="square" rtlCol="0">
            <a:spAutoFit/>
          </a:bodyPr>
          <a:lstStyle/>
          <a:p>
            <a:pPr algn="ctr"/>
            <a:r>
              <a:rPr lang="en-US" sz="2800" dirty="0"/>
              <a:t>Worldview</a:t>
            </a:r>
          </a:p>
        </p:txBody>
      </p:sp>
      <p:sp>
        <p:nvSpPr>
          <p:cNvPr id="22" name="Rectangle 21">
            <a:extLst>
              <a:ext uri="{FF2B5EF4-FFF2-40B4-BE49-F238E27FC236}">
                <a16:creationId xmlns:a16="http://schemas.microsoft.com/office/drawing/2014/main" id="{D61F9BC8-6410-A34D-9004-96EDDA770EDB}"/>
              </a:ext>
            </a:extLst>
          </p:cNvPr>
          <p:cNvSpPr/>
          <p:nvPr/>
        </p:nvSpPr>
        <p:spPr>
          <a:xfrm>
            <a:off x="2637979" y="2453953"/>
            <a:ext cx="1572866" cy="523220"/>
          </a:xfrm>
          <a:prstGeom prst="rect">
            <a:avLst/>
          </a:prstGeom>
        </p:spPr>
        <p:txBody>
          <a:bodyPr wrap="none">
            <a:spAutoFit/>
          </a:bodyPr>
          <a:lstStyle/>
          <a:p>
            <a:pPr algn="ctr"/>
            <a:r>
              <a:rPr lang="en-US" sz="2800" b="1" dirty="0"/>
              <a:t>Theology</a:t>
            </a:r>
          </a:p>
        </p:txBody>
      </p:sp>
      <p:sp>
        <p:nvSpPr>
          <p:cNvPr id="23" name="Arrow: Down 6">
            <a:extLst>
              <a:ext uri="{FF2B5EF4-FFF2-40B4-BE49-F238E27FC236}">
                <a16:creationId xmlns:a16="http://schemas.microsoft.com/office/drawing/2014/main" id="{1E7E3ADE-A959-6447-A3EB-FDFC2482D8B3}"/>
              </a:ext>
            </a:extLst>
          </p:cNvPr>
          <p:cNvSpPr/>
          <p:nvPr/>
        </p:nvSpPr>
        <p:spPr>
          <a:xfrm rot="10800000">
            <a:off x="3280977" y="1916691"/>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0A65D941-F9EA-064A-9C82-FA337ED59967}"/>
              </a:ext>
            </a:extLst>
          </p:cNvPr>
          <p:cNvPicPr>
            <a:picLocks noChangeAspect="1"/>
          </p:cNvPicPr>
          <p:nvPr/>
        </p:nvPicPr>
        <p:blipFill>
          <a:blip r:embed="rId3"/>
          <a:stretch>
            <a:fillRect/>
          </a:stretch>
        </p:blipFill>
        <p:spPr>
          <a:xfrm rot="10800000">
            <a:off x="3250664" y="2965901"/>
            <a:ext cx="347502" cy="597460"/>
          </a:xfrm>
          <a:prstGeom prst="rect">
            <a:avLst/>
          </a:prstGeom>
        </p:spPr>
      </p:pic>
      <p:pic>
        <p:nvPicPr>
          <p:cNvPr id="25" name="Picture 24">
            <a:extLst>
              <a:ext uri="{FF2B5EF4-FFF2-40B4-BE49-F238E27FC236}">
                <a16:creationId xmlns:a16="http://schemas.microsoft.com/office/drawing/2014/main" id="{E81FC292-00AC-1244-92C5-49DCB98A0245}"/>
              </a:ext>
            </a:extLst>
          </p:cNvPr>
          <p:cNvPicPr>
            <a:picLocks noChangeAspect="1"/>
          </p:cNvPicPr>
          <p:nvPr/>
        </p:nvPicPr>
        <p:blipFill>
          <a:blip r:embed="rId3"/>
          <a:stretch>
            <a:fillRect/>
          </a:stretch>
        </p:blipFill>
        <p:spPr>
          <a:xfrm rot="10800000">
            <a:off x="3257265" y="4140298"/>
            <a:ext cx="347502" cy="597460"/>
          </a:xfrm>
          <a:prstGeom prst="rect">
            <a:avLst/>
          </a:prstGeom>
        </p:spPr>
      </p:pic>
      <p:pic>
        <p:nvPicPr>
          <p:cNvPr id="26" name="Picture 25">
            <a:extLst>
              <a:ext uri="{FF2B5EF4-FFF2-40B4-BE49-F238E27FC236}">
                <a16:creationId xmlns:a16="http://schemas.microsoft.com/office/drawing/2014/main" id="{AAC5C922-C009-3949-9B3B-7BC96139F741}"/>
              </a:ext>
            </a:extLst>
          </p:cNvPr>
          <p:cNvPicPr>
            <a:picLocks noChangeAspect="1"/>
          </p:cNvPicPr>
          <p:nvPr/>
        </p:nvPicPr>
        <p:blipFill>
          <a:blip r:embed="rId3"/>
          <a:stretch>
            <a:fillRect/>
          </a:stretch>
        </p:blipFill>
        <p:spPr>
          <a:xfrm rot="16200000">
            <a:off x="3846403" y="5313479"/>
            <a:ext cx="347502" cy="597460"/>
          </a:xfrm>
          <a:prstGeom prst="rect">
            <a:avLst/>
          </a:prstGeom>
        </p:spPr>
      </p:pic>
      <p:pic>
        <p:nvPicPr>
          <p:cNvPr id="27" name="Picture 26">
            <a:extLst>
              <a:ext uri="{FF2B5EF4-FFF2-40B4-BE49-F238E27FC236}">
                <a16:creationId xmlns:a16="http://schemas.microsoft.com/office/drawing/2014/main" id="{43A7B330-2CBD-8244-B1C9-FCFE132AF5E2}"/>
              </a:ext>
            </a:extLst>
          </p:cNvPr>
          <p:cNvPicPr>
            <a:picLocks noChangeAspect="1"/>
          </p:cNvPicPr>
          <p:nvPr/>
        </p:nvPicPr>
        <p:blipFill>
          <a:blip r:embed="rId3"/>
          <a:stretch>
            <a:fillRect/>
          </a:stretch>
        </p:blipFill>
        <p:spPr>
          <a:xfrm rot="16200000">
            <a:off x="3846403" y="4202744"/>
            <a:ext cx="347502" cy="597460"/>
          </a:xfrm>
          <a:prstGeom prst="rect">
            <a:avLst/>
          </a:prstGeom>
        </p:spPr>
      </p:pic>
      <p:pic>
        <p:nvPicPr>
          <p:cNvPr id="28" name="Picture 27">
            <a:extLst>
              <a:ext uri="{FF2B5EF4-FFF2-40B4-BE49-F238E27FC236}">
                <a16:creationId xmlns:a16="http://schemas.microsoft.com/office/drawing/2014/main" id="{EB8E5F1D-3B22-BB45-8FAF-26CE7A05301A}"/>
              </a:ext>
            </a:extLst>
          </p:cNvPr>
          <p:cNvPicPr>
            <a:picLocks noChangeAspect="1"/>
          </p:cNvPicPr>
          <p:nvPr/>
        </p:nvPicPr>
        <p:blipFill>
          <a:blip r:embed="rId3"/>
          <a:stretch>
            <a:fillRect/>
          </a:stretch>
        </p:blipFill>
        <p:spPr>
          <a:xfrm rot="16200000">
            <a:off x="3846403" y="3035604"/>
            <a:ext cx="347502" cy="597460"/>
          </a:xfrm>
          <a:prstGeom prst="rect">
            <a:avLst/>
          </a:prstGeom>
        </p:spPr>
      </p:pic>
      <p:pic>
        <p:nvPicPr>
          <p:cNvPr id="29" name="Picture 28">
            <a:extLst>
              <a:ext uri="{FF2B5EF4-FFF2-40B4-BE49-F238E27FC236}">
                <a16:creationId xmlns:a16="http://schemas.microsoft.com/office/drawing/2014/main" id="{C66F89E7-0C5D-7347-9AA7-B9F82F79522A}"/>
              </a:ext>
            </a:extLst>
          </p:cNvPr>
          <p:cNvPicPr>
            <a:picLocks noChangeAspect="1"/>
          </p:cNvPicPr>
          <p:nvPr/>
        </p:nvPicPr>
        <p:blipFill>
          <a:blip r:embed="rId3"/>
          <a:stretch>
            <a:fillRect/>
          </a:stretch>
        </p:blipFill>
        <p:spPr>
          <a:xfrm rot="16200000">
            <a:off x="3846403" y="1944759"/>
            <a:ext cx="347502" cy="597460"/>
          </a:xfrm>
          <a:prstGeom prst="rect">
            <a:avLst/>
          </a:prstGeom>
        </p:spPr>
      </p:pic>
      <p:pic>
        <p:nvPicPr>
          <p:cNvPr id="30" name="Picture 29">
            <a:extLst>
              <a:ext uri="{FF2B5EF4-FFF2-40B4-BE49-F238E27FC236}">
                <a16:creationId xmlns:a16="http://schemas.microsoft.com/office/drawing/2014/main" id="{4A116AAC-88EC-E943-92EA-BDB81E4A5094}"/>
              </a:ext>
            </a:extLst>
          </p:cNvPr>
          <p:cNvPicPr>
            <a:picLocks noChangeAspect="1"/>
          </p:cNvPicPr>
          <p:nvPr/>
        </p:nvPicPr>
        <p:blipFill>
          <a:blip r:embed="rId3"/>
          <a:stretch>
            <a:fillRect/>
          </a:stretch>
        </p:blipFill>
        <p:spPr>
          <a:xfrm rot="13376219">
            <a:off x="2728525" y="5397245"/>
            <a:ext cx="347502" cy="597460"/>
          </a:xfrm>
          <a:prstGeom prst="rect">
            <a:avLst/>
          </a:prstGeom>
        </p:spPr>
      </p:pic>
      <p:sp>
        <p:nvSpPr>
          <p:cNvPr id="31" name="TextBox 30">
            <a:extLst>
              <a:ext uri="{FF2B5EF4-FFF2-40B4-BE49-F238E27FC236}">
                <a16:creationId xmlns:a16="http://schemas.microsoft.com/office/drawing/2014/main" id="{36595C7C-F7CC-5F49-94C1-CB18C038ADA0}"/>
              </a:ext>
            </a:extLst>
          </p:cNvPr>
          <p:cNvSpPr txBox="1"/>
          <p:nvPr/>
        </p:nvSpPr>
        <p:spPr>
          <a:xfrm>
            <a:off x="1373078" y="528790"/>
            <a:ext cx="9605515" cy="523220"/>
          </a:xfrm>
          <a:prstGeom prst="rect">
            <a:avLst/>
          </a:prstGeom>
          <a:noFill/>
        </p:spPr>
        <p:txBody>
          <a:bodyPr wrap="none" rtlCol="0">
            <a:spAutoFit/>
          </a:bodyPr>
          <a:lstStyle/>
          <a:p>
            <a:r>
              <a:rPr lang="en-US" sz="2800" b="1" u="sng" dirty="0">
                <a:latin typeface="Californian FB" panose="0207040306080B030204" pitchFamily="18" charset="77"/>
              </a:rPr>
              <a:t>“Do Muslims and Christians Share Common Ethical Ground?”</a:t>
            </a:r>
          </a:p>
        </p:txBody>
      </p:sp>
    </p:spTree>
    <p:extLst>
      <p:ext uri="{BB962C8B-B14F-4D97-AF65-F5344CB8AC3E}">
        <p14:creationId xmlns:p14="http://schemas.microsoft.com/office/powerpoint/2010/main" val="135064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uiExpand="1" build="p"/>
      <p:bldP spid="17" grpId="0" build="p" bldLvl="2"/>
      <p:bldP spid="18"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96E5-2D1F-D744-9ED2-04BC887F579A}"/>
              </a:ext>
            </a:extLst>
          </p:cNvPr>
          <p:cNvSpPr>
            <a:spLocks noGrp="1"/>
          </p:cNvSpPr>
          <p:nvPr>
            <p:ph type="title"/>
          </p:nvPr>
        </p:nvSpPr>
        <p:spPr/>
        <p:txBody>
          <a:bodyPr/>
          <a:lstStyle/>
          <a:p>
            <a:r>
              <a:rPr lang="en-US" dirty="0"/>
              <a:t>Thesis:</a:t>
            </a:r>
          </a:p>
        </p:txBody>
      </p:sp>
      <p:sp>
        <p:nvSpPr>
          <p:cNvPr id="3" name="Content Placeholder 2">
            <a:extLst>
              <a:ext uri="{FF2B5EF4-FFF2-40B4-BE49-F238E27FC236}">
                <a16:creationId xmlns:a16="http://schemas.microsoft.com/office/drawing/2014/main" id="{A75A7943-92A3-D248-90D4-B572E5C5AE21}"/>
              </a:ext>
            </a:extLst>
          </p:cNvPr>
          <p:cNvSpPr>
            <a:spLocks noGrp="1"/>
          </p:cNvSpPr>
          <p:nvPr>
            <p:ph idx="1"/>
          </p:nvPr>
        </p:nvSpPr>
        <p:spPr>
          <a:xfrm>
            <a:off x="3252978" y="585216"/>
            <a:ext cx="7634097" cy="1771079"/>
          </a:xfrm>
        </p:spPr>
        <p:txBody>
          <a:bodyPr>
            <a:normAutofit/>
          </a:bodyPr>
          <a:lstStyle/>
          <a:p>
            <a:pPr algn="ctr"/>
            <a:r>
              <a:rPr lang="en-US" sz="2400" dirty="0"/>
              <a:t>Biblical integration is not complete when we receive shared conclusions with non-Christian peers; </a:t>
            </a:r>
          </a:p>
          <a:p>
            <a:pPr algn="ctr"/>
            <a:r>
              <a:rPr lang="en-US" sz="2400" dirty="0"/>
              <a:t>We must proceed to ask our non-Christian peers how they arrived at this shared conclusion.</a:t>
            </a:r>
          </a:p>
        </p:txBody>
      </p:sp>
      <p:sp>
        <p:nvSpPr>
          <p:cNvPr id="4" name="Content Placeholder 2">
            <a:extLst>
              <a:ext uri="{FF2B5EF4-FFF2-40B4-BE49-F238E27FC236}">
                <a16:creationId xmlns:a16="http://schemas.microsoft.com/office/drawing/2014/main" id="{E0BC50DE-FC4A-3C43-9346-8F9809DD028B}"/>
              </a:ext>
            </a:extLst>
          </p:cNvPr>
          <p:cNvSpPr txBox="1">
            <a:spLocks/>
          </p:cNvSpPr>
          <p:nvPr/>
        </p:nvSpPr>
        <p:spPr>
          <a:xfrm>
            <a:off x="509587" y="2857500"/>
            <a:ext cx="11172825" cy="2843784"/>
          </a:xfrm>
          <a:prstGeom prst="rect">
            <a:avLst/>
          </a:prstGeom>
        </p:spPr>
        <p:txBody>
          <a:bodyPr vert="horz" lIns="45720" tIns="45720" rIns="4572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lgn="ctr"/>
            <a:r>
              <a:rPr lang="en-US" sz="2400" dirty="0">
                <a:solidFill>
                  <a:srgbClr val="FF0000"/>
                </a:solidFill>
              </a:rPr>
              <a:t>In Our Disciplines:</a:t>
            </a:r>
          </a:p>
          <a:p>
            <a:pPr algn="ctr"/>
            <a:r>
              <a:rPr lang="en-US" sz="2400" dirty="0"/>
              <a:t>Inquiry can lead us to deeper understanding of our non-Christian peers and to Gospel conversations in and through our vocational pursuits.</a:t>
            </a:r>
          </a:p>
          <a:p>
            <a:pPr algn="ctr"/>
            <a:endParaRPr lang="en-US" sz="2400" dirty="0"/>
          </a:p>
          <a:p>
            <a:pPr algn="ctr"/>
            <a:r>
              <a:rPr lang="en-US" sz="2400" dirty="0">
                <a:solidFill>
                  <a:srgbClr val="FF0000"/>
                </a:solidFill>
              </a:rPr>
              <a:t>For Our Students:</a:t>
            </a:r>
          </a:p>
          <a:p>
            <a:pPr algn="ctr"/>
            <a:r>
              <a:rPr lang="en-US" sz="2400" dirty="0"/>
              <a:t>Our students need to be sensitive to the reality that common conclusions may not result from common convictions and to develop their own reflexes of inquiry.</a:t>
            </a:r>
          </a:p>
          <a:p>
            <a:pPr algn="ctr"/>
            <a:endParaRPr lang="en-US" sz="2400" dirty="0"/>
          </a:p>
        </p:txBody>
      </p:sp>
    </p:spTree>
    <p:extLst>
      <p:ext uri="{BB962C8B-B14F-4D97-AF65-F5344CB8AC3E}">
        <p14:creationId xmlns:p14="http://schemas.microsoft.com/office/powerpoint/2010/main" val="252276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6F7FAA46-F63C-45FE-B4F0-A7E677E9F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8" name="Straight Connector 37">
            <a:extLst>
              <a:ext uri="{FF2B5EF4-FFF2-40B4-BE49-F238E27FC236}">
                <a16:creationId xmlns:a16="http://schemas.microsoft.com/office/drawing/2014/main" id="{DA9B7795-7E78-4F68-B6FE-6ECC916562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useBgFill="1">
        <p:nvSpPr>
          <p:cNvPr id="40" name="Rectangle 39">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large building&#10;&#10;Description automatically generated">
            <a:extLst>
              <a:ext uri="{FF2B5EF4-FFF2-40B4-BE49-F238E27FC236}">
                <a16:creationId xmlns:a16="http://schemas.microsoft.com/office/drawing/2014/main" id="{016D1672-4ED8-6F47-B09B-8D05D9D4CBB1}"/>
              </a:ext>
            </a:extLst>
          </p:cNvPr>
          <p:cNvPicPr>
            <a:picLocks noChangeAspect="1"/>
          </p:cNvPicPr>
          <p:nvPr/>
        </p:nvPicPr>
        <p:blipFill rotWithShape="1">
          <a:blip r:embed="rId2">
            <a:alphaModFix amt="45000"/>
          </a:blip>
          <a:srcRect l="-25" t="43116" r="25" b="19609"/>
          <a:stretch/>
        </p:blipFill>
        <p:spPr>
          <a:xfrm>
            <a:off x="20" y="-1"/>
            <a:ext cx="12188932" cy="6858000"/>
          </a:xfrm>
          <a:prstGeom prst="rect">
            <a:avLst/>
          </a:prstGeom>
        </p:spPr>
      </p:pic>
      <p:sp>
        <p:nvSpPr>
          <p:cNvPr id="2" name="Title 1">
            <a:extLst>
              <a:ext uri="{FF2B5EF4-FFF2-40B4-BE49-F238E27FC236}">
                <a16:creationId xmlns:a16="http://schemas.microsoft.com/office/drawing/2014/main" id="{1073E85C-C3C0-754C-81B4-AC6A6AC19BFE}"/>
              </a:ext>
            </a:extLst>
          </p:cNvPr>
          <p:cNvSpPr>
            <a:spLocks noGrp="1"/>
          </p:cNvSpPr>
          <p:nvPr>
            <p:ph type="title"/>
          </p:nvPr>
        </p:nvSpPr>
        <p:spPr>
          <a:xfrm>
            <a:off x="643467" y="643467"/>
            <a:ext cx="7164674" cy="5571066"/>
          </a:xfrm>
        </p:spPr>
        <p:txBody>
          <a:bodyPr vert="horz" lIns="91440" tIns="45720" rIns="91440" bIns="45720" rtlCol="0" anchor="ctr">
            <a:normAutofit/>
          </a:bodyPr>
          <a:lstStyle/>
          <a:p>
            <a:r>
              <a:rPr lang="en-US" sz="6600" dirty="0">
                <a:solidFill>
                  <a:schemeClr val="tx1"/>
                </a:solidFill>
              </a:rPr>
              <a:t>Co-Belligerents on </a:t>
            </a:r>
            <a:br>
              <a:rPr lang="en-US" sz="6600" dirty="0">
                <a:solidFill>
                  <a:schemeClr val="tx1"/>
                </a:solidFill>
              </a:rPr>
            </a:br>
            <a:r>
              <a:rPr lang="en-US" sz="6600" dirty="0">
                <a:solidFill>
                  <a:schemeClr val="tx1"/>
                </a:solidFill>
              </a:rPr>
              <a:t>Uncommon Ground</a:t>
            </a:r>
          </a:p>
        </p:txBody>
      </p:sp>
      <p:sp>
        <p:nvSpPr>
          <p:cNvPr id="3" name="Text Placeholder 2">
            <a:extLst>
              <a:ext uri="{FF2B5EF4-FFF2-40B4-BE49-F238E27FC236}">
                <a16:creationId xmlns:a16="http://schemas.microsoft.com/office/drawing/2014/main" id="{02E93715-BDAE-4848-A281-F220CD22696F}"/>
              </a:ext>
            </a:extLst>
          </p:cNvPr>
          <p:cNvSpPr>
            <a:spLocks noGrp="1"/>
          </p:cNvSpPr>
          <p:nvPr>
            <p:ph type="body" idx="1"/>
          </p:nvPr>
        </p:nvSpPr>
        <p:spPr>
          <a:xfrm>
            <a:off x="8451608" y="643467"/>
            <a:ext cx="3096926" cy="5571066"/>
          </a:xfrm>
        </p:spPr>
        <p:txBody>
          <a:bodyPr vert="horz" lIns="91440" tIns="45720" rIns="91440" bIns="45720" rtlCol="0" anchor="ctr">
            <a:normAutofit/>
          </a:bodyPr>
          <a:lstStyle/>
          <a:p>
            <a:r>
              <a:rPr lang="en-US" sz="2000" dirty="0">
                <a:solidFill>
                  <a:schemeClr val="tx1"/>
                </a:solidFill>
              </a:rPr>
              <a:t>Biblical Integration </a:t>
            </a:r>
          </a:p>
          <a:p>
            <a:r>
              <a:rPr lang="en-US" sz="2000" dirty="0">
                <a:solidFill>
                  <a:schemeClr val="tx1"/>
                </a:solidFill>
              </a:rPr>
              <a:t>in a Pluralistic World</a:t>
            </a:r>
          </a:p>
        </p:txBody>
      </p:sp>
      <p:cxnSp>
        <p:nvCxnSpPr>
          <p:cNvPr id="42" name="Straight Connector 41">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37336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96E5-2D1F-D744-9ED2-04BC887F579A}"/>
              </a:ext>
            </a:extLst>
          </p:cNvPr>
          <p:cNvSpPr>
            <a:spLocks noGrp="1"/>
          </p:cNvSpPr>
          <p:nvPr>
            <p:ph type="title"/>
          </p:nvPr>
        </p:nvSpPr>
        <p:spPr/>
        <p:txBody>
          <a:bodyPr/>
          <a:lstStyle/>
          <a:p>
            <a:r>
              <a:rPr lang="en-US" dirty="0"/>
              <a:t>Thesis</a:t>
            </a:r>
          </a:p>
        </p:txBody>
      </p:sp>
      <p:sp>
        <p:nvSpPr>
          <p:cNvPr id="3" name="Content Placeholder 2">
            <a:extLst>
              <a:ext uri="{FF2B5EF4-FFF2-40B4-BE49-F238E27FC236}">
                <a16:creationId xmlns:a16="http://schemas.microsoft.com/office/drawing/2014/main" id="{A75A7943-92A3-D248-90D4-B572E5C5AE21}"/>
              </a:ext>
            </a:extLst>
          </p:cNvPr>
          <p:cNvSpPr>
            <a:spLocks noGrp="1"/>
          </p:cNvSpPr>
          <p:nvPr>
            <p:ph idx="1"/>
          </p:nvPr>
        </p:nvSpPr>
        <p:spPr/>
        <p:txBody>
          <a:bodyPr>
            <a:normAutofit/>
          </a:bodyPr>
          <a:lstStyle/>
          <a:p>
            <a:pPr algn="ctr"/>
            <a:r>
              <a:rPr lang="en-US" sz="3200" dirty="0"/>
              <a:t>Biblical integration is not complete when we receive shared conclusions with non-Christian peers; </a:t>
            </a:r>
          </a:p>
          <a:p>
            <a:pPr algn="ctr"/>
            <a:r>
              <a:rPr lang="en-US" sz="3200" dirty="0"/>
              <a:t>We must proceed to ask our non-Christian peers how they arrived at this shared conclusion.</a:t>
            </a:r>
          </a:p>
        </p:txBody>
      </p:sp>
    </p:spTree>
    <p:extLst>
      <p:ext uri="{BB962C8B-B14F-4D97-AF65-F5344CB8AC3E}">
        <p14:creationId xmlns:p14="http://schemas.microsoft.com/office/powerpoint/2010/main" val="232713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4597864" y="2546535"/>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545671" y="3852281"/>
            <a:ext cx="9100658" cy="523220"/>
          </a:xfrm>
          <a:prstGeom prst="rect">
            <a:avLst/>
          </a:prstGeom>
          <a:noFill/>
        </p:spPr>
        <p:txBody>
          <a:bodyPr wrap="square" rtlCol="0">
            <a:spAutoFit/>
          </a:bodyPr>
          <a:lstStyle/>
          <a:p>
            <a:pPr algn="ctr"/>
            <a:r>
              <a:rPr lang="en-US" sz="2800" dirty="0"/>
              <a:t>Presuppositions		Findings</a:t>
            </a:r>
            <a:r>
              <a:rPr lang="en-US" sz="2400" dirty="0"/>
              <a:t>		</a:t>
            </a:r>
            <a:r>
              <a:rPr lang="en-US" sz="2800" dirty="0"/>
              <a:t>Interpretations</a:t>
            </a:r>
            <a:r>
              <a:rPr lang="en-US" sz="2400" dirty="0"/>
              <a:t>		</a:t>
            </a: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2669095" y="5398973"/>
            <a:ext cx="6853806" cy="461665"/>
          </a:xfrm>
          <a:prstGeom prst="rect">
            <a:avLst/>
          </a:prstGeom>
          <a:noFill/>
        </p:spPr>
        <p:txBody>
          <a:bodyPr wrap="square" rtlCol="0">
            <a:spAutoFit/>
          </a:bodyPr>
          <a:lstStyle/>
          <a:p>
            <a:pPr algn="ctr"/>
            <a:r>
              <a:rPr lang="en-US" sz="2400" dirty="0"/>
              <a:t>Reject		Receive		Redeem</a:t>
            </a:r>
          </a:p>
        </p:txBody>
      </p:sp>
      <p:sp>
        <p:nvSpPr>
          <p:cNvPr id="2" name="TextBox 1">
            <a:extLst>
              <a:ext uri="{FF2B5EF4-FFF2-40B4-BE49-F238E27FC236}">
                <a16:creationId xmlns:a16="http://schemas.microsoft.com/office/drawing/2014/main" id="{C1B06F9B-149C-48B7-86DA-4EC649ED0C03}"/>
              </a:ext>
            </a:extLst>
          </p:cNvPr>
          <p:cNvSpPr txBox="1"/>
          <p:nvPr/>
        </p:nvSpPr>
        <p:spPr>
          <a:xfrm>
            <a:off x="5395516" y="525969"/>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309564" y="1555230"/>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a:off x="5952562" y="105359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E1172B5-3B17-40A1-B64C-A08E4806DB84}"/>
              </a:ext>
            </a:extLst>
          </p:cNvPr>
          <p:cNvPicPr>
            <a:picLocks noChangeAspect="1"/>
          </p:cNvPicPr>
          <p:nvPr/>
        </p:nvPicPr>
        <p:blipFill>
          <a:blip r:embed="rId3"/>
          <a:stretch>
            <a:fillRect/>
          </a:stretch>
        </p:blipFill>
        <p:spPr>
          <a:xfrm rot="2575931">
            <a:off x="3331600" y="3000600"/>
            <a:ext cx="347502" cy="597460"/>
          </a:xfrm>
          <a:prstGeom prst="rect">
            <a:avLst/>
          </a:prstGeom>
        </p:spPr>
      </p:pic>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a:off x="5922249" y="2067178"/>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402760">
            <a:off x="5048213" y="3040022"/>
            <a:ext cx="347502" cy="597460"/>
          </a:xfrm>
          <a:prstGeom prst="rect">
            <a:avLst/>
          </a:prstGeom>
        </p:spPr>
      </p:pic>
      <p:pic>
        <p:nvPicPr>
          <p:cNvPr id="11" name="Picture 10">
            <a:extLst>
              <a:ext uri="{FF2B5EF4-FFF2-40B4-BE49-F238E27FC236}">
                <a16:creationId xmlns:a16="http://schemas.microsoft.com/office/drawing/2014/main" id="{728E70F3-FF00-42AA-98CE-C208FB3A3CAD}"/>
              </a:ext>
            </a:extLst>
          </p:cNvPr>
          <p:cNvPicPr>
            <a:picLocks noChangeAspect="1"/>
          </p:cNvPicPr>
          <p:nvPr/>
        </p:nvPicPr>
        <p:blipFill>
          <a:blip r:embed="rId3"/>
          <a:stretch>
            <a:fillRect/>
          </a:stretch>
        </p:blipFill>
        <p:spPr>
          <a:xfrm rot="20715178">
            <a:off x="6734930" y="3070193"/>
            <a:ext cx="347502" cy="597460"/>
          </a:xfrm>
          <a:prstGeom prst="rect">
            <a:avLst/>
          </a:prstGeom>
        </p:spPr>
      </p:pic>
      <p:pic>
        <p:nvPicPr>
          <p:cNvPr id="12" name="Picture 11">
            <a:extLst>
              <a:ext uri="{FF2B5EF4-FFF2-40B4-BE49-F238E27FC236}">
                <a16:creationId xmlns:a16="http://schemas.microsoft.com/office/drawing/2014/main" id="{3C3E096D-2401-45A7-B12E-C46C2D0D0765}"/>
              </a:ext>
            </a:extLst>
          </p:cNvPr>
          <p:cNvPicPr>
            <a:picLocks noChangeAspect="1"/>
          </p:cNvPicPr>
          <p:nvPr/>
        </p:nvPicPr>
        <p:blipFill>
          <a:blip r:embed="rId3"/>
          <a:stretch>
            <a:fillRect/>
          </a:stretch>
        </p:blipFill>
        <p:spPr>
          <a:xfrm rot="19546471">
            <a:off x="8768821" y="3036216"/>
            <a:ext cx="347502" cy="597460"/>
          </a:xfrm>
          <a:prstGeom prst="rect">
            <a:avLst/>
          </a:prstGeom>
        </p:spPr>
      </p:pic>
      <p:pic>
        <p:nvPicPr>
          <p:cNvPr id="13" name="Picture 12">
            <a:extLst>
              <a:ext uri="{FF2B5EF4-FFF2-40B4-BE49-F238E27FC236}">
                <a16:creationId xmlns:a16="http://schemas.microsoft.com/office/drawing/2014/main" id="{12C78491-5B93-4F55-852F-B2EBDA5EA157}"/>
              </a:ext>
            </a:extLst>
          </p:cNvPr>
          <p:cNvPicPr>
            <a:picLocks noChangeAspect="1"/>
          </p:cNvPicPr>
          <p:nvPr/>
        </p:nvPicPr>
        <p:blipFill>
          <a:blip r:embed="rId3"/>
          <a:stretch>
            <a:fillRect/>
          </a:stretch>
        </p:blipFill>
        <p:spPr>
          <a:xfrm>
            <a:off x="4596436" y="4564284"/>
            <a:ext cx="347502" cy="597460"/>
          </a:xfrm>
          <a:prstGeom prst="rect">
            <a:avLst/>
          </a:prstGeom>
        </p:spPr>
      </p:pic>
      <p:pic>
        <p:nvPicPr>
          <p:cNvPr id="14" name="Picture 13">
            <a:extLst>
              <a:ext uri="{FF2B5EF4-FFF2-40B4-BE49-F238E27FC236}">
                <a16:creationId xmlns:a16="http://schemas.microsoft.com/office/drawing/2014/main" id="{BA851C67-618E-4803-A40C-2332FCE587EC}"/>
              </a:ext>
            </a:extLst>
          </p:cNvPr>
          <p:cNvPicPr>
            <a:picLocks noChangeAspect="1"/>
          </p:cNvPicPr>
          <p:nvPr/>
        </p:nvPicPr>
        <p:blipFill>
          <a:blip r:embed="rId3"/>
          <a:stretch>
            <a:fillRect/>
          </a:stretch>
        </p:blipFill>
        <p:spPr>
          <a:xfrm>
            <a:off x="5962359" y="4555318"/>
            <a:ext cx="347502" cy="597460"/>
          </a:xfrm>
          <a:prstGeom prst="rect">
            <a:avLst/>
          </a:prstGeom>
        </p:spPr>
      </p:pic>
      <p:pic>
        <p:nvPicPr>
          <p:cNvPr id="15" name="Picture 14">
            <a:extLst>
              <a:ext uri="{FF2B5EF4-FFF2-40B4-BE49-F238E27FC236}">
                <a16:creationId xmlns:a16="http://schemas.microsoft.com/office/drawing/2014/main" id="{ED8C8C0C-F778-4D27-804D-016A73C7C302}"/>
              </a:ext>
            </a:extLst>
          </p:cNvPr>
          <p:cNvPicPr>
            <a:picLocks noChangeAspect="1"/>
          </p:cNvPicPr>
          <p:nvPr/>
        </p:nvPicPr>
        <p:blipFill>
          <a:blip r:embed="rId3"/>
          <a:stretch>
            <a:fillRect/>
          </a:stretch>
        </p:blipFill>
        <p:spPr>
          <a:xfrm>
            <a:off x="7244911" y="4579657"/>
            <a:ext cx="347502" cy="597460"/>
          </a:xfrm>
          <a:prstGeom prst="rect">
            <a:avLst/>
          </a:prstGeom>
        </p:spPr>
      </p:pic>
      <p:sp>
        <p:nvSpPr>
          <p:cNvPr id="16" name="Oval 15">
            <a:extLst>
              <a:ext uri="{FF2B5EF4-FFF2-40B4-BE49-F238E27FC236}">
                <a16:creationId xmlns:a16="http://schemas.microsoft.com/office/drawing/2014/main" id="{623AEB99-1DF7-EA4D-838A-CA5522D2EB54}"/>
              </a:ext>
            </a:extLst>
          </p:cNvPr>
          <p:cNvSpPr/>
          <p:nvPr/>
        </p:nvSpPr>
        <p:spPr>
          <a:xfrm>
            <a:off x="8630888" y="3640918"/>
            <a:ext cx="22860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DE7C0E2C-3252-3444-8DC7-B53767E21A9E}"/>
              </a:ext>
            </a:extLst>
          </p:cNvPr>
          <p:cNvPicPr>
            <a:picLocks noChangeAspect="1"/>
          </p:cNvPicPr>
          <p:nvPr/>
        </p:nvPicPr>
        <p:blipFill>
          <a:blip r:embed="rId3"/>
          <a:stretch>
            <a:fillRect/>
          </a:stretch>
        </p:blipFill>
        <p:spPr>
          <a:xfrm>
            <a:off x="9641754" y="2887663"/>
            <a:ext cx="347502" cy="597460"/>
          </a:xfrm>
          <a:prstGeom prst="rect">
            <a:avLst/>
          </a:prstGeom>
        </p:spPr>
      </p:pic>
      <p:sp>
        <p:nvSpPr>
          <p:cNvPr id="18" name="Rectangle 17">
            <a:extLst>
              <a:ext uri="{FF2B5EF4-FFF2-40B4-BE49-F238E27FC236}">
                <a16:creationId xmlns:a16="http://schemas.microsoft.com/office/drawing/2014/main" id="{96512929-CD45-564F-B15F-35E697EC92CA}"/>
              </a:ext>
            </a:extLst>
          </p:cNvPr>
          <p:cNvSpPr/>
          <p:nvPr/>
        </p:nvSpPr>
        <p:spPr>
          <a:xfrm>
            <a:off x="9100988" y="1418216"/>
            <a:ext cx="1572866" cy="523220"/>
          </a:xfrm>
          <a:prstGeom prst="rect">
            <a:avLst/>
          </a:prstGeom>
        </p:spPr>
        <p:txBody>
          <a:bodyPr wrap="none">
            <a:spAutoFit/>
          </a:bodyPr>
          <a:lstStyle/>
          <a:p>
            <a:pPr algn="ctr"/>
            <a:r>
              <a:rPr lang="en-US" sz="2800" b="1" dirty="0"/>
              <a:t>Theology</a:t>
            </a:r>
          </a:p>
        </p:txBody>
      </p:sp>
      <p:sp>
        <p:nvSpPr>
          <p:cNvPr id="19" name="Arrow: Down 6">
            <a:extLst>
              <a:ext uri="{FF2B5EF4-FFF2-40B4-BE49-F238E27FC236}">
                <a16:creationId xmlns:a16="http://schemas.microsoft.com/office/drawing/2014/main" id="{C8B9BDAB-ABB7-1046-ADC1-CC9CC2036C0A}"/>
              </a:ext>
            </a:extLst>
          </p:cNvPr>
          <p:cNvSpPr/>
          <p:nvPr/>
        </p:nvSpPr>
        <p:spPr>
          <a:xfrm>
            <a:off x="9677975" y="90254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CBF97D-9E45-F746-866F-791572EA6DE4}"/>
              </a:ext>
            </a:extLst>
          </p:cNvPr>
          <p:cNvPicPr>
            <a:picLocks noChangeAspect="1"/>
          </p:cNvPicPr>
          <p:nvPr/>
        </p:nvPicPr>
        <p:blipFill>
          <a:blip r:embed="rId3"/>
          <a:stretch>
            <a:fillRect/>
          </a:stretch>
        </p:blipFill>
        <p:spPr>
          <a:xfrm>
            <a:off x="9641754" y="1941498"/>
            <a:ext cx="347502" cy="597460"/>
          </a:xfrm>
          <a:prstGeom prst="rect">
            <a:avLst/>
          </a:prstGeom>
        </p:spPr>
      </p:pic>
      <p:sp>
        <p:nvSpPr>
          <p:cNvPr id="21" name="TextBox 20">
            <a:extLst>
              <a:ext uri="{FF2B5EF4-FFF2-40B4-BE49-F238E27FC236}">
                <a16:creationId xmlns:a16="http://schemas.microsoft.com/office/drawing/2014/main" id="{214D99AB-0692-614E-B474-FE0ED5070F5D}"/>
              </a:ext>
            </a:extLst>
          </p:cNvPr>
          <p:cNvSpPr txBox="1"/>
          <p:nvPr/>
        </p:nvSpPr>
        <p:spPr>
          <a:xfrm>
            <a:off x="8317371" y="2413272"/>
            <a:ext cx="2996268" cy="523220"/>
          </a:xfrm>
          <a:prstGeom prst="rect">
            <a:avLst/>
          </a:prstGeom>
          <a:noFill/>
        </p:spPr>
        <p:txBody>
          <a:bodyPr wrap="square" rtlCol="0">
            <a:spAutoFit/>
          </a:bodyPr>
          <a:lstStyle/>
          <a:p>
            <a:pPr algn="ctr"/>
            <a:r>
              <a:rPr lang="en-US" sz="2800" dirty="0"/>
              <a:t>Worldview</a:t>
            </a:r>
          </a:p>
        </p:txBody>
      </p:sp>
      <p:sp>
        <p:nvSpPr>
          <p:cNvPr id="22" name="TextBox 21">
            <a:extLst>
              <a:ext uri="{FF2B5EF4-FFF2-40B4-BE49-F238E27FC236}">
                <a16:creationId xmlns:a16="http://schemas.microsoft.com/office/drawing/2014/main" id="{1ACA91A4-3CD7-A444-89C1-0D0CB7BC7753}"/>
              </a:ext>
            </a:extLst>
          </p:cNvPr>
          <p:cNvSpPr txBox="1"/>
          <p:nvPr/>
        </p:nvSpPr>
        <p:spPr>
          <a:xfrm>
            <a:off x="9120929" y="382656"/>
            <a:ext cx="1400962" cy="523220"/>
          </a:xfrm>
          <a:prstGeom prst="rect">
            <a:avLst/>
          </a:prstGeom>
          <a:noFill/>
        </p:spPr>
        <p:txBody>
          <a:bodyPr wrap="square" rtlCol="0">
            <a:spAutoFit/>
          </a:bodyPr>
          <a:lstStyle/>
          <a:p>
            <a:pPr algn="ctr"/>
            <a:r>
              <a:rPr lang="en-US" sz="2800" b="1" dirty="0"/>
              <a:t>?</a:t>
            </a:r>
          </a:p>
        </p:txBody>
      </p:sp>
    </p:spTree>
    <p:extLst>
      <p:ext uri="{BB962C8B-B14F-4D97-AF65-F5344CB8AC3E}">
        <p14:creationId xmlns:p14="http://schemas.microsoft.com/office/powerpoint/2010/main" val="47990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p:bldP spid="19" grpId="0" animBg="1"/>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4597864" y="2546535"/>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545671" y="3852281"/>
            <a:ext cx="9100658" cy="523220"/>
          </a:xfrm>
          <a:prstGeom prst="rect">
            <a:avLst/>
          </a:prstGeom>
          <a:noFill/>
        </p:spPr>
        <p:txBody>
          <a:bodyPr wrap="square" rtlCol="0">
            <a:spAutoFit/>
          </a:bodyPr>
          <a:lstStyle/>
          <a:p>
            <a:pPr algn="ctr"/>
            <a:r>
              <a:rPr lang="en-US" sz="2800" dirty="0"/>
              <a:t>Presuppositions		Findings</a:t>
            </a:r>
            <a:r>
              <a:rPr lang="en-US" sz="2400" dirty="0"/>
              <a:t>		</a:t>
            </a:r>
            <a:r>
              <a:rPr lang="en-US" sz="2800" dirty="0"/>
              <a:t>Interpretations</a:t>
            </a:r>
            <a:r>
              <a:rPr lang="en-US" sz="2400" dirty="0"/>
              <a:t>		</a:t>
            </a: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2669095" y="5398973"/>
            <a:ext cx="6853806" cy="461665"/>
          </a:xfrm>
          <a:prstGeom prst="rect">
            <a:avLst/>
          </a:prstGeom>
          <a:noFill/>
        </p:spPr>
        <p:txBody>
          <a:bodyPr wrap="square" rtlCol="0">
            <a:spAutoFit/>
          </a:bodyPr>
          <a:lstStyle/>
          <a:p>
            <a:pPr algn="ctr"/>
            <a:r>
              <a:rPr lang="en-US" sz="2400" dirty="0"/>
              <a:t>Reject		Receive		Redeem</a:t>
            </a:r>
          </a:p>
        </p:txBody>
      </p:sp>
      <p:sp>
        <p:nvSpPr>
          <p:cNvPr id="2" name="TextBox 1">
            <a:extLst>
              <a:ext uri="{FF2B5EF4-FFF2-40B4-BE49-F238E27FC236}">
                <a16:creationId xmlns:a16="http://schemas.microsoft.com/office/drawing/2014/main" id="{C1B06F9B-149C-48B7-86DA-4EC649ED0C03}"/>
              </a:ext>
            </a:extLst>
          </p:cNvPr>
          <p:cNvSpPr txBox="1"/>
          <p:nvPr/>
        </p:nvSpPr>
        <p:spPr>
          <a:xfrm>
            <a:off x="5395516" y="525969"/>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309564" y="1555230"/>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a:off x="5952562" y="105359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E1172B5-3B17-40A1-B64C-A08E4806DB84}"/>
              </a:ext>
            </a:extLst>
          </p:cNvPr>
          <p:cNvPicPr>
            <a:picLocks noChangeAspect="1"/>
          </p:cNvPicPr>
          <p:nvPr/>
        </p:nvPicPr>
        <p:blipFill>
          <a:blip r:embed="rId3"/>
          <a:stretch>
            <a:fillRect/>
          </a:stretch>
        </p:blipFill>
        <p:spPr>
          <a:xfrm rot="2575931">
            <a:off x="3331600" y="3000600"/>
            <a:ext cx="347502" cy="597460"/>
          </a:xfrm>
          <a:prstGeom prst="rect">
            <a:avLst/>
          </a:prstGeom>
        </p:spPr>
      </p:pic>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a:off x="5922249" y="2067178"/>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402760">
            <a:off x="5048213" y="3040022"/>
            <a:ext cx="347502" cy="597460"/>
          </a:xfrm>
          <a:prstGeom prst="rect">
            <a:avLst/>
          </a:prstGeom>
        </p:spPr>
      </p:pic>
      <p:pic>
        <p:nvPicPr>
          <p:cNvPr id="11" name="Picture 10">
            <a:extLst>
              <a:ext uri="{FF2B5EF4-FFF2-40B4-BE49-F238E27FC236}">
                <a16:creationId xmlns:a16="http://schemas.microsoft.com/office/drawing/2014/main" id="{728E70F3-FF00-42AA-98CE-C208FB3A3CAD}"/>
              </a:ext>
            </a:extLst>
          </p:cNvPr>
          <p:cNvPicPr>
            <a:picLocks noChangeAspect="1"/>
          </p:cNvPicPr>
          <p:nvPr/>
        </p:nvPicPr>
        <p:blipFill>
          <a:blip r:embed="rId3"/>
          <a:stretch>
            <a:fillRect/>
          </a:stretch>
        </p:blipFill>
        <p:spPr>
          <a:xfrm rot="20715178">
            <a:off x="6734930" y="3070193"/>
            <a:ext cx="347502" cy="597460"/>
          </a:xfrm>
          <a:prstGeom prst="rect">
            <a:avLst/>
          </a:prstGeom>
        </p:spPr>
      </p:pic>
      <p:pic>
        <p:nvPicPr>
          <p:cNvPr id="12" name="Picture 11">
            <a:extLst>
              <a:ext uri="{FF2B5EF4-FFF2-40B4-BE49-F238E27FC236}">
                <a16:creationId xmlns:a16="http://schemas.microsoft.com/office/drawing/2014/main" id="{3C3E096D-2401-45A7-B12E-C46C2D0D0765}"/>
              </a:ext>
            </a:extLst>
          </p:cNvPr>
          <p:cNvPicPr>
            <a:picLocks noChangeAspect="1"/>
          </p:cNvPicPr>
          <p:nvPr/>
        </p:nvPicPr>
        <p:blipFill>
          <a:blip r:embed="rId3"/>
          <a:stretch>
            <a:fillRect/>
          </a:stretch>
        </p:blipFill>
        <p:spPr>
          <a:xfrm rot="19546471">
            <a:off x="8768821" y="3036216"/>
            <a:ext cx="347502" cy="597460"/>
          </a:xfrm>
          <a:prstGeom prst="rect">
            <a:avLst/>
          </a:prstGeom>
        </p:spPr>
      </p:pic>
      <p:pic>
        <p:nvPicPr>
          <p:cNvPr id="13" name="Picture 12">
            <a:extLst>
              <a:ext uri="{FF2B5EF4-FFF2-40B4-BE49-F238E27FC236}">
                <a16:creationId xmlns:a16="http://schemas.microsoft.com/office/drawing/2014/main" id="{12C78491-5B93-4F55-852F-B2EBDA5EA157}"/>
              </a:ext>
            </a:extLst>
          </p:cNvPr>
          <p:cNvPicPr>
            <a:picLocks noChangeAspect="1"/>
          </p:cNvPicPr>
          <p:nvPr/>
        </p:nvPicPr>
        <p:blipFill>
          <a:blip r:embed="rId3"/>
          <a:stretch>
            <a:fillRect/>
          </a:stretch>
        </p:blipFill>
        <p:spPr>
          <a:xfrm>
            <a:off x="4596436" y="4564284"/>
            <a:ext cx="347502" cy="597460"/>
          </a:xfrm>
          <a:prstGeom prst="rect">
            <a:avLst/>
          </a:prstGeom>
        </p:spPr>
      </p:pic>
      <p:pic>
        <p:nvPicPr>
          <p:cNvPr id="14" name="Picture 13">
            <a:extLst>
              <a:ext uri="{FF2B5EF4-FFF2-40B4-BE49-F238E27FC236}">
                <a16:creationId xmlns:a16="http://schemas.microsoft.com/office/drawing/2014/main" id="{BA851C67-618E-4803-A40C-2332FCE587EC}"/>
              </a:ext>
            </a:extLst>
          </p:cNvPr>
          <p:cNvPicPr>
            <a:picLocks noChangeAspect="1"/>
          </p:cNvPicPr>
          <p:nvPr/>
        </p:nvPicPr>
        <p:blipFill>
          <a:blip r:embed="rId3"/>
          <a:stretch>
            <a:fillRect/>
          </a:stretch>
        </p:blipFill>
        <p:spPr>
          <a:xfrm>
            <a:off x="5962359" y="4555318"/>
            <a:ext cx="347502" cy="597460"/>
          </a:xfrm>
          <a:prstGeom prst="rect">
            <a:avLst/>
          </a:prstGeom>
        </p:spPr>
      </p:pic>
      <p:pic>
        <p:nvPicPr>
          <p:cNvPr id="15" name="Picture 14">
            <a:extLst>
              <a:ext uri="{FF2B5EF4-FFF2-40B4-BE49-F238E27FC236}">
                <a16:creationId xmlns:a16="http://schemas.microsoft.com/office/drawing/2014/main" id="{ED8C8C0C-F778-4D27-804D-016A73C7C302}"/>
              </a:ext>
            </a:extLst>
          </p:cNvPr>
          <p:cNvPicPr>
            <a:picLocks noChangeAspect="1"/>
          </p:cNvPicPr>
          <p:nvPr/>
        </p:nvPicPr>
        <p:blipFill>
          <a:blip r:embed="rId3"/>
          <a:stretch>
            <a:fillRect/>
          </a:stretch>
        </p:blipFill>
        <p:spPr>
          <a:xfrm>
            <a:off x="7244911" y="4579657"/>
            <a:ext cx="347502" cy="597460"/>
          </a:xfrm>
          <a:prstGeom prst="rect">
            <a:avLst/>
          </a:prstGeom>
        </p:spPr>
      </p:pic>
      <p:sp>
        <p:nvSpPr>
          <p:cNvPr id="16" name="Oval 15">
            <a:extLst>
              <a:ext uri="{FF2B5EF4-FFF2-40B4-BE49-F238E27FC236}">
                <a16:creationId xmlns:a16="http://schemas.microsoft.com/office/drawing/2014/main" id="{623AEB99-1DF7-EA4D-838A-CA5522D2EB54}"/>
              </a:ext>
            </a:extLst>
          </p:cNvPr>
          <p:cNvSpPr/>
          <p:nvPr/>
        </p:nvSpPr>
        <p:spPr>
          <a:xfrm>
            <a:off x="8630888" y="3640918"/>
            <a:ext cx="22860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DE7C0E2C-3252-3444-8DC7-B53767E21A9E}"/>
              </a:ext>
            </a:extLst>
          </p:cNvPr>
          <p:cNvPicPr>
            <a:picLocks noChangeAspect="1"/>
          </p:cNvPicPr>
          <p:nvPr/>
        </p:nvPicPr>
        <p:blipFill>
          <a:blip r:embed="rId3"/>
          <a:stretch>
            <a:fillRect/>
          </a:stretch>
        </p:blipFill>
        <p:spPr>
          <a:xfrm rot="10800000">
            <a:off x="9641754" y="2887663"/>
            <a:ext cx="347502" cy="597460"/>
          </a:xfrm>
          <a:prstGeom prst="rect">
            <a:avLst/>
          </a:prstGeom>
        </p:spPr>
      </p:pic>
      <p:sp>
        <p:nvSpPr>
          <p:cNvPr id="18" name="Rectangle 17">
            <a:extLst>
              <a:ext uri="{FF2B5EF4-FFF2-40B4-BE49-F238E27FC236}">
                <a16:creationId xmlns:a16="http://schemas.microsoft.com/office/drawing/2014/main" id="{96512929-CD45-564F-B15F-35E697EC92CA}"/>
              </a:ext>
            </a:extLst>
          </p:cNvPr>
          <p:cNvSpPr/>
          <p:nvPr/>
        </p:nvSpPr>
        <p:spPr>
          <a:xfrm>
            <a:off x="9100988" y="1418216"/>
            <a:ext cx="1572866" cy="523220"/>
          </a:xfrm>
          <a:prstGeom prst="rect">
            <a:avLst/>
          </a:prstGeom>
        </p:spPr>
        <p:txBody>
          <a:bodyPr wrap="none">
            <a:spAutoFit/>
          </a:bodyPr>
          <a:lstStyle/>
          <a:p>
            <a:pPr algn="ctr"/>
            <a:r>
              <a:rPr lang="en-US" sz="2800" b="1" dirty="0"/>
              <a:t>Theology</a:t>
            </a:r>
          </a:p>
        </p:txBody>
      </p:sp>
      <p:sp>
        <p:nvSpPr>
          <p:cNvPr id="19" name="Arrow: Down 6">
            <a:extLst>
              <a:ext uri="{FF2B5EF4-FFF2-40B4-BE49-F238E27FC236}">
                <a16:creationId xmlns:a16="http://schemas.microsoft.com/office/drawing/2014/main" id="{C8B9BDAB-ABB7-1046-ADC1-CC9CC2036C0A}"/>
              </a:ext>
            </a:extLst>
          </p:cNvPr>
          <p:cNvSpPr/>
          <p:nvPr/>
        </p:nvSpPr>
        <p:spPr>
          <a:xfrm>
            <a:off x="9677975" y="90254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CBF97D-9E45-F746-866F-791572EA6DE4}"/>
              </a:ext>
            </a:extLst>
          </p:cNvPr>
          <p:cNvPicPr>
            <a:picLocks noChangeAspect="1"/>
          </p:cNvPicPr>
          <p:nvPr/>
        </p:nvPicPr>
        <p:blipFill>
          <a:blip r:embed="rId3"/>
          <a:stretch>
            <a:fillRect/>
          </a:stretch>
        </p:blipFill>
        <p:spPr>
          <a:xfrm>
            <a:off x="9641754" y="1941498"/>
            <a:ext cx="347502" cy="597460"/>
          </a:xfrm>
          <a:prstGeom prst="rect">
            <a:avLst/>
          </a:prstGeom>
        </p:spPr>
      </p:pic>
      <p:sp>
        <p:nvSpPr>
          <p:cNvPr id="21" name="TextBox 20">
            <a:extLst>
              <a:ext uri="{FF2B5EF4-FFF2-40B4-BE49-F238E27FC236}">
                <a16:creationId xmlns:a16="http://schemas.microsoft.com/office/drawing/2014/main" id="{214D99AB-0692-614E-B474-FE0ED5070F5D}"/>
              </a:ext>
            </a:extLst>
          </p:cNvPr>
          <p:cNvSpPr txBox="1"/>
          <p:nvPr/>
        </p:nvSpPr>
        <p:spPr>
          <a:xfrm>
            <a:off x="8317371" y="2413272"/>
            <a:ext cx="2996268" cy="523220"/>
          </a:xfrm>
          <a:prstGeom prst="rect">
            <a:avLst/>
          </a:prstGeom>
          <a:noFill/>
        </p:spPr>
        <p:txBody>
          <a:bodyPr wrap="square" rtlCol="0">
            <a:spAutoFit/>
          </a:bodyPr>
          <a:lstStyle/>
          <a:p>
            <a:pPr algn="ctr"/>
            <a:r>
              <a:rPr lang="en-US" sz="2800" dirty="0"/>
              <a:t>Worldview</a:t>
            </a:r>
          </a:p>
        </p:txBody>
      </p:sp>
      <p:sp>
        <p:nvSpPr>
          <p:cNvPr id="22" name="TextBox 21">
            <a:extLst>
              <a:ext uri="{FF2B5EF4-FFF2-40B4-BE49-F238E27FC236}">
                <a16:creationId xmlns:a16="http://schemas.microsoft.com/office/drawing/2014/main" id="{1ACA91A4-3CD7-A444-89C1-0D0CB7BC7753}"/>
              </a:ext>
            </a:extLst>
          </p:cNvPr>
          <p:cNvSpPr txBox="1"/>
          <p:nvPr/>
        </p:nvSpPr>
        <p:spPr>
          <a:xfrm>
            <a:off x="9120929" y="382656"/>
            <a:ext cx="1400962" cy="523220"/>
          </a:xfrm>
          <a:prstGeom prst="rect">
            <a:avLst/>
          </a:prstGeom>
          <a:noFill/>
        </p:spPr>
        <p:txBody>
          <a:bodyPr wrap="square" rtlCol="0">
            <a:spAutoFit/>
          </a:bodyPr>
          <a:lstStyle/>
          <a:p>
            <a:pPr algn="ctr"/>
            <a:r>
              <a:rPr lang="en-US" sz="2800" b="1" dirty="0"/>
              <a:t>?</a:t>
            </a:r>
          </a:p>
        </p:txBody>
      </p:sp>
    </p:spTree>
    <p:extLst>
      <p:ext uri="{BB962C8B-B14F-4D97-AF65-F5344CB8AC3E}">
        <p14:creationId xmlns:p14="http://schemas.microsoft.com/office/powerpoint/2010/main" val="330102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4597864" y="2546535"/>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545671" y="3852281"/>
            <a:ext cx="9100658" cy="523220"/>
          </a:xfrm>
          <a:prstGeom prst="rect">
            <a:avLst/>
          </a:prstGeom>
          <a:noFill/>
        </p:spPr>
        <p:txBody>
          <a:bodyPr wrap="square" rtlCol="0">
            <a:spAutoFit/>
          </a:bodyPr>
          <a:lstStyle/>
          <a:p>
            <a:pPr algn="ctr"/>
            <a:r>
              <a:rPr lang="en-US" sz="2800" dirty="0"/>
              <a:t>Presuppositions		Findings</a:t>
            </a:r>
            <a:r>
              <a:rPr lang="en-US" sz="2400" dirty="0"/>
              <a:t>		</a:t>
            </a:r>
            <a:r>
              <a:rPr lang="en-US" sz="2800" dirty="0"/>
              <a:t>Interpretations</a:t>
            </a:r>
            <a:r>
              <a:rPr lang="en-US" sz="2400" dirty="0"/>
              <a:t>		</a:t>
            </a: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2669095" y="5398973"/>
            <a:ext cx="6853806" cy="461665"/>
          </a:xfrm>
          <a:prstGeom prst="rect">
            <a:avLst/>
          </a:prstGeom>
          <a:noFill/>
        </p:spPr>
        <p:txBody>
          <a:bodyPr wrap="square" rtlCol="0">
            <a:spAutoFit/>
          </a:bodyPr>
          <a:lstStyle/>
          <a:p>
            <a:pPr algn="ctr"/>
            <a:r>
              <a:rPr lang="en-US" sz="2400" dirty="0"/>
              <a:t>Reject		Receive		Redeem</a:t>
            </a:r>
          </a:p>
        </p:txBody>
      </p:sp>
      <p:sp>
        <p:nvSpPr>
          <p:cNvPr id="2" name="TextBox 1">
            <a:extLst>
              <a:ext uri="{FF2B5EF4-FFF2-40B4-BE49-F238E27FC236}">
                <a16:creationId xmlns:a16="http://schemas.microsoft.com/office/drawing/2014/main" id="{C1B06F9B-149C-48B7-86DA-4EC649ED0C03}"/>
              </a:ext>
            </a:extLst>
          </p:cNvPr>
          <p:cNvSpPr txBox="1"/>
          <p:nvPr/>
        </p:nvSpPr>
        <p:spPr>
          <a:xfrm>
            <a:off x="5395516" y="525969"/>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309564" y="1555230"/>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a:off x="5952562" y="105359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E1172B5-3B17-40A1-B64C-A08E4806DB84}"/>
              </a:ext>
            </a:extLst>
          </p:cNvPr>
          <p:cNvPicPr>
            <a:picLocks noChangeAspect="1"/>
          </p:cNvPicPr>
          <p:nvPr/>
        </p:nvPicPr>
        <p:blipFill>
          <a:blip r:embed="rId3"/>
          <a:stretch>
            <a:fillRect/>
          </a:stretch>
        </p:blipFill>
        <p:spPr>
          <a:xfrm rot="2575931">
            <a:off x="3331600" y="3000600"/>
            <a:ext cx="347502" cy="597460"/>
          </a:xfrm>
          <a:prstGeom prst="rect">
            <a:avLst/>
          </a:prstGeom>
        </p:spPr>
      </p:pic>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a:off x="5922249" y="2067178"/>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402760">
            <a:off x="5048213" y="3040022"/>
            <a:ext cx="347502" cy="597460"/>
          </a:xfrm>
          <a:prstGeom prst="rect">
            <a:avLst/>
          </a:prstGeom>
        </p:spPr>
      </p:pic>
      <p:pic>
        <p:nvPicPr>
          <p:cNvPr id="11" name="Picture 10">
            <a:extLst>
              <a:ext uri="{FF2B5EF4-FFF2-40B4-BE49-F238E27FC236}">
                <a16:creationId xmlns:a16="http://schemas.microsoft.com/office/drawing/2014/main" id="{728E70F3-FF00-42AA-98CE-C208FB3A3CAD}"/>
              </a:ext>
            </a:extLst>
          </p:cNvPr>
          <p:cNvPicPr>
            <a:picLocks noChangeAspect="1"/>
          </p:cNvPicPr>
          <p:nvPr/>
        </p:nvPicPr>
        <p:blipFill>
          <a:blip r:embed="rId3"/>
          <a:stretch>
            <a:fillRect/>
          </a:stretch>
        </p:blipFill>
        <p:spPr>
          <a:xfrm rot="20715178">
            <a:off x="6734930" y="3070193"/>
            <a:ext cx="347502" cy="597460"/>
          </a:xfrm>
          <a:prstGeom prst="rect">
            <a:avLst/>
          </a:prstGeom>
        </p:spPr>
      </p:pic>
      <p:pic>
        <p:nvPicPr>
          <p:cNvPr id="12" name="Picture 11">
            <a:extLst>
              <a:ext uri="{FF2B5EF4-FFF2-40B4-BE49-F238E27FC236}">
                <a16:creationId xmlns:a16="http://schemas.microsoft.com/office/drawing/2014/main" id="{3C3E096D-2401-45A7-B12E-C46C2D0D0765}"/>
              </a:ext>
            </a:extLst>
          </p:cNvPr>
          <p:cNvPicPr>
            <a:picLocks noChangeAspect="1"/>
          </p:cNvPicPr>
          <p:nvPr/>
        </p:nvPicPr>
        <p:blipFill>
          <a:blip r:embed="rId3"/>
          <a:stretch>
            <a:fillRect/>
          </a:stretch>
        </p:blipFill>
        <p:spPr>
          <a:xfrm rot="19546471">
            <a:off x="8768821" y="3036216"/>
            <a:ext cx="347502" cy="597460"/>
          </a:xfrm>
          <a:prstGeom prst="rect">
            <a:avLst/>
          </a:prstGeom>
        </p:spPr>
      </p:pic>
      <p:pic>
        <p:nvPicPr>
          <p:cNvPr id="13" name="Picture 12">
            <a:extLst>
              <a:ext uri="{FF2B5EF4-FFF2-40B4-BE49-F238E27FC236}">
                <a16:creationId xmlns:a16="http://schemas.microsoft.com/office/drawing/2014/main" id="{12C78491-5B93-4F55-852F-B2EBDA5EA157}"/>
              </a:ext>
            </a:extLst>
          </p:cNvPr>
          <p:cNvPicPr>
            <a:picLocks noChangeAspect="1"/>
          </p:cNvPicPr>
          <p:nvPr/>
        </p:nvPicPr>
        <p:blipFill>
          <a:blip r:embed="rId3"/>
          <a:stretch>
            <a:fillRect/>
          </a:stretch>
        </p:blipFill>
        <p:spPr>
          <a:xfrm>
            <a:off x="4596436" y="4564284"/>
            <a:ext cx="347502" cy="597460"/>
          </a:xfrm>
          <a:prstGeom prst="rect">
            <a:avLst/>
          </a:prstGeom>
        </p:spPr>
      </p:pic>
      <p:pic>
        <p:nvPicPr>
          <p:cNvPr id="14" name="Picture 13">
            <a:extLst>
              <a:ext uri="{FF2B5EF4-FFF2-40B4-BE49-F238E27FC236}">
                <a16:creationId xmlns:a16="http://schemas.microsoft.com/office/drawing/2014/main" id="{BA851C67-618E-4803-A40C-2332FCE587EC}"/>
              </a:ext>
            </a:extLst>
          </p:cNvPr>
          <p:cNvPicPr>
            <a:picLocks noChangeAspect="1"/>
          </p:cNvPicPr>
          <p:nvPr/>
        </p:nvPicPr>
        <p:blipFill>
          <a:blip r:embed="rId3"/>
          <a:stretch>
            <a:fillRect/>
          </a:stretch>
        </p:blipFill>
        <p:spPr>
          <a:xfrm>
            <a:off x="5962359" y="4555318"/>
            <a:ext cx="347502" cy="597460"/>
          </a:xfrm>
          <a:prstGeom prst="rect">
            <a:avLst/>
          </a:prstGeom>
        </p:spPr>
      </p:pic>
      <p:pic>
        <p:nvPicPr>
          <p:cNvPr id="15" name="Picture 14">
            <a:extLst>
              <a:ext uri="{FF2B5EF4-FFF2-40B4-BE49-F238E27FC236}">
                <a16:creationId xmlns:a16="http://schemas.microsoft.com/office/drawing/2014/main" id="{ED8C8C0C-F778-4D27-804D-016A73C7C302}"/>
              </a:ext>
            </a:extLst>
          </p:cNvPr>
          <p:cNvPicPr>
            <a:picLocks noChangeAspect="1"/>
          </p:cNvPicPr>
          <p:nvPr/>
        </p:nvPicPr>
        <p:blipFill>
          <a:blip r:embed="rId3"/>
          <a:stretch>
            <a:fillRect/>
          </a:stretch>
        </p:blipFill>
        <p:spPr>
          <a:xfrm>
            <a:off x="7244911" y="4579657"/>
            <a:ext cx="347502" cy="597460"/>
          </a:xfrm>
          <a:prstGeom prst="rect">
            <a:avLst/>
          </a:prstGeom>
        </p:spPr>
      </p:pic>
      <p:sp>
        <p:nvSpPr>
          <p:cNvPr id="16" name="Oval 15">
            <a:extLst>
              <a:ext uri="{FF2B5EF4-FFF2-40B4-BE49-F238E27FC236}">
                <a16:creationId xmlns:a16="http://schemas.microsoft.com/office/drawing/2014/main" id="{623AEB99-1DF7-EA4D-838A-CA5522D2EB54}"/>
              </a:ext>
            </a:extLst>
          </p:cNvPr>
          <p:cNvSpPr/>
          <p:nvPr/>
        </p:nvSpPr>
        <p:spPr>
          <a:xfrm>
            <a:off x="8630888" y="3640918"/>
            <a:ext cx="22860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DE7C0E2C-3252-3444-8DC7-B53767E21A9E}"/>
              </a:ext>
            </a:extLst>
          </p:cNvPr>
          <p:cNvPicPr>
            <a:picLocks noChangeAspect="1"/>
          </p:cNvPicPr>
          <p:nvPr/>
        </p:nvPicPr>
        <p:blipFill>
          <a:blip r:embed="rId3"/>
          <a:stretch>
            <a:fillRect/>
          </a:stretch>
        </p:blipFill>
        <p:spPr>
          <a:xfrm rot="10800000">
            <a:off x="9641754" y="2887663"/>
            <a:ext cx="347502" cy="597460"/>
          </a:xfrm>
          <a:prstGeom prst="rect">
            <a:avLst/>
          </a:prstGeom>
        </p:spPr>
      </p:pic>
      <p:sp>
        <p:nvSpPr>
          <p:cNvPr id="18" name="Rectangle 17">
            <a:extLst>
              <a:ext uri="{FF2B5EF4-FFF2-40B4-BE49-F238E27FC236}">
                <a16:creationId xmlns:a16="http://schemas.microsoft.com/office/drawing/2014/main" id="{96512929-CD45-564F-B15F-35E697EC92CA}"/>
              </a:ext>
            </a:extLst>
          </p:cNvPr>
          <p:cNvSpPr/>
          <p:nvPr/>
        </p:nvSpPr>
        <p:spPr>
          <a:xfrm>
            <a:off x="9100988" y="1418216"/>
            <a:ext cx="1572866" cy="523220"/>
          </a:xfrm>
          <a:prstGeom prst="rect">
            <a:avLst/>
          </a:prstGeom>
        </p:spPr>
        <p:txBody>
          <a:bodyPr wrap="none">
            <a:spAutoFit/>
          </a:bodyPr>
          <a:lstStyle/>
          <a:p>
            <a:pPr algn="ctr"/>
            <a:r>
              <a:rPr lang="en-US" sz="2800" b="1" dirty="0"/>
              <a:t>Theology</a:t>
            </a:r>
          </a:p>
        </p:txBody>
      </p:sp>
      <p:sp>
        <p:nvSpPr>
          <p:cNvPr id="19" name="Arrow: Down 6">
            <a:extLst>
              <a:ext uri="{FF2B5EF4-FFF2-40B4-BE49-F238E27FC236}">
                <a16:creationId xmlns:a16="http://schemas.microsoft.com/office/drawing/2014/main" id="{C8B9BDAB-ABB7-1046-ADC1-CC9CC2036C0A}"/>
              </a:ext>
            </a:extLst>
          </p:cNvPr>
          <p:cNvSpPr/>
          <p:nvPr/>
        </p:nvSpPr>
        <p:spPr>
          <a:xfrm>
            <a:off x="9677975" y="90254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CBF97D-9E45-F746-866F-791572EA6DE4}"/>
              </a:ext>
            </a:extLst>
          </p:cNvPr>
          <p:cNvPicPr>
            <a:picLocks noChangeAspect="1"/>
          </p:cNvPicPr>
          <p:nvPr/>
        </p:nvPicPr>
        <p:blipFill>
          <a:blip r:embed="rId3"/>
          <a:stretch>
            <a:fillRect/>
          </a:stretch>
        </p:blipFill>
        <p:spPr>
          <a:xfrm rot="10800000">
            <a:off x="9641754" y="1941498"/>
            <a:ext cx="347502" cy="597460"/>
          </a:xfrm>
          <a:prstGeom prst="rect">
            <a:avLst/>
          </a:prstGeom>
        </p:spPr>
      </p:pic>
      <p:sp>
        <p:nvSpPr>
          <p:cNvPr id="21" name="TextBox 20">
            <a:extLst>
              <a:ext uri="{FF2B5EF4-FFF2-40B4-BE49-F238E27FC236}">
                <a16:creationId xmlns:a16="http://schemas.microsoft.com/office/drawing/2014/main" id="{214D99AB-0692-614E-B474-FE0ED5070F5D}"/>
              </a:ext>
            </a:extLst>
          </p:cNvPr>
          <p:cNvSpPr txBox="1"/>
          <p:nvPr/>
        </p:nvSpPr>
        <p:spPr>
          <a:xfrm>
            <a:off x="8317371" y="2413272"/>
            <a:ext cx="2996268" cy="523220"/>
          </a:xfrm>
          <a:prstGeom prst="rect">
            <a:avLst/>
          </a:prstGeom>
          <a:noFill/>
        </p:spPr>
        <p:txBody>
          <a:bodyPr wrap="square" rtlCol="0">
            <a:spAutoFit/>
          </a:bodyPr>
          <a:lstStyle/>
          <a:p>
            <a:pPr algn="ctr"/>
            <a:r>
              <a:rPr lang="en-US" sz="2800" dirty="0"/>
              <a:t>Worldview</a:t>
            </a:r>
          </a:p>
        </p:txBody>
      </p:sp>
      <p:sp>
        <p:nvSpPr>
          <p:cNvPr id="22" name="TextBox 21">
            <a:extLst>
              <a:ext uri="{FF2B5EF4-FFF2-40B4-BE49-F238E27FC236}">
                <a16:creationId xmlns:a16="http://schemas.microsoft.com/office/drawing/2014/main" id="{1ACA91A4-3CD7-A444-89C1-0D0CB7BC7753}"/>
              </a:ext>
            </a:extLst>
          </p:cNvPr>
          <p:cNvSpPr txBox="1"/>
          <p:nvPr/>
        </p:nvSpPr>
        <p:spPr>
          <a:xfrm>
            <a:off x="9120929" y="382656"/>
            <a:ext cx="1400962" cy="523220"/>
          </a:xfrm>
          <a:prstGeom prst="rect">
            <a:avLst/>
          </a:prstGeom>
          <a:noFill/>
        </p:spPr>
        <p:txBody>
          <a:bodyPr wrap="square" rtlCol="0">
            <a:spAutoFit/>
          </a:bodyPr>
          <a:lstStyle/>
          <a:p>
            <a:pPr algn="ctr"/>
            <a:r>
              <a:rPr lang="en-US" sz="2800" b="1" dirty="0"/>
              <a:t>?</a:t>
            </a:r>
          </a:p>
        </p:txBody>
      </p:sp>
    </p:spTree>
    <p:extLst>
      <p:ext uri="{BB962C8B-B14F-4D97-AF65-F5344CB8AC3E}">
        <p14:creationId xmlns:p14="http://schemas.microsoft.com/office/powerpoint/2010/main" val="102602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19DF31-DB1C-46AE-9681-FF9E7B95E38A}"/>
              </a:ext>
            </a:extLst>
          </p:cNvPr>
          <p:cNvSpPr txBox="1"/>
          <p:nvPr/>
        </p:nvSpPr>
        <p:spPr>
          <a:xfrm>
            <a:off x="4597864" y="2546535"/>
            <a:ext cx="2996268" cy="523220"/>
          </a:xfrm>
          <a:prstGeom prst="rect">
            <a:avLst/>
          </a:prstGeom>
          <a:noFill/>
        </p:spPr>
        <p:txBody>
          <a:bodyPr wrap="square" rtlCol="0">
            <a:spAutoFit/>
          </a:bodyPr>
          <a:lstStyle/>
          <a:p>
            <a:pPr algn="ctr"/>
            <a:r>
              <a:rPr lang="en-US" sz="2800" dirty="0"/>
              <a:t>Worldview</a:t>
            </a:r>
          </a:p>
        </p:txBody>
      </p:sp>
      <p:sp>
        <p:nvSpPr>
          <p:cNvPr id="5" name="TextBox 4">
            <a:extLst>
              <a:ext uri="{FF2B5EF4-FFF2-40B4-BE49-F238E27FC236}">
                <a16:creationId xmlns:a16="http://schemas.microsoft.com/office/drawing/2014/main" id="{3FD2BA79-0251-4529-8735-C49A585A3E9A}"/>
              </a:ext>
            </a:extLst>
          </p:cNvPr>
          <p:cNvSpPr txBox="1"/>
          <p:nvPr/>
        </p:nvSpPr>
        <p:spPr>
          <a:xfrm>
            <a:off x="1545671" y="3852281"/>
            <a:ext cx="9100658" cy="523220"/>
          </a:xfrm>
          <a:prstGeom prst="rect">
            <a:avLst/>
          </a:prstGeom>
          <a:noFill/>
        </p:spPr>
        <p:txBody>
          <a:bodyPr wrap="square" rtlCol="0">
            <a:spAutoFit/>
          </a:bodyPr>
          <a:lstStyle/>
          <a:p>
            <a:pPr algn="ctr"/>
            <a:r>
              <a:rPr lang="en-US" sz="2800" dirty="0"/>
              <a:t>Presuppositions		Findings</a:t>
            </a:r>
            <a:r>
              <a:rPr lang="en-US" sz="2400" dirty="0"/>
              <a:t>		</a:t>
            </a:r>
            <a:r>
              <a:rPr lang="en-US" sz="2800" dirty="0"/>
              <a:t>Interpretations</a:t>
            </a:r>
            <a:r>
              <a:rPr lang="en-US" sz="2400" dirty="0"/>
              <a:t>		</a:t>
            </a:r>
            <a:r>
              <a:rPr lang="en-US" sz="2800" dirty="0"/>
              <a:t>Conclusions</a:t>
            </a:r>
          </a:p>
        </p:txBody>
      </p:sp>
      <p:sp>
        <p:nvSpPr>
          <p:cNvPr id="6" name="TextBox 5">
            <a:extLst>
              <a:ext uri="{FF2B5EF4-FFF2-40B4-BE49-F238E27FC236}">
                <a16:creationId xmlns:a16="http://schemas.microsoft.com/office/drawing/2014/main" id="{878F797A-21A7-424E-BA62-DC5FD83AD0EC}"/>
              </a:ext>
            </a:extLst>
          </p:cNvPr>
          <p:cNvSpPr txBox="1"/>
          <p:nvPr/>
        </p:nvSpPr>
        <p:spPr>
          <a:xfrm>
            <a:off x="2669095" y="5398973"/>
            <a:ext cx="6853806" cy="461665"/>
          </a:xfrm>
          <a:prstGeom prst="rect">
            <a:avLst/>
          </a:prstGeom>
          <a:noFill/>
        </p:spPr>
        <p:txBody>
          <a:bodyPr wrap="square" rtlCol="0">
            <a:spAutoFit/>
          </a:bodyPr>
          <a:lstStyle/>
          <a:p>
            <a:pPr algn="ctr"/>
            <a:r>
              <a:rPr lang="en-US" sz="2400" dirty="0"/>
              <a:t>Reject		Receive		Redeem</a:t>
            </a:r>
          </a:p>
        </p:txBody>
      </p:sp>
      <p:sp>
        <p:nvSpPr>
          <p:cNvPr id="2" name="TextBox 1">
            <a:extLst>
              <a:ext uri="{FF2B5EF4-FFF2-40B4-BE49-F238E27FC236}">
                <a16:creationId xmlns:a16="http://schemas.microsoft.com/office/drawing/2014/main" id="{C1B06F9B-149C-48B7-86DA-4EC649ED0C03}"/>
              </a:ext>
            </a:extLst>
          </p:cNvPr>
          <p:cNvSpPr txBox="1"/>
          <p:nvPr/>
        </p:nvSpPr>
        <p:spPr>
          <a:xfrm>
            <a:off x="5395516" y="525969"/>
            <a:ext cx="1400962" cy="523220"/>
          </a:xfrm>
          <a:prstGeom prst="rect">
            <a:avLst/>
          </a:prstGeom>
          <a:noFill/>
        </p:spPr>
        <p:txBody>
          <a:bodyPr wrap="square" rtlCol="0">
            <a:spAutoFit/>
          </a:bodyPr>
          <a:lstStyle/>
          <a:p>
            <a:pPr algn="ctr"/>
            <a:r>
              <a:rPr lang="en-US" sz="2800" b="1" dirty="0"/>
              <a:t>Bible</a:t>
            </a:r>
          </a:p>
        </p:txBody>
      </p:sp>
      <p:sp>
        <p:nvSpPr>
          <p:cNvPr id="3" name="Rectangle 2">
            <a:extLst>
              <a:ext uri="{FF2B5EF4-FFF2-40B4-BE49-F238E27FC236}">
                <a16:creationId xmlns:a16="http://schemas.microsoft.com/office/drawing/2014/main" id="{01F0077A-D5F8-4760-AA3F-DB765803BB06}"/>
              </a:ext>
            </a:extLst>
          </p:cNvPr>
          <p:cNvSpPr/>
          <p:nvPr/>
        </p:nvSpPr>
        <p:spPr>
          <a:xfrm>
            <a:off x="5309564" y="1555230"/>
            <a:ext cx="1572866" cy="523220"/>
          </a:xfrm>
          <a:prstGeom prst="rect">
            <a:avLst/>
          </a:prstGeom>
        </p:spPr>
        <p:txBody>
          <a:bodyPr wrap="none">
            <a:spAutoFit/>
          </a:bodyPr>
          <a:lstStyle/>
          <a:p>
            <a:pPr algn="ctr"/>
            <a:r>
              <a:rPr lang="en-US" sz="2800" b="1" dirty="0"/>
              <a:t>Theology</a:t>
            </a:r>
          </a:p>
        </p:txBody>
      </p:sp>
      <p:sp>
        <p:nvSpPr>
          <p:cNvPr id="7" name="Arrow: Down 6">
            <a:extLst>
              <a:ext uri="{FF2B5EF4-FFF2-40B4-BE49-F238E27FC236}">
                <a16:creationId xmlns:a16="http://schemas.microsoft.com/office/drawing/2014/main" id="{799A3F63-C322-4785-B7B7-37664C85CD6C}"/>
              </a:ext>
            </a:extLst>
          </p:cNvPr>
          <p:cNvSpPr/>
          <p:nvPr/>
        </p:nvSpPr>
        <p:spPr>
          <a:xfrm>
            <a:off x="5952562" y="105359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E1172B5-3B17-40A1-B64C-A08E4806DB84}"/>
              </a:ext>
            </a:extLst>
          </p:cNvPr>
          <p:cNvPicPr>
            <a:picLocks noChangeAspect="1"/>
          </p:cNvPicPr>
          <p:nvPr/>
        </p:nvPicPr>
        <p:blipFill>
          <a:blip r:embed="rId3"/>
          <a:stretch>
            <a:fillRect/>
          </a:stretch>
        </p:blipFill>
        <p:spPr>
          <a:xfrm rot="2575931">
            <a:off x="3331600" y="3000600"/>
            <a:ext cx="347502" cy="597460"/>
          </a:xfrm>
          <a:prstGeom prst="rect">
            <a:avLst/>
          </a:prstGeom>
        </p:spPr>
      </p:pic>
      <p:pic>
        <p:nvPicPr>
          <p:cNvPr id="9" name="Picture 8">
            <a:extLst>
              <a:ext uri="{FF2B5EF4-FFF2-40B4-BE49-F238E27FC236}">
                <a16:creationId xmlns:a16="http://schemas.microsoft.com/office/drawing/2014/main" id="{AD132A32-16D5-4022-8CB0-5E1AC820D874}"/>
              </a:ext>
            </a:extLst>
          </p:cNvPr>
          <p:cNvPicPr>
            <a:picLocks noChangeAspect="1"/>
          </p:cNvPicPr>
          <p:nvPr/>
        </p:nvPicPr>
        <p:blipFill>
          <a:blip r:embed="rId3"/>
          <a:stretch>
            <a:fillRect/>
          </a:stretch>
        </p:blipFill>
        <p:spPr>
          <a:xfrm>
            <a:off x="5922249" y="2067178"/>
            <a:ext cx="347502" cy="597460"/>
          </a:xfrm>
          <a:prstGeom prst="rect">
            <a:avLst/>
          </a:prstGeom>
        </p:spPr>
      </p:pic>
      <p:pic>
        <p:nvPicPr>
          <p:cNvPr id="10" name="Picture 9">
            <a:extLst>
              <a:ext uri="{FF2B5EF4-FFF2-40B4-BE49-F238E27FC236}">
                <a16:creationId xmlns:a16="http://schemas.microsoft.com/office/drawing/2014/main" id="{B0F9834A-82EE-4EED-BD51-DF591E0DE1F7}"/>
              </a:ext>
            </a:extLst>
          </p:cNvPr>
          <p:cNvPicPr>
            <a:picLocks noChangeAspect="1"/>
          </p:cNvPicPr>
          <p:nvPr/>
        </p:nvPicPr>
        <p:blipFill>
          <a:blip r:embed="rId3"/>
          <a:stretch>
            <a:fillRect/>
          </a:stretch>
        </p:blipFill>
        <p:spPr>
          <a:xfrm rot="1402760">
            <a:off x="5048213" y="3040022"/>
            <a:ext cx="347502" cy="597460"/>
          </a:xfrm>
          <a:prstGeom prst="rect">
            <a:avLst/>
          </a:prstGeom>
        </p:spPr>
      </p:pic>
      <p:pic>
        <p:nvPicPr>
          <p:cNvPr id="11" name="Picture 10">
            <a:extLst>
              <a:ext uri="{FF2B5EF4-FFF2-40B4-BE49-F238E27FC236}">
                <a16:creationId xmlns:a16="http://schemas.microsoft.com/office/drawing/2014/main" id="{728E70F3-FF00-42AA-98CE-C208FB3A3CAD}"/>
              </a:ext>
            </a:extLst>
          </p:cNvPr>
          <p:cNvPicPr>
            <a:picLocks noChangeAspect="1"/>
          </p:cNvPicPr>
          <p:nvPr/>
        </p:nvPicPr>
        <p:blipFill>
          <a:blip r:embed="rId3"/>
          <a:stretch>
            <a:fillRect/>
          </a:stretch>
        </p:blipFill>
        <p:spPr>
          <a:xfrm rot="20715178">
            <a:off x="6734930" y="3070193"/>
            <a:ext cx="347502" cy="597460"/>
          </a:xfrm>
          <a:prstGeom prst="rect">
            <a:avLst/>
          </a:prstGeom>
        </p:spPr>
      </p:pic>
      <p:pic>
        <p:nvPicPr>
          <p:cNvPr id="12" name="Picture 11">
            <a:extLst>
              <a:ext uri="{FF2B5EF4-FFF2-40B4-BE49-F238E27FC236}">
                <a16:creationId xmlns:a16="http://schemas.microsoft.com/office/drawing/2014/main" id="{3C3E096D-2401-45A7-B12E-C46C2D0D0765}"/>
              </a:ext>
            </a:extLst>
          </p:cNvPr>
          <p:cNvPicPr>
            <a:picLocks noChangeAspect="1"/>
          </p:cNvPicPr>
          <p:nvPr/>
        </p:nvPicPr>
        <p:blipFill>
          <a:blip r:embed="rId3"/>
          <a:stretch>
            <a:fillRect/>
          </a:stretch>
        </p:blipFill>
        <p:spPr>
          <a:xfrm rot="19546471">
            <a:off x="8768821" y="3036216"/>
            <a:ext cx="347502" cy="597460"/>
          </a:xfrm>
          <a:prstGeom prst="rect">
            <a:avLst/>
          </a:prstGeom>
        </p:spPr>
      </p:pic>
      <p:pic>
        <p:nvPicPr>
          <p:cNvPr id="13" name="Picture 12">
            <a:extLst>
              <a:ext uri="{FF2B5EF4-FFF2-40B4-BE49-F238E27FC236}">
                <a16:creationId xmlns:a16="http://schemas.microsoft.com/office/drawing/2014/main" id="{12C78491-5B93-4F55-852F-B2EBDA5EA157}"/>
              </a:ext>
            </a:extLst>
          </p:cNvPr>
          <p:cNvPicPr>
            <a:picLocks noChangeAspect="1"/>
          </p:cNvPicPr>
          <p:nvPr/>
        </p:nvPicPr>
        <p:blipFill>
          <a:blip r:embed="rId3"/>
          <a:stretch>
            <a:fillRect/>
          </a:stretch>
        </p:blipFill>
        <p:spPr>
          <a:xfrm>
            <a:off x="4596436" y="4564284"/>
            <a:ext cx="347502" cy="597460"/>
          </a:xfrm>
          <a:prstGeom prst="rect">
            <a:avLst/>
          </a:prstGeom>
        </p:spPr>
      </p:pic>
      <p:pic>
        <p:nvPicPr>
          <p:cNvPr id="14" name="Picture 13">
            <a:extLst>
              <a:ext uri="{FF2B5EF4-FFF2-40B4-BE49-F238E27FC236}">
                <a16:creationId xmlns:a16="http://schemas.microsoft.com/office/drawing/2014/main" id="{BA851C67-618E-4803-A40C-2332FCE587EC}"/>
              </a:ext>
            </a:extLst>
          </p:cNvPr>
          <p:cNvPicPr>
            <a:picLocks noChangeAspect="1"/>
          </p:cNvPicPr>
          <p:nvPr/>
        </p:nvPicPr>
        <p:blipFill>
          <a:blip r:embed="rId3"/>
          <a:stretch>
            <a:fillRect/>
          </a:stretch>
        </p:blipFill>
        <p:spPr>
          <a:xfrm>
            <a:off x="5962359" y="4555318"/>
            <a:ext cx="347502" cy="597460"/>
          </a:xfrm>
          <a:prstGeom prst="rect">
            <a:avLst/>
          </a:prstGeom>
        </p:spPr>
      </p:pic>
      <p:pic>
        <p:nvPicPr>
          <p:cNvPr id="15" name="Picture 14">
            <a:extLst>
              <a:ext uri="{FF2B5EF4-FFF2-40B4-BE49-F238E27FC236}">
                <a16:creationId xmlns:a16="http://schemas.microsoft.com/office/drawing/2014/main" id="{ED8C8C0C-F778-4D27-804D-016A73C7C302}"/>
              </a:ext>
            </a:extLst>
          </p:cNvPr>
          <p:cNvPicPr>
            <a:picLocks noChangeAspect="1"/>
          </p:cNvPicPr>
          <p:nvPr/>
        </p:nvPicPr>
        <p:blipFill>
          <a:blip r:embed="rId3"/>
          <a:stretch>
            <a:fillRect/>
          </a:stretch>
        </p:blipFill>
        <p:spPr>
          <a:xfrm>
            <a:off x="7244911" y="4579657"/>
            <a:ext cx="347502" cy="597460"/>
          </a:xfrm>
          <a:prstGeom prst="rect">
            <a:avLst/>
          </a:prstGeom>
        </p:spPr>
      </p:pic>
      <p:sp>
        <p:nvSpPr>
          <p:cNvPr id="16" name="Oval 15">
            <a:extLst>
              <a:ext uri="{FF2B5EF4-FFF2-40B4-BE49-F238E27FC236}">
                <a16:creationId xmlns:a16="http://schemas.microsoft.com/office/drawing/2014/main" id="{623AEB99-1DF7-EA4D-838A-CA5522D2EB54}"/>
              </a:ext>
            </a:extLst>
          </p:cNvPr>
          <p:cNvSpPr/>
          <p:nvPr/>
        </p:nvSpPr>
        <p:spPr>
          <a:xfrm>
            <a:off x="8630888" y="3640918"/>
            <a:ext cx="22860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DE7C0E2C-3252-3444-8DC7-B53767E21A9E}"/>
              </a:ext>
            </a:extLst>
          </p:cNvPr>
          <p:cNvPicPr>
            <a:picLocks noChangeAspect="1"/>
          </p:cNvPicPr>
          <p:nvPr/>
        </p:nvPicPr>
        <p:blipFill>
          <a:blip r:embed="rId3"/>
          <a:stretch>
            <a:fillRect/>
          </a:stretch>
        </p:blipFill>
        <p:spPr>
          <a:xfrm rot="10800000">
            <a:off x="9641754" y="2887663"/>
            <a:ext cx="347502" cy="597460"/>
          </a:xfrm>
          <a:prstGeom prst="rect">
            <a:avLst/>
          </a:prstGeom>
        </p:spPr>
      </p:pic>
      <p:sp>
        <p:nvSpPr>
          <p:cNvPr id="18" name="Rectangle 17">
            <a:extLst>
              <a:ext uri="{FF2B5EF4-FFF2-40B4-BE49-F238E27FC236}">
                <a16:creationId xmlns:a16="http://schemas.microsoft.com/office/drawing/2014/main" id="{96512929-CD45-564F-B15F-35E697EC92CA}"/>
              </a:ext>
            </a:extLst>
          </p:cNvPr>
          <p:cNvSpPr/>
          <p:nvPr/>
        </p:nvSpPr>
        <p:spPr>
          <a:xfrm>
            <a:off x="9100988" y="1418216"/>
            <a:ext cx="1572866" cy="523220"/>
          </a:xfrm>
          <a:prstGeom prst="rect">
            <a:avLst/>
          </a:prstGeom>
        </p:spPr>
        <p:txBody>
          <a:bodyPr wrap="none">
            <a:spAutoFit/>
          </a:bodyPr>
          <a:lstStyle/>
          <a:p>
            <a:pPr algn="ctr"/>
            <a:r>
              <a:rPr lang="en-US" sz="2800" b="1" dirty="0"/>
              <a:t>Theology</a:t>
            </a:r>
          </a:p>
        </p:txBody>
      </p:sp>
      <p:sp>
        <p:nvSpPr>
          <p:cNvPr id="19" name="Arrow: Down 6">
            <a:extLst>
              <a:ext uri="{FF2B5EF4-FFF2-40B4-BE49-F238E27FC236}">
                <a16:creationId xmlns:a16="http://schemas.microsoft.com/office/drawing/2014/main" id="{C8B9BDAB-ABB7-1046-ADC1-CC9CC2036C0A}"/>
              </a:ext>
            </a:extLst>
          </p:cNvPr>
          <p:cNvSpPr/>
          <p:nvPr/>
        </p:nvSpPr>
        <p:spPr>
          <a:xfrm rot="10800000">
            <a:off x="9677975" y="90254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CBF97D-9E45-F746-866F-791572EA6DE4}"/>
              </a:ext>
            </a:extLst>
          </p:cNvPr>
          <p:cNvPicPr>
            <a:picLocks noChangeAspect="1"/>
          </p:cNvPicPr>
          <p:nvPr/>
        </p:nvPicPr>
        <p:blipFill>
          <a:blip r:embed="rId3"/>
          <a:stretch>
            <a:fillRect/>
          </a:stretch>
        </p:blipFill>
        <p:spPr>
          <a:xfrm rot="10800000">
            <a:off x="9641754" y="1941498"/>
            <a:ext cx="347502" cy="597460"/>
          </a:xfrm>
          <a:prstGeom prst="rect">
            <a:avLst/>
          </a:prstGeom>
        </p:spPr>
      </p:pic>
      <p:sp>
        <p:nvSpPr>
          <p:cNvPr id="21" name="TextBox 20">
            <a:extLst>
              <a:ext uri="{FF2B5EF4-FFF2-40B4-BE49-F238E27FC236}">
                <a16:creationId xmlns:a16="http://schemas.microsoft.com/office/drawing/2014/main" id="{214D99AB-0692-614E-B474-FE0ED5070F5D}"/>
              </a:ext>
            </a:extLst>
          </p:cNvPr>
          <p:cNvSpPr txBox="1"/>
          <p:nvPr/>
        </p:nvSpPr>
        <p:spPr>
          <a:xfrm>
            <a:off x="8317371" y="2413272"/>
            <a:ext cx="2996268" cy="523220"/>
          </a:xfrm>
          <a:prstGeom prst="rect">
            <a:avLst/>
          </a:prstGeom>
          <a:noFill/>
        </p:spPr>
        <p:txBody>
          <a:bodyPr wrap="square" rtlCol="0">
            <a:spAutoFit/>
          </a:bodyPr>
          <a:lstStyle/>
          <a:p>
            <a:pPr algn="ctr"/>
            <a:r>
              <a:rPr lang="en-US" sz="2800" dirty="0"/>
              <a:t>Worldview</a:t>
            </a:r>
          </a:p>
        </p:txBody>
      </p:sp>
      <p:sp>
        <p:nvSpPr>
          <p:cNvPr id="22" name="TextBox 21">
            <a:extLst>
              <a:ext uri="{FF2B5EF4-FFF2-40B4-BE49-F238E27FC236}">
                <a16:creationId xmlns:a16="http://schemas.microsoft.com/office/drawing/2014/main" id="{1ACA91A4-3CD7-A444-89C1-0D0CB7BC7753}"/>
              </a:ext>
            </a:extLst>
          </p:cNvPr>
          <p:cNvSpPr txBox="1"/>
          <p:nvPr/>
        </p:nvSpPr>
        <p:spPr>
          <a:xfrm>
            <a:off x="9120929" y="382656"/>
            <a:ext cx="1400962" cy="523220"/>
          </a:xfrm>
          <a:prstGeom prst="rect">
            <a:avLst/>
          </a:prstGeom>
          <a:noFill/>
        </p:spPr>
        <p:txBody>
          <a:bodyPr wrap="square" rtlCol="0">
            <a:spAutoFit/>
          </a:bodyPr>
          <a:lstStyle/>
          <a:p>
            <a:pPr algn="ctr"/>
            <a:r>
              <a:rPr lang="en-US" sz="2800" b="1" dirty="0"/>
              <a:t>?</a:t>
            </a:r>
          </a:p>
        </p:txBody>
      </p:sp>
    </p:spTree>
    <p:extLst>
      <p:ext uri="{BB962C8B-B14F-4D97-AF65-F5344CB8AC3E}">
        <p14:creationId xmlns:p14="http://schemas.microsoft.com/office/powerpoint/2010/main" val="62591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F610-F883-0C47-AF1B-2D2AC4116C51}"/>
              </a:ext>
            </a:extLst>
          </p:cNvPr>
          <p:cNvSpPr>
            <a:spLocks noGrp="1"/>
          </p:cNvSpPr>
          <p:nvPr>
            <p:ph type="title"/>
          </p:nvPr>
        </p:nvSpPr>
        <p:spPr/>
        <p:txBody>
          <a:bodyPr/>
          <a:lstStyle/>
          <a:p>
            <a:r>
              <a:rPr lang="en-US" dirty="0"/>
              <a:t>Reverse-Engineering &amp; Integration</a:t>
            </a:r>
          </a:p>
        </p:txBody>
      </p:sp>
      <p:sp>
        <p:nvSpPr>
          <p:cNvPr id="3" name="TextBox 2">
            <a:extLst>
              <a:ext uri="{FF2B5EF4-FFF2-40B4-BE49-F238E27FC236}">
                <a16:creationId xmlns:a16="http://schemas.microsoft.com/office/drawing/2014/main" id="{FF63FD11-D9E6-E949-808D-A58F9756DE84}"/>
              </a:ext>
            </a:extLst>
          </p:cNvPr>
          <p:cNvSpPr txBox="1"/>
          <p:nvPr/>
        </p:nvSpPr>
        <p:spPr>
          <a:xfrm>
            <a:off x="1815358" y="4099152"/>
            <a:ext cx="2996268" cy="523220"/>
          </a:xfrm>
          <a:prstGeom prst="rect">
            <a:avLst/>
          </a:prstGeom>
          <a:noFill/>
        </p:spPr>
        <p:txBody>
          <a:bodyPr wrap="square" rtlCol="0">
            <a:spAutoFit/>
          </a:bodyPr>
          <a:lstStyle/>
          <a:p>
            <a:pPr algn="ctr"/>
            <a:r>
              <a:rPr lang="en-US" sz="2800" dirty="0"/>
              <a:t>Worldview</a:t>
            </a:r>
          </a:p>
        </p:txBody>
      </p:sp>
      <p:sp>
        <p:nvSpPr>
          <p:cNvPr id="4" name="TextBox 3">
            <a:extLst>
              <a:ext uri="{FF2B5EF4-FFF2-40B4-BE49-F238E27FC236}">
                <a16:creationId xmlns:a16="http://schemas.microsoft.com/office/drawing/2014/main" id="{E3BEE94E-4B1D-8542-B01B-6371DC6DA22C}"/>
              </a:ext>
            </a:extLst>
          </p:cNvPr>
          <p:cNvSpPr txBox="1"/>
          <p:nvPr/>
        </p:nvSpPr>
        <p:spPr>
          <a:xfrm>
            <a:off x="4372022" y="5436530"/>
            <a:ext cx="2996268" cy="523220"/>
          </a:xfrm>
          <a:prstGeom prst="rect">
            <a:avLst/>
          </a:prstGeom>
          <a:noFill/>
        </p:spPr>
        <p:txBody>
          <a:bodyPr wrap="square" rtlCol="0">
            <a:spAutoFit/>
          </a:bodyPr>
          <a:lstStyle/>
          <a:p>
            <a:pPr algn="ctr"/>
            <a:r>
              <a:rPr lang="en-US" sz="2800" dirty="0"/>
              <a:t>Conclusions</a:t>
            </a:r>
          </a:p>
        </p:txBody>
      </p:sp>
      <p:sp>
        <p:nvSpPr>
          <p:cNvPr id="5" name="TextBox 4">
            <a:extLst>
              <a:ext uri="{FF2B5EF4-FFF2-40B4-BE49-F238E27FC236}">
                <a16:creationId xmlns:a16="http://schemas.microsoft.com/office/drawing/2014/main" id="{133E0316-AE4A-E142-809F-933A334988CE}"/>
              </a:ext>
            </a:extLst>
          </p:cNvPr>
          <p:cNvSpPr txBox="1"/>
          <p:nvPr/>
        </p:nvSpPr>
        <p:spPr>
          <a:xfrm>
            <a:off x="2443253" y="6126658"/>
            <a:ext cx="6853806" cy="461665"/>
          </a:xfrm>
          <a:prstGeom prst="rect">
            <a:avLst/>
          </a:prstGeom>
          <a:noFill/>
        </p:spPr>
        <p:txBody>
          <a:bodyPr wrap="square" rtlCol="0">
            <a:spAutoFit/>
          </a:bodyPr>
          <a:lstStyle/>
          <a:p>
            <a:pPr algn="ctr"/>
            <a:r>
              <a:rPr lang="en-US" sz="2400" dirty="0">
                <a:solidFill>
                  <a:srgbClr val="C00000"/>
                </a:solidFill>
              </a:rPr>
              <a:t>Inquire</a:t>
            </a:r>
          </a:p>
        </p:txBody>
      </p:sp>
      <p:sp>
        <p:nvSpPr>
          <p:cNvPr id="6" name="TextBox 5">
            <a:extLst>
              <a:ext uri="{FF2B5EF4-FFF2-40B4-BE49-F238E27FC236}">
                <a16:creationId xmlns:a16="http://schemas.microsoft.com/office/drawing/2014/main" id="{B3571BC8-4927-644B-A6B2-DDC6C1171D14}"/>
              </a:ext>
            </a:extLst>
          </p:cNvPr>
          <p:cNvSpPr txBox="1"/>
          <p:nvPr/>
        </p:nvSpPr>
        <p:spPr>
          <a:xfrm>
            <a:off x="2120339" y="1904434"/>
            <a:ext cx="1400962" cy="523220"/>
          </a:xfrm>
          <a:prstGeom prst="rect">
            <a:avLst/>
          </a:prstGeom>
          <a:noFill/>
        </p:spPr>
        <p:txBody>
          <a:bodyPr wrap="square" rtlCol="0">
            <a:spAutoFit/>
          </a:bodyPr>
          <a:lstStyle/>
          <a:p>
            <a:pPr algn="ctr"/>
            <a:r>
              <a:rPr lang="en-US" sz="2800" b="1" dirty="0"/>
              <a:t>Bible</a:t>
            </a:r>
          </a:p>
        </p:txBody>
      </p:sp>
      <p:sp>
        <p:nvSpPr>
          <p:cNvPr id="7" name="Rectangle 6">
            <a:extLst>
              <a:ext uri="{FF2B5EF4-FFF2-40B4-BE49-F238E27FC236}">
                <a16:creationId xmlns:a16="http://schemas.microsoft.com/office/drawing/2014/main" id="{0BC6E5B5-56A5-824A-8E17-C72325FB8D8D}"/>
              </a:ext>
            </a:extLst>
          </p:cNvPr>
          <p:cNvSpPr/>
          <p:nvPr/>
        </p:nvSpPr>
        <p:spPr>
          <a:xfrm>
            <a:off x="2034387" y="2933695"/>
            <a:ext cx="1572866" cy="523220"/>
          </a:xfrm>
          <a:prstGeom prst="rect">
            <a:avLst/>
          </a:prstGeom>
        </p:spPr>
        <p:txBody>
          <a:bodyPr wrap="none">
            <a:spAutoFit/>
          </a:bodyPr>
          <a:lstStyle/>
          <a:p>
            <a:pPr algn="ctr"/>
            <a:r>
              <a:rPr lang="en-US" sz="2800" b="1" dirty="0"/>
              <a:t>Theology</a:t>
            </a:r>
          </a:p>
        </p:txBody>
      </p:sp>
      <p:sp>
        <p:nvSpPr>
          <p:cNvPr id="8" name="Arrow: Down 6">
            <a:extLst>
              <a:ext uri="{FF2B5EF4-FFF2-40B4-BE49-F238E27FC236}">
                <a16:creationId xmlns:a16="http://schemas.microsoft.com/office/drawing/2014/main" id="{082C7750-8594-204B-85F2-0B149A7B788D}"/>
              </a:ext>
            </a:extLst>
          </p:cNvPr>
          <p:cNvSpPr/>
          <p:nvPr/>
        </p:nvSpPr>
        <p:spPr>
          <a:xfrm rot="10800000">
            <a:off x="2677385" y="2396433"/>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FEB95F0-F997-3D48-B111-5C954FF2E661}"/>
              </a:ext>
            </a:extLst>
          </p:cNvPr>
          <p:cNvPicPr>
            <a:picLocks noChangeAspect="1"/>
          </p:cNvPicPr>
          <p:nvPr/>
        </p:nvPicPr>
        <p:blipFill>
          <a:blip r:embed="rId3"/>
          <a:stretch>
            <a:fillRect/>
          </a:stretch>
        </p:blipFill>
        <p:spPr>
          <a:xfrm rot="9118040">
            <a:off x="2845978" y="3437813"/>
            <a:ext cx="347502" cy="597460"/>
          </a:xfrm>
          <a:prstGeom prst="rect">
            <a:avLst/>
          </a:prstGeom>
        </p:spPr>
      </p:pic>
      <p:pic>
        <p:nvPicPr>
          <p:cNvPr id="10" name="Picture 9">
            <a:extLst>
              <a:ext uri="{FF2B5EF4-FFF2-40B4-BE49-F238E27FC236}">
                <a16:creationId xmlns:a16="http://schemas.microsoft.com/office/drawing/2014/main" id="{530FF026-1371-6147-AAC7-CF78825D69D9}"/>
              </a:ext>
            </a:extLst>
          </p:cNvPr>
          <p:cNvPicPr>
            <a:picLocks noChangeAspect="1"/>
          </p:cNvPicPr>
          <p:nvPr/>
        </p:nvPicPr>
        <p:blipFill>
          <a:blip r:embed="rId3"/>
          <a:stretch>
            <a:fillRect/>
          </a:stretch>
        </p:blipFill>
        <p:spPr>
          <a:xfrm rot="7995381">
            <a:off x="4514386" y="4804877"/>
            <a:ext cx="347502" cy="597460"/>
          </a:xfrm>
          <a:prstGeom prst="rect">
            <a:avLst/>
          </a:prstGeom>
        </p:spPr>
      </p:pic>
      <p:sp>
        <p:nvSpPr>
          <p:cNvPr id="11" name="TextBox 10">
            <a:extLst>
              <a:ext uri="{FF2B5EF4-FFF2-40B4-BE49-F238E27FC236}">
                <a16:creationId xmlns:a16="http://schemas.microsoft.com/office/drawing/2014/main" id="{5BD5B130-0DEE-0F40-82A6-61E604A70B41}"/>
              </a:ext>
            </a:extLst>
          </p:cNvPr>
          <p:cNvSpPr txBox="1"/>
          <p:nvPr/>
        </p:nvSpPr>
        <p:spPr>
          <a:xfrm>
            <a:off x="6442707" y="4146617"/>
            <a:ext cx="2996268" cy="523220"/>
          </a:xfrm>
          <a:prstGeom prst="rect">
            <a:avLst/>
          </a:prstGeom>
          <a:noFill/>
        </p:spPr>
        <p:txBody>
          <a:bodyPr wrap="square" rtlCol="0">
            <a:spAutoFit/>
          </a:bodyPr>
          <a:lstStyle/>
          <a:p>
            <a:pPr algn="ctr"/>
            <a:r>
              <a:rPr lang="en-US" sz="2800" dirty="0"/>
              <a:t>Worldview</a:t>
            </a:r>
          </a:p>
        </p:txBody>
      </p:sp>
      <p:sp>
        <p:nvSpPr>
          <p:cNvPr id="12" name="TextBox 11">
            <a:extLst>
              <a:ext uri="{FF2B5EF4-FFF2-40B4-BE49-F238E27FC236}">
                <a16:creationId xmlns:a16="http://schemas.microsoft.com/office/drawing/2014/main" id="{19D8152F-5C75-7D43-A0DB-1639AC4BCF85}"/>
              </a:ext>
            </a:extLst>
          </p:cNvPr>
          <p:cNvSpPr txBox="1"/>
          <p:nvPr/>
        </p:nvSpPr>
        <p:spPr>
          <a:xfrm>
            <a:off x="8165942" y="1900461"/>
            <a:ext cx="1400962" cy="523220"/>
          </a:xfrm>
          <a:prstGeom prst="rect">
            <a:avLst/>
          </a:prstGeom>
          <a:noFill/>
        </p:spPr>
        <p:txBody>
          <a:bodyPr wrap="square" rtlCol="0">
            <a:spAutoFit/>
          </a:bodyPr>
          <a:lstStyle/>
          <a:p>
            <a:pPr algn="ctr"/>
            <a:r>
              <a:rPr lang="en-US" sz="2800" b="1" dirty="0"/>
              <a:t>?</a:t>
            </a:r>
          </a:p>
        </p:txBody>
      </p:sp>
      <p:sp>
        <p:nvSpPr>
          <p:cNvPr id="13" name="Rectangle 12">
            <a:extLst>
              <a:ext uri="{FF2B5EF4-FFF2-40B4-BE49-F238E27FC236}">
                <a16:creationId xmlns:a16="http://schemas.microsoft.com/office/drawing/2014/main" id="{28ADC157-E210-5D4A-A7A6-2296D36291BE}"/>
              </a:ext>
            </a:extLst>
          </p:cNvPr>
          <p:cNvSpPr/>
          <p:nvPr/>
        </p:nvSpPr>
        <p:spPr>
          <a:xfrm>
            <a:off x="8217643" y="2933695"/>
            <a:ext cx="1572866" cy="523220"/>
          </a:xfrm>
          <a:prstGeom prst="rect">
            <a:avLst/>
          </a:prstGeom>
        </p:spPr>
        <p:txBody>
          <a:bodyPr wrap="none">
            <a:spAutoFit/>
          </a:bodyPr>
          <a:lstStyle/>
          <a:p>
            <a:pPr algn="ctr"/>
            <a:r>
              <a:rPr lang="en-US" sz="2800" b="1" dirty="0"/>
              <a:t>Theology</a:t>
            </a:r>
          </a:p>
        </p:txBody>
      </p:sp>
      <p:sp>
        <p:nvSpPr>
          <p:cNvPr id="14" name="Arrow: Down 6">
            <a:extLst>
              <a:ext uri="{FF2B5EF4-FFF2-40B4-BE49-F238E27FC236}">
                <a16:creationId xmlns:a16="http://schemas.microsoft.com/office/drawing/2014/main" id="{FAD56827-6ECB-7A42-BCBC-4BEA74F86580}"/>
              </a:ext>
            </a:extLst>
          </p:cNvPr>
          <p:cNvSpPr/>
          <p:nvPr/>
        </p:nvSpPr>
        <p:spPr>
          <a:xfrm rot="10800000">
            <a:off x="8717206" y="2396434"/>
            <a:ext cx="286870" cy="5762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83A9F2E-6835-0B44-97FE-03AF59A0F11D}"/>
              </a:ext>
            </a:extLst>
          </p:cNvPr>
          <p:cNvPicPr>
            <a:picLocks noChangeAspect="1"/>
          </p:cNvPicPr>
          <p:nvPr/>
        </p:nvPicPr>
        <p:blipFill>
          <a:blip r:embed="rId3"/>
          <a:stretch>
            <a:fillRect/>
          </a:stretch>
        </p:blipFill>
        <p:spPr>
          <a:xfrm rot="12588644">
            <a:off x="8291460" y="3454844"/>
            <a:ext cx="347502" cy="597460"/>
          </a:xfrm>
          <a:prstGeom prst="rect">
            <a:avLst/>
          </a:prstGeom>
        </p:spPr>
      </p:pic>
      <p:pic>
        <p:nvPicPr>
          <p:cNvPr id="16" name="Picture 15">
            <a:extLst>
              <a:ext uri="{FF2B5EF4-FFF2-40B4-BE49-F238E27FC236}">
                <a16:creationId xmlns:a16="http://schemas.microsoft.com/office/drawing/2014/main" id="{B2FA625B-8EDA-D34C-BEDE-1EA59BFE3BD7}"/>
              </a:ext>
            </a:extLst>
          </p:cNvPr>
          <p:cNvPicPr>
            <a:picLocks noChangeAspect="1"/>
          </p:cNvPicPr>
          <p:nvPr/>
        </p:nvPicPr>
        <p:blipFill>
          <a:blip r:embed="rId3"/>
          <a:stretch>
            <a:fillRect/>
          </a:stretch>
        </p:blipFill>
        <p:spPr>
          <a:xfrm rot="13251425">
            <a:off x="6867703" y="4813232"/>
            <a:ext cx="347502" cy="597460"/>
          </a:xfrm>
          <a:prstGeom prst="rect">
            <a:avLst/>
          </a:prstGeom>
        </p:spPr>
      </p:pic>
    </p:spTree>
    <p:extLst>
      <p:ext uri="{BB962C8B-B14F-4D97-AF65-F5344CB8AC3E}">
        <p14:creationId xmlns:p14="http://schemas.microsoft.com/office/powerpoint/2010/main" val="417655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B0AD926A-6A49-4FAF-A392-4534F4E939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B32DC26D-8B9B-4CC1-B3CC-D3EA0FB16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ircuit board&#10;&#10;Description automatically generated">
            <a:extLst>
              <a:ext uri="{FF2B5EF4-FFF2-40B4-BE49-F238E27FC236}">
                <a16:creationId xmlns:a16="http://schemas.microsoft.com/office/drawing/2014/main" id="{0B395822-D1A5-D846-87E9-545BB39657B3}"/>
              </a:ext>
            </a:extLst>
          </p:cNvPr>
          <p:cNvPicPr>
            <a:picLocks noGrp="1" noChangeAspect="1"/>
          </p:cNvPicPr>
          <p:nvPr>
            <p:ph idx="1"/>
          </p:nvPr>
        </p:nvPicPr>
        <p:blipFill rotWithShape="1">
          <a:blip r:embed="rId3">
            <a:duotone>
              <a:schemeClr val="bg2">
                <a:shade val="45000"/>
                <a:satMod val="135000"/>
              </a:schemeClr>
              <a:prstClr val="white"/>
            </a:duotone>
            <a:alphaModFix amt="35000"/>
            <a:extLst>
              <a:ext uri="{837473B0-CC2E-450A-ABE3-18F120FF3D39}">
                <a1611:picAttrSrcUrl xmlns:a1611="http://schemas.microsoft.com/office/drawing/2016/11/main" r:id="rId4"/>
              </a:ext>
            </a:extLst>
          </a:blip>
          <a:srcRect l="10883" r="251"/>
          <a:stretch/>
        </p:blipFill>
        <p:spPr>
          <a:xfrm>
            <a:off x="20" y="-1"/>
            <a:ext cx="12188932" cy="6858000"/>
          </a:xfrm>
          <a:prstGeom prst="rect">
            <a:avLst/>
          </a:prstGeom>
        </p:spPr>
      </p:pic>
      <p:sp>
        <p:nvSpPr>
          <p:cNvPr id="2" name="Title 1">
            <a:extLst>
              <a:ext uri="{FF2B5EF4-FFF2-40B4-BE49-F238E27FC236}">
                <a16:creationId xmlns:a16="http://schemas.microsoft.com/office/drawing/2014/main" id="{3B01B4A9-1980-1843-AC43-EC1AFEC0C26E}"/>
              </a:ext>
            </a:extLst>
          </p:cNvPr>
          <p:cNvSpPr>
            <a:spLocks noGrp="1"/>
          </p:cNvSpPr>
          <p:nvPr>
            <p:ph type="title"/>
          </p:nvPr>
        </p:nvSpPr>
        <p:spPr>
          <a:xfrm>
            <a:off x="643467" y="643467"/>
            <a:ext cx="3684437" cy="5571066"/>
          </a:xfrm>
        </p:spPr>
        <p:txBody>
          <a:bodyPr vert="horz" lIns="91440" tIns="45720" rIns="91440" bIns="45720" rtlCol="0" anchor="ctr">
            <a:normAutofit/>
          </a:bodyPr>
          <a:lstStyle/>
          <a:p>
            <a:pPr algn="r"/>
            <a:r>
              <a:rPr lang="en-US" sz="5000"/>
              <a:t>Dr. Seth Hamman</a:t>
            </a:r>
            <a:br>
              <a:rPr lang="en-US" sz="5000"/>
            </a:br>
            <a:r>
              <a:rPr lang="en-US" sz="5000"/>
              <a:t>Computer Science</a:t>
            </a:r>
          </a:p>
        </p:txBody>
      </p:sp>
      <p:cxnSp>
        <p:nvCxnSpPr>
          <p:cNvPr id="16" name="Straight Connector 15">
            <a:extLst>
              <a:ext uri="{FF2B5EF4-FFF2-40B4-BE49-F238E27FC236}">
                <a16:creationId xmlns:a16="http://schemas.microsoft.com/office/drawing/2014/main" id="{FBB7ADC3-53A0-44F2-914A-78CADAF33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45" y="1828800"/>
            <a:ext cx="0" cy="3200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645E4279-1967-B441-9FDB-8BEBC2FE6DA6}"/>
              </a:ext>
            </a:extLst>
          </p:cNvPr>
          <p:cNvSpPr>
            <a:spLocks noGrp="1"/>
          </p:cNvSpPr>
          <p:nvPr>
            <p:ph type="body" sz="half" idx="2"/>
          </p:nvPr>
        </p:nvSpPr>
        <p:spPr>
          <a:xfrm>
            <a:off x="4971371" y="643467"/>
            <a:ext cx="6574112" cy="5571066"/>
          </a:xfrm>
        </p:spPr>
        <p:txBody>
          <a:bodyPr vert="horz" lIns="45720" tIns="45720" rIns="45720" bIns="45720" rtlCol="0" anchor="ctr">
            <a:normAutofit/>
          </a:bodyPr>
          <a:lstStyle/>
          <a:p>
            <a:pPr>
              <a:lnSpc>
                <a:spcPct val="90000"/>
              </a:lnSpc>
            </a:pPr>
            <a:r>
              <a:rPr lang="en-US" sz="4000" dirty="0"/>
              <a:t>“AI is also an area with a lot of ethical considerations. We could have therapeutic robots taking care of our babies and our elderly, sparing us the trouble.  We could have sex robots that some people may want to marry.”</a:t>
            </a:r>
          </a:p>
        </p:txBody>
      </p:sp>
    </p:spTree>
    <p:extLst>
      <p:ext uri="{BB962C8B-B14F-4D97-AF65-F5344CB8AC3E}">
        <p14:creationId xmlns:p14="http://schemas.microsoft.com/office/powerpoint/2010/main" val="35075806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3805</TotalTime>
  <Words>1616</Words>
  <Application>Microsoft Office PowerPoint</Application>
  <PresentationFormat>Widescreen</PresentationFormat>
  <Paragraphs>131</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Californian FB</vt:lpstr>
      <vt:lpstr>Tw Cen MT</vt:lpstr>
      <vt:lpstr>Tw Cen MT Condensed</vt:lpstr>
      <vt:lpstr>Wingdings 3</vt:lpstr>
      <vt:lpstr>Integral</vt:lpstr>
      <vt:lpstr>Biblical Integration  in a Pluralistic world</vt:lpstr>
      <vt:lpstr>Co-Belligerents on  Uncommon Ground</vt:lpstr>
      <vt:lpstr>Thesis</vt:lpstr>
      <vt:lpstr>PowerPoint Presentation</vt:lpstr>
      <vt:lpstr>PowerPoint Presentation</vt:lpstr>
      <vt:lpstr>PowerPoint Presentation</vt:lpstr>
      <vt:lpstr>PowerPoint Presentation</vt:lpstr>
      <vt:lpstr>Reverse-Engineering &amp; Integration</vt:lpstr>
      <vt:lpstr>Dr. Seth Hamman Computer Science</vt:lpstr>
      <vt:lpstr>Linguistics</vt:lpstr>
      <vt:lpstr>Dr. Tom Ward Engineering</vt:lpstr>
      <vt:lpstr>Shared Fruits // Different Roots</vt:lpstr>
      <vt:lpstr>PowerPoint Presentation</vt:lpstr>
      <vt:lpstr>PowerPoint Presentation</vt:lpstr>
      <vt:lpstr>Thesis: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Monotheism &amp;      world Religions</dc:title>
  <dc:creator>Bennett, Matthew</dc:creator>
  <cp:lastModifiedBy>Denise Tye</cp:lastModifiedBy>
  <cp:revision>25</cp:revision>
  <dcterms:created xsi:type="dcterms:W3CDTF">2020-10-28T12:37:56Z</dcterms:created>
  <dcterms:modified xsi:type="dcterms:W3CDTF">2020-11-04T18:47:07Z</dcterms:modified>
</cp:coreProperties>
</file>