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handoutMasterIdLst>
    <p:handoutMasterId r:id="rId25"/>
  </p:handoutMasterIdLst>
  <p:sldIdLst>
    <p:sldId id="256" r:id="rId2"/>
    <p:sldId id="284" r:id="rId3"/>
    <p:sldId id="283" r:id="rId4"/>
    <p:sldId id="257" r:id="rId5"/>
    <p:sldId id="258" r:id="rId6"/>
    <p:sldId id="270" r:id="rId7"/>
    <p:sldId id="274" r:id="rId8"/>
    <p:sldId id="269" r:id="rId9"/>
    <p:sldId id="262" r:id="rId10"/>
    <p:sldId id="276" r:id="rId11"/>
    <p:sldId id="273" r:id="rId12"/>
    <p:sldId id="264" r:id="rId13"/>
    <p:sldId id="275" r:id="rId14"/>
    <p:sldId id="288" r:id="rId15"/>
    <p:sldId id="266" r:id="rId16"/>
    <p:sldId id="277" r:id="rId17"/>
    <p:sldId id="285" r:id="rId18"/>
    <p:sldId id="278" r:id="rId19"/>
    <p:sldId id="279" r:id="rId20"/>
    <p:sldId id="286" r:id="rId21"/>
    <p:sldId id="287" r:id="rId22"/>
    <p:sldId id="268" r:id="rId23"/>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nformation Technology" initials="I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41" autoAdjust="0"/>
    <p:restoredTop sz="81242" autoAdjust="0"/>
  </p:normalViewPr>
  <p:slideViewPr>
    <p:cSldViewPr>
      <p:cViewPr varScale="1">
        <p:scale>
          <a:sx n="91" d="100"/>
          <a:sy n="91" d="100"/>
        </p:scale>
        <p:origin x="-152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300" tIns="46150" rIns="92300" bIns="4615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169"/>
          </a:xfrm>
          <a:prstGeom prst="rect">
            <a:avLst/>
          </a:prstGeom>
        </p:spPr>
        <p:txBody>
          <a:bodyPr vert="horz" lIns="92300" tIns="46150" rIns="92300" bIns="46150" rtlCol="0"/>
          <a:lstStyle>
            <a:lvl1pPr algn="r">
              <a:defRPr sz="1200"/>
            </a:lvl1pPr>
          </a:lstStyle>
          <a:p>
            <a:fld id="{70F49E1A-C04B-4A47-9569-5F07A85D7231}" type="datetimeFigureOut">
              <a:rPr lang="en-US" smtClean="0"/>
              <a:t>9/5/2014</a:t>
            </a:fld>
            <a:endParaRPr lang="en-US"/>
          </a:p>
        </p:txBody>
      </p:sp>
      <p:sp>
        <p:nvSpPr>
          <p:cNvPr id="4" name="Footer Placeholder 3"/>
          <p:cNvSpPr>
            <a:spLocks noGrp="1"/>
          </p:cNvSpPr>
          <p:nvPr>
            <p:ph type="ftr" sz="quarter" idx="2"/>
          </p:nvPr>
        </p:nvSpPr>
        <p:spPr>
          <a:xfrm>
            <a:off x="0" y="8760606"/>
            <a:ext cx="3037840" cy="461169"/>
          </a:xfrm>
          <a:prstGeom prst="rect">
            <a:avLst/>
          </a:prstGeom>
        </p:spPr>
        <p:txBody>
          <a:bodyPr vert="horz" lIns="92300" tIns="46150" rIns="92300" bIns="4615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60606"/>
            <a:ext cx="3037840" cy="461169"/>
          </a:xfrm>
          <a:prstGeom prst="rect">
            <a:avLst/>
          </a:prstGeom>
        </p:spPr>
        <p:txBody>
          <a:bodyPr vert="horz" lIns="92300" tIns="46150" rIns="92300" bIns="46150" rtlCol="0" anchor="b"/>
          <a:lstStyle>
            <a:lvl1pPr algn="r">
              <a:defRPr sz="1200"/>
            </a:lvl1pPr>
          </a:lstStyle>
          <a:p>
            <a:fld id="{105AA3CF-1B29-4419-B7DC-341A314AEDB4}" type="slidenum">
              <a:rPr lang="en-US" smtClean="0"/>
              <a:t>‹#›</a:t>
            </a:fld>
            <a:endParaRPr lang="en-US"/>
          </a:p>
        </p:txBody>
      </p:sp>
    </p:spTree>
    <p:extLst>
      <p:ext uri="{BB962C8B-B14F-4D97-AF65-F5344CB8AC3E}">
        <p14:creationId xmlns:p14="http://schemas.microsoft.com/office/powerpoint/2010/main" val="180075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300" tIns="46150" rIns="92300" bIns="46150" rtlCol="0"/>
          <a:lstStyle>
            <a:lvl1pPr algn="l">
              <a:defRPr sz="1200"/>
            </a:lvl1pPr>
          </a:lstStyle>
          <a:p>
            <a:endParaRPr lang="en-US"/>
          </a:p>
        </p:txBody>
      </p:sp>
      <p:sp>
        <p:nvSpPr>
          <p:cNvPr id="3" name="Date Placeholder 2"/>
          <p:cNvSpPr>
            <a:spLocks noGrp="1"/>
          </p:cNvSpPr>
          <p:nvPr>
            <p:ph type="dt" idx="1"/>
          </p:nvPr>
        </p:nvSpPr>
        <p:spPr>
          <a:xfrm>
            <a:off x="3970938" y="0"/>
            <a:ext cx="3037840" cy="461169"/>
          </a:xfrm>
          <a:prstGeom prst="rect">
            <a:avLst/>
          </a:prstGeom>
        </p:spPr>
        <p:txBody>
          <a:bodyPr vert="horz" lIns="92300" tIns="46150" rIns="92300" bIns="46150" rtlCol="0"/>
          <a:lstStyle>
            <a:lvl1pPr algn="r">
              <a:defRPr sz="1200"/>
            </a:lvl1pPr>
          </a:lstStyle>
          <a:p>
            <a:fld id="{5E72D2CB-3C69-425E-AEB4-973238DB0D8F}" type="datetimeFigureOut">
              <a:rPr lang="en-US" smtClean="0"/>
              <a:t>9/5/2014</a:t>
            </a:fld>
            <a:endParaRPr lang="en-US"/>
          </a:p>
        </p:txBody>
      </p:sp>
      <p:sp>
        <p:nvSpPr>
          <p:cNvPr id="4" name="Slide Image Placeholder 3"/>
          <p:cNvSpPr>
            <a:spLocks noGrp="1" noRot="1" noChangeAspect="1"/>
          </p:cNvSpPr>
          <p:nvPr>
            <p:ph type="sldImg" idx="2"/>
          </p:nvPr>
        </p:nvSpPr>
        <p:spPr>
          <a:xfrm>
            <a:off x="1200150" y="692150"/>
            <a:ext cx="4611688" cy="3457575"/>
          </a:xfrm>
          <a:prstGeom prst="rect">
            <a:avLst/>
          </a:prstGeom>
          <a:noFill/>
          <a:ln w="12700">
            <a:solidFill>
              <a:prstClr val="black"/>
            </a:solidFill>
          </a:ln>
        </p:spPr>
        <p:txBody>
          <a:bodyPr vert="horz" lIns="92300" tIns="46150" rIns="92300" bIns="46150" rtlCol="0" anchor="ctr"/>
          <a:lstStyle/>
          <a:p>
            <a:endParaRPr lang="en-US"/>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2300" tIns="46150" rIns="92300" bIns="4615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6"/>
            <a:ext cx="3037840" cy="461169"/>
          </a:xfrm>
          <a:prstGeom prst="rect">
            <a:avLst/>
          </a:prstGeom>
        </p:spPr>
        <p:txBody>
          <a:bodyPr vert="horz" lIns="92300" tIns="46150" rIns="92300" bIns="4615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6"/>
            <a:ext cx="3037840" cy="461169"/>
          </a:xfrm>
          <a:prstGeom prst="rect">
            <a:avLst/>
          </a:prstGeom>
        </p:spPr>
        <p:txBody>
          <a:bodyPr vert="horz" lIns="92300" tIns="46150" rIns="92300" bIns="46150" rtlCol="0" anchor="b"/>
          <a:lstStyle>
            <a:lvl1pPr algn="r">
              <a:defRPr sz="1200"/>
            </a:lvl1pPr>
          </a:lstStyle>
          <a:p>
            <a:fld id="{A85F8408-939E-4A81-9B3E-929A091F40C2}" type="slidenum">
              <a:rPr lang="en-US" smtClean="0"/>
              <a:t>‹#›</a:t>
            </a:fld>
            <a:endParaRPr lang="en-US"/>
          </a:p>
        </p:txBody>
      </p:sp>
    </p:spTree>
    <p:extLst>
      <p:ext uri="{BB962C8B-B14F-4D97-AF65-F5344CB8AC3E}">
        <p14:creationId xmlns:p14="http://schemas.microsoft.com/office/powerpoint/2010/main" val="3398324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F8408-939E-4A81-9B3E-929A091F40C2}" type="slidenum">
              <a:rPr lang="en-US" smtClean="0"/>
              <a:t>1</a:t>
            </a:fld>
            <a:endParaRPr lang="en-US"/>
          </a:p>
        </p:txBody>
      </p:sp>
    </p:spTree>
    <p:extLst>
      <p:ext uri="{BB962C8B-B14F-4D97-AF65-F5344CB8AC3E}">
        <p14:creationId xmlns:p14="http://schemas.microsoft.com/office/powerpoint/2010/main" val="1440936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NIH and CDC now study how effectively vaccines prevent shingles and influenza in the elderly. 1 prepositional phrase</a:t>
            </a:r>
            <a:r>
              <a:rPr lang="en-US" baseline="0" dirty="0" smtClean="0"/>
              <a:t> (</a:t>
            </a:r>
            <a:r>
              <a:rPr lang="en-US" dirty="0" smtClean="0"/>
              <a:t>20 words; 3 preps).</a:t>
            </a:r>
          </a:p>
          <a:p>
            <a:endParaRPr lang="en-US" dirty="0" smtClean="0"/>
          </a:p>
          <a:p>
            <a:r>
              <a:rPr lang="en-US" dirty="0" smtClean="0"/>
              <a:t>The NIH and CDC study the effectiveness of shingles and influences vaccines</a:t>
            </a:r>
            <a:r>
              <a:rPr lang="en-US" baseline="0" dirty="0" smtClean="0"/>
              <a:t> in the elderly. (20 words; 4 preps)</a:t>
            </a:r>
            <a:endParaRPr lang="en-US" dirty="0"/>
          </a:p>
        </p:txBody>
      </p:sp>
      <p:sp>
        <p:nvSpPr>
          <p:cNvPr id="4" name="Slide Number Placeholder 3"/>
          <p:cNvSpPr>
            <a:spLocks noGrp="1"/>
          </p:cNvSpPr>
          <p:nvPr>
            <p:ph type="sldNum" sz="quarter" idx="10"/>
          </p:nvPr>
        </p:nvSpPr>
        <p:spPr/>
        <p:txBody>
          <a:bodyPr/>
          <a:lstStyle/>
          <a:p>
            <a:fld id="{A85F8408-939E-4A81-9B3E-929A091F40C2}" type="slidenum">
              <a:rPr lang="en-US" smtClean="0"/>
              <a:t>10</a:t>
            </a:fld>
            <a:endParaRPr lang="en-US"/>
          </a:p>
        </p:txBody>
      </p:sp>
    </p:spTree>
    <p:extLst>
      <p:ext uri="{BB962C8B-B14F-4D97-AF65-F5344CB8AC3E}">
        <p14:creationId xmlns:p14="http://schemas.microsoft.com/office/powerpoint/2010/main" val="174255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Human Resources will implement the workplace diversity course to ensure employees are considerate of their coworkers. 2 prepositions; 16 words.</a:t>
            </a:r>
          </a:p>
          <a:p>
            <a:endParaRPr lang="en-US" dirty="0"/>
          </a:p>
        </p:txBody>
      </p:sp>
      <p:sp>
        <p:nvSpPr>
          <p:cNvPr id="4" name="Slide Number Placeholder 3"/>
          <p:cNvSpPr>
            <a:spLocks noGrp="1"/>
          </p:cNvSpPr>
          <p:nvPr>
            <p:ph type="sldNum" sz="quarter" idx="10"/>
          </p:nvPr>
        </p:nvSpPr>
        <p:spPr/>
        <p:txBody>
          <a:bodyPr/>
          <a:lstStyle/>
          <a:p>
            <a:fld id="{A85F8408-939E-4A81-9B3E-929A091F40C2}" type="slidenum">
              <a:rPr lang="en-US" smtClean="0"/>
              <a:t>11</a:t>
            </a:fld>
            <a:endParaRPr lang="en-US"/>
          </a:p>
        </p:txBody>
      </p:sp>
    </p:spTree>
    <p:extLst>
      <p:ext uri="{BB962C8B-B14F-4D97-AF65-F5344CB8AC3E}">
        <p14:creationId xmlns:p14="http://schemas.microsoft.com/office/powerpoint/2010/main" val="2889134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F8408-939E-4A81-9B3E-929A091F40C2}" type="slidenum">
              <a:rPr lang="en-US" smtClean="0"/>
              <a:t>12</a:t>
            </a:fld>
            <a:endParaRPr lang="en-US"/>
          </a:p>
        </p:txBody>
      </p:sp>
    </p:spTree>
    <p:extLst>
      <p:ext uri="{BB962C8B-B14F-4D97-AF65-F5344CB8AC3E}">
        <p14:creationId xmlns:p14="http://schemas.microsoft.com/office/powerpoint/2010/main" val="3725457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a:t>
            </a:r>
            <a:r>
              <a:rPr lang="en-US" baseline="0" dirty="0" smtClean="0"/>
              <a:t> on our investigation, our team recommends Microsoft create a rebranding strategy that will overcome competitor challenges. (17 words)</a:t>
            </a:r>
            <a:endParaRPr lang="en-US" dirty="0"/>
          </a:p>
        </p:txBody>
      </p:sp>
      <p:sp>
        <p:nvSpPr>
          <p:cNvPr id="4" name="Slide Number Placeholder 3"/>
          <p:cNvSpPr>
            <a:spLocks noGrp="1"/>
          </p:cNvSpPr>
          <p:nvPr>
            <p:ph type="sldNum" sz="quarter" idx="10"/>
          </p:nvPr>
        </p:nvSpPr>
        <p:spPr/>
        <p:txBody>
          <a:bodyPr/>
          <a:lstStyle/>
          <a:p>
            <a:fld id="{A85F8408-939E-4A81-9B3E-929A091F40C2}" type="slidenum">
              <a:rPr lang="en-US" smtClean="0"/>
              <a:t>13</a:t>
            </a:fld>
            <a:endParaRPr lang="en-US"/>
          </a:p>
        </p:txBody>
      </p:sp>
    </p:spTree>
    <p:extLst>
      <p:ext uri="{BB962C8B-B14F-4D97-AF65-F5344CB8AC3E}">
        <p14:creationId xmlns:p14="http://schemas.microsoft.com/office/powerpoint/2010/main" val="448056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Mattel had a lead paint crisis in toys made by a specific contract manufacturer in China. (16 words)</a:t>
            </a:r>
            <a:endParaRPr lang="en-US" dirty="0"/>
          </a:p>
        </p:txBody>
      </p:sp>
      <p:sp>
        <p:nvSpPr>
          <p:cNvPr id="4" name="Slide Number Placeholder 3"/>
          <p:cNvSpPr>
            <a:spLocks noGrp="1"/>
          </p:cNvSpPr>
          <p:nvPr>
            <p:ph type="sldNum" sz="quarter" idx="10"/>
          </p:nvPr>
        </p:nvSpPr>
        <p:spPr/>
        <p:txBody>
          <a:bodyPr/>
          <a:lstStyle/>
          <a:p>
            <a:fld id="{A85F8408-939E-4A81-9B3E-929A091F40C2}" type="slidenum">
              <a:rPr lang="en-US" smtClean="0"/>
              <a:t>14</a:t>
            </a:fld>
            <a:endParaRPr lang="en-US"/>
          </a:p>
        </p:txBody>
      </p:sp>
    </p:spTree>
    <p:extLst>
      <p:ext uri="{BB962C8B-B14F-4D97-AF65-F5344CB8AC3E}">
        <p14:creationId xmlns:p14="http://schemas.microsoft.com/office/powerpoint/2010/main" val="673349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F8408-939E-4A81-9B3E-929A091F40C2}" type="slidenum">
              <a:rPr lang="en-US" smtClean="0"/>
              <a:t>15</a:t>
            </a:fld>
            <a:endParaRPr lang="en-US"/>
          </a:p>
        </p:txBody>
      </p:sp>
    </p:spTree>
    <p:extLst>
      <p:ext uri="{BB962C8B-B14F-4D97-AF65-F5344CB8AC3E}">
        <p14:creationId xmlns:p14="http://schemas.microsoft.com/office/powerpoint/2010/main" val="3519957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F8408-939E-4A81-9B3E-929A091F40C2}" type="slidenum">
              <a:rPr lang="en-US" smtClean="0"/>
              <a:t>16</a:t>
            </a:fld>
            <a:endParaRPr lang="en-US"/>
          </a:p>
        </p:txBody>
      </p:sp>
    </p:spTree>
    <p:extLst>
      <p:ext uri="{BB962C8B-B14F-4D97-AF65-F5344CB8AC3E}">
        <p14:creationId xmlns:p14="http://schemas.microsoft.com/office/powerpoint/2010/main" val="4091805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F8408-939E-4A81-9B3E-929A091F40C2}" type="slidenum">
              <a:rPr lang="en-US" smtClean="0"/>
              <a:t>17</a:t>
            </a:fld>
            <a:endParaRPr lang="en-US"/>
          </a:p>
        </p:txBody>
      </p:sp>
    </p:spTree>
    <p:extLst>
      <p:ext uri="{BB962C8B-B14F-4D97-AF65-F5344CB8AC3E}">
        <p14:creationId xmlns:p14="http://schemas.microsoft.com/office/powerpoint/2010/main" val="3218618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time Windows updates its program, users experience new benefits, problems, and frustrations.</a:t>
            </a:r>
          </a:p>
          <a:p>
            <a:r>
              <a:rPr lang="en-US" dirty="0" smtClean="0"/>
              <a:t>Every time Windows updates its program,</a:t>
            </a:r>
            <a:r>
              <a:rPr lang="en-US" baseline="0" dirty="0" smtClean="0"/>
              <a:t> users not only experience new benefits but also encounter new problems. </a:t>
            </a:r>
            <a:endParaRPr lang="en-US" dirty="0"/>
          </a:p>
        </p:txBody>
      </p:sp>
      <p:sp>
        <p:nvSpPr>
          <p:cNvPr id="4" name="Slide Number Placeholder 3"/>
          <p:cNvSpPr>
            <a:spLocks noGrp="1"/>
          </p:cNvSpPr>
          <p:nvPr>
            <p:ph type="sldNum" sz="quarter" idx="10"/>
          </p:nvPr>
        </p:nvSpPr>
        <p:spPr/>
        <p:txBody>
          <a:bodyPr/>
          <a:lstStyle/>
          <a:p>
            <a:fld id="{A85F8408-939E-4A81-9B3E-929A091F40C2}" type="slidenum">
              <a:rPr lang="en-US" smtClean="0"/>
              <a:t>18</a:t>
            </a:fld>
            <a:endParaRPr lang="en-US"/>
          </a:p>
        </p:txBody>
      </p:sp>
    </p:spTree>
    <p:extLst>
      <p:ext uri="{BB962C8B-B14F-4D97-AF65-F5344CB8AC3E}">
        <p14:creationId xmlns:p14="http://schemas.microsoft.com/office/powerpoint/2010/main" val="2194860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F8408-939E-4A81-9B3E-929A091F40C2}" type="slidenum">
              <a:rPr lang="en-US" smtClean="0"/>
              <a:t>19</a:t>
            </a:fld>
            <a:endParaRPr lang="en-US"/>
          </a:p>
        </p:txBody>
      </p:sp>
    </p:spTree>
    <p:extLst>
      <p:ext uri="{BB962C8B-B14F-4D97-AF65-F5344CB8AC3E}">
        <p14:creationId xmlns:p14="http://schemas.microsoft.com/office/powerpoint/2010/main" val="153956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F8408-939E-4A81-9B3E-929A091F40C2}" type="slidenum">
              <a:rPr lang="en-US" smtClean="0"/>
              <a:t>2</a:t>
            </a:fld>
            <a:endParaRPr lang="en-US"/>
          </a:p>
        </p:txBody>
      </p:sp>
    </p:spTree>
    <p:extLst>
      <p:ext uri="{BB962C8B-B14F-4D97-AF65-F5344CB8AC3E}">
        <p14:creationId xmlns:p14="http://schemas.microsoft.com/office/powerpoint/2010/main" val="2818915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F8408-939E-4A81-9B3E-929A091F40C2}" type="slidenum">
              <a:rPr lang="en-US" smtClean="0"/>
              <a:t>22</a:t>
            </a:fld>
            <a:endParaRPr lang="en-US"/>
          </a:p>
        </p:txBody>
      </p:sp>
    </p:spTree>
    <p:extLst>
      <p:ext uri="{BB962C8B-B14F-4D97-AF65-F5344CB8AC3E}">
        <p14:creationId xmlns:p14="http://schemas.microsoft.com/office/powerpoint/2010/main" val="3992705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F8408-939E-4A81-9B3E-929A091F40C2}" type="slidenum">
              <a:rPr lang="en-US" smtClean="0"/>
              <a:t>3</a:t>
            </a:fld>
            <a:endParaRPr lang="en-US"/>
          </a:p>
        </p:txBody>
      </p:sp>
    </p:spTree>
    <p:extLst>
      <p:ext uri="{BB962C8B-B14F-4D97-AF65-F5344CB8AC3E}">
        <p14:creationId xmlns:p14="http://schemas.microsoft.com/office/powerpoint/2010/main" val="517046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F8408-939E-4A81-9B3E-929A091F40C2}" type="slidenum">
              <a:rPr lang="en-US" smtClean="0"/>
              <a:t>4</a:t>
            </a:fld>
            <a:endParaRPr lang="en-US"/>
          </a:p>
        </p:txBody>
      </p:sp>
    </p:spTree>
    <p:extLst>
      <p:ext uri="{BB962C8B-B14F-4D97-AF65-F5344CB8AC3E}">
        <p14:creationId xmlns:p14="http://schemas.microsoft.com/office/powerpoint/2010/main" val="3122550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F8408-939E-4A81-9B3E-929A091F40C2}" type="slidenum">
              <a:rPr lang="en-US" smtClean="0"/>
              <a:t>5</a:t>
            </a:fld>
            <a:endParaRPr lang="en-US"/>
          </a:p>
        </p:txBody>
      </p:sp>
    </p:spTree>
    <p:extLst>
      <p:ext uri="{BB962C8B-B14F-4D97-AF65-F5344CB8AC3E}">
        <p14:creationId xmlns:p14="http://schemas.microsoft.com/office/powerpoint/2010/main" val="4020438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5F8408-939E-4A81-9B3E-929A091F40C2}" type="slidenum">
              <a:rPr lang="en-US" smtClean="0"/>
              <a:t>6</a:t>
            </a:fld>
            <a:endParaRPr lang="en-US"/>
          </a:p>
        </p:txBody>
      </p:sp>
    </p:spTree>
    <p:extLst>
      <p:ext uri="{BB962C8B-B14F-4D97-AF65-F5344CB8AC3E}">
        <p14:creationId xmlns:p14="http://schemas.microsoft.com/office/powerpoint/2010/main" val="3501606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F8408-939E-4A81-9B3E-929A091F40C2}" type="slidenum">
              <a:rPr lang="en-US" smtClean="0"/>
              <a:t>7</a:t>
            </a:fld>
            <a:endParaRPr lang="en-US"/>
          </a:p>
        </p:txBody>
      </p:sp>
    </p:spTree>
    <p:extLst>
      <p:ext uri="{BB962C8B-B14F-4D97-AF65-F5344CB8AC3E}">
        <p14:creationId xmlns:p14="http://schemas.microsoft.com/office/powerpoint/2010/main" val="1719639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committee found the report inconclusive. (6 words)</a:t>
            </a:r>
          </a:p>
          <a:p>
            <a:r>
              <a:rPr lang="en-US" dirty="0" smtClean="0"/>
              <a:t>“The chief of staff prepared Congressman Ryan’s campaign.” (8 words)</a:t>
            </a:r>
          </a:p>
          <a:p>
            <a:r>
              <a:rPr lang="en-US" dirty="0" smtClean="0"/>
              <a:t>According to focus group results, 75% of men preferred the widget, while only 62% of women. (16 words)</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85F8408-939E-4A81-9B3E-929A091F40C2}" type="slidenum">
              <a:rPr lang="en-US" smtClean="0"/>
              <a:t>8</a:t>
            </a:fld>
            <a:endParaRPr lang="en-US"/>
          </a:p>
        </p:txBody>
      </p:sp>
    </p:spTree>
    <p:extLst>
      <p:ext uri="{BB962C8B-B14F-4D97-AF65-F5344CB8AC3E}">
        <p14:creationId xmlns:p14="http://schemas.microsoft.com/office/powerpoint/2010/main" val="435840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F8408-939E-4A81-9B3E-929A091F40C2}" type="slidenum">
              <a:rPr lang="en-US" smtClean="0"/>
              <a:t>9</a:t>
            </a:fld>
            <a:endParaRPr lang="en-US"/>
          </a:p>
        </p:txBody>
      </p:sp>
    </p:spTree>
    <p:extLst>
      <p:ext uri="{BB962C8B-B14F-4D97-AF65-F5344CB8AC3E}">
        <p14:creationId xmlns:p14="http://schemas.microsoft.com/office/powerpoint/2010/main" val="40138345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2BAB87C3-2389-4357-91BD-FBD5D5151493}" type="datetimeFigureOut">
              <a:rPr lang="en-US" smtClean="0"/>
              <a:t>9/5/2014</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265CBDF9-1AC8-4846-8543-D6E03FD96D3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AB87C3-2389-4357-91BD-FBD5D5151493}" type="datetimeFigureOut">
              <a:rPr lang="en-US" smtClean="0"/>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CBDF9-1AC8-4846-8543-D6E03FD96D3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AB87C3-2389-4357-91BD-FBD5D5151493}" type="datetimeFigureOut">
              <a:rPr lang="en-US" smtClean="0"/>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CBDF9-1AC8-4846-8543-D6E03FD96D3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AB87C3-2389-4357-91BD-FBD5D5151493}" type="datetimeFigureOut">
              <a:rPr lang="en-US" smtClean="0"/>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CBDF9-1AC8-4846-8543-D6E03FD96D3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AB87C3-2389-4357-91BD-FBD5D5151493}" type="datetimeFigureOut">
              <a:rPr lang="en-US" smtClean="0"/>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CBDF9-1AC8-4846-8543-D6E03FD96D3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BAB87C3-2389-4357-91BD-FBD5D5151493}" type="datetimeFigureOut">
              <a:rPr lang="en-US" smtClean="0"/>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CBDF9-1AC8-4846-8543-D6E03FD96D3C}"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BAB87C3-2389-4357-91BD-FBD5D5151493}" type="datetimeFigureOut">
              <a:rPr lang="en-US" smtClean="0"/>
              <a:t>9/5/2014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5CBDF9-1AC8-4846-8543-D6E03FD96D3C}"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AB87C3-2389-4357-91BD-FBD5D5151493}" type="datetimeFigureOut">
              <a:rPr lang="en-US" smtClean="0"/>
              <a:t>9/5/2014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5CBDF9-1AC8-4846-8543-D6E03FD96D3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AB87C3-2389-4357-91BD-FBD5D5151493}" type="datetimeFigureOut">
              <a:rPr lang="en-US" smtClean="0"/>
              <a:t>9/5/2014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5CBDF9-1AC8-4846-8543-D6E03FD96D3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2BAB87C3-2389-4357-91BD-FBD5D5151493}" type="datetimeFigureOut">
              <a:rPr lang="en-US" smtClean="0"/>
              <a:t>9/5/2014</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265CBDF9-1AC8-4846-8543-D6E03FD96D3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2BAB87C3-2389-4357-91BD-FBD5D5151493}" type="datetimeFigureOut">
              <a:rPr lang="en-US" smtClean="0"/>
              <a:t>9/5/2014</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265CBDF9-1AC8-4846-8543-D6E03FD96D3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2BAB87C3-2389-4357-91BD-FBD5D5151493}" type="datetimeFigureOut">
              <a:rPr lang="en-US" smtClean="0"/>
              <a:t>9/5/2014</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265CBDF9-1AC8-4846-8543-D6E03FD96D3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3KkUeRPjc-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_UnPzp2lmN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Writing Concisely:</a:t>
            </a:r>
            <a:endParaRPr lang="en-US" dirty="0"/>
          </a:p>
        </p:txBody>
      </p:sp>
      <p:sp>
        <p:nvSpPr>
          <p:cNvPr id="3" name="Subtitle 2"/>
          <p:cNvSpPr>
            <a:spLocks noGrp="1"/>
          </p:cNvSpPr>
          <p:nvPr>
            <p:ph type="subTitle" idx="1"/>
          </p:nvPr>
        </p:nvSpPr>
        <p:spPr/>
        <p:txBody>
          <a:bodyPr>
            <a:normAutofit fontScale="92500"/>
          </a:bodyPr>
          <a:lstStyle/>
          <a:p>
            <a:r>
              <a:rPr lang="en-US" sz="3800" b="1" dirty="0" smtClean="0"/>
              <a:t>How to Be Brief for Business</a:t>
            </a:r>
          </a:p>
          <a:p>
            <a:r>
              <a:rPr lang="en-US" dirty="0" smtClean="0"/>
              <a:t>with</a:t>
            </a:r>
          </a:p>
          <a:p>
            <a:r>
              <a:rPr lang="en-US" dirty="0" smtClean="0"/>
              <a:t>Prof. Moore, Director of the Writing Center</a:t>
            </a:r>
            <a:endParaRPr lang="en-US" dirty="0"/>
          </a:p>
        </p:txBody>
      </p:sp>
    </p:spTree>
    <p:extLst>
      <p:ext uri="{BB962C8B-B14F-4D97-AF65-F5344CB8AC3E}">
        <p14:creationId xmlns:p14="http://schemas.microsoft.com/office/powerpoint/2010/main" val="639748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Identifying Preps!</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60000">
            <a:off x="4687888" y="1417404"/>
            <a:ext cx="3021012" cy="3975567"/>
          </a:xfrm>
        </p:spPr>
      </p:pic>
      <p:sp>
        <p:nvSpPr>
          <p:cNvPr id="4" name="Text Placeholder 3"/>
          <p:cNvSpPr>
            <a:spLocks noGrp="1"/>
          </p:cNvSpPr>
          <p:nvPr>
            <p:ph type="body" sz="half" idx="2"/>
          </p:nvPr>
        </p:nvSpPr>
        <p:spPr/>
        <p:txBody>
          <a:bodyPr/>
          <a:lstStyle/>
          <a:p>
            <a:r>
              <a:rPr lang="en-US" dirty="0"/>
              <a:t>“The National Institutes of Health, in cooperation with the Centers for Disease Control, is in the process of studying the effectiveness of vaccines on the elderly for the prevention of shingles and influenza</a:t>
            </a:r>
            <a:r>
              <a:rPr lang="en-US" dirty="0" smtClean="0"/>
              <a:t>.” </a:t>
            </a:r>
          </a:p>
          <a:p>
            <a:r>
              <a:rPr lang="en-US" dirty="0" smtClean="0"/>
              <a:t>(33 words; 10 preps!)</a:t>
            </a:r>
            <a:endParaRPr lang="en-US" dirty="0"/>
          </a:p>
        </p:txBody>
      </p:sp>
    </p:spTree>
    <p:extLst>
      <p:ext uri="{BB962C8B-B14F-4D97-AF65-F5344CB8AC3E}">
        <p14:creationId xmlns:p14="http://schemas.microsoft.com/office/powerpoint/2010/main" val="1401951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Practice Eliminating Prepositions</a:t>
            </a:r>
            <a:endParaRPr lang="en-US" dirty="0"/>
          </a:p>
        </p:txBody>
      </p:sp>
      <p:sp>
        <p:nvSpPr>
          <p:cNvPr id="3" name="Content Placeholder 2"/>
          <p:cNvSpPr>
            <a:spLocks noGrp="1"/>
          </p:cNvSpPr>
          <p:nvPr>
            <p:ph idx="1"/>
          </p:nvPr>
        </p:nvSpPr>
        <p:spPr/>
        <p:txBody>
          <a:bodyPr>
            <a:normAutofit/>
          </a:bodyPr>
          <a:lstStyle/>
          <a:p>
            <a:r>
              <a:rPr lang="en-US" dirty="0" smtClean="0"/>
              <a:t>“</a:t>
            </a:r>
            <a:r>
              <a:rPr lang="en-US" dirty="0"/>
              <a:t>The diversity in the workplace course is going to be implemented by the Human Resources office to make sure employees are reminded to be conscientious of the differences of their coworkers.” (31 words)</a:t>
            </a:r>
          </a:p>
          <a:p>
            <a:endParaRPr lang="en-US" dirty="0"/>
          </a:p>
        </p:txBody>
      </p:sp>
    </p:spTree>
    <p:extLst>
      <p:ext uri="{BB962C8B-B14F-4D97-AF65-F5344CB8AC3E}">
        <p14:creationId xmlns:p14="http://schemas.microsoft.com/office/powerpoint/2010/main" val="238294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Rid Your Writing of Redundancy</a:t>
            </a:r>
            <a:endParaRPr lang="en-US" dirty="0"/>
          </a:p>
        </p:txBody>
      </p:sp>
      <p:sp>
        <p:nvSpPr>
          <p:cNvPr id="3" name="Content Placeholder 2"/>
          <p:cNvSpPr>
            <a:spLocks noGrp="1"/>
          </p:cNvSpPr>
          <p:nvPr>
            <p:ph idx="1"/>
          </p:nvPr>
        </p:nvSpPr>
        <p:spPr/>
        <p:txBody>
          <a:bodyPr/>
          <a:lstStyle/>
          <a:p>
            <a:r>
              <a:rPr lang="en-US" dirty="0" smtClean="0"/>
              <a:t>Hey, Skipper, rid your writing of repetition, too! </a:t>
            </a:r>
            <a:endParaRPr lang="en-US" dirty="0" smtClean="0">
              <a:sym typeface="Wingdings" pitchFamily="2" charset="2"/>
            </a:endParaRPr>
          </a:p>
          <a:p>
            <a:endParaRPr lang="en-US" dirty="0" smtClean="0">
              <a:sym typeface="Wingdings" pitchFamily="2" charset="2"/>
            </a:endParaRPr>
          </a:p>
          <a:p>
            <a:endParaRPr lang="en-US" dirty="0" smtClean="0">
              <a:sym typeface="Wingdings" pitchFamily="2" charset="2"/>
            </a:endParaRPr>
          </a:p>
          <a:p>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4681" y="2971800"/>
            <a:ext cx="5334000" cy="2743200"/>
          </a:xfrm>
          <a:prstGeom prst="rect">
            <a:avLst/>
          </a:prstGeom>
        </p:spPr>
      </p:pic>
    </p:spTree>
    <p:extLst>
      <p:ext uri="{BB962C8B-B14F-4D97-AF65-F5344CB8AC3E}">
        <p14:creationId xmlns:p14="http://schemas.microsoft.com/office/powerpoint/2010/main" val="65296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Say it Once!</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27415" r="27415"/>
          <a:stretch>
            <a:fillRect/>
          </a:stretch>
        </p:blipFill>
        <p:spPr/>
      </p:pic>
      <p:sp>
        <p:nvSpPr>
          <p:cNvPr id="4" name="Text Placeholder 3"/>
          <p:cNvSpPr>
            <a:spLocks noGrp="1"/>
          </p:cNvSpPr>
          <p:nvPr>
            <p:ph type="body" sz="half" idx="2"/>
          </p:nvPr>
        </p:nvSpPr>
        <p:spPr/>
        <p:txBody>
          <a:bodyPr/>
          <a:lstStyle/>
          <a:p>
            <a:r>
              <a:rPr lang="en-US" dirty="0"/>
              <a:t>“Based on the evidence we found from our investigation, our team recommends that Microsoft focus on creating a rebranding strategy that looks ahead to the future to overcome these challenges and problems from competition.” (34 words)</a:t>
            </a:r>
          </a:p>
          <a:p>
            <a:endParaRPr lang="en-US" dirty="0"/>
          </a:p>
        </p:txBody>
      </p:sp>
    </p:spTree>
    <p:extLst>
      <p:ext uri="{BB962C8B-B14F-4D97-AF65-F5344CB8AC3E}">
        <p14:creationId xmlns:p14="http://schemas.microsoft.com/office/powerpoint/2010/main" val="1266204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practice . . .</a:t>
            </a:r>
            <a:endParaRPr lang="en-US" dirty="0"/>
          </a:p>
        </p:txBody>
      </p:sp>
      <p:sp>
        <p:nvSpPr>
          <p:cNvPr id="3" name="Content Placeholder 2"/>
          <p:cNvSpPr>
            <a:spLocks noGrp="1"/>
          </p:cNvSpPr>
          <p:nvPr>
            <p:ph idx="1"/>
          </p:nvPr>
        </p:nvSpPr>
        <p:spPr/>
        <p:txBody>
          <a:bodyPr/>
          <a:lstStyle/>
          <a:p>
            <a:r>
              <a:rPr lang="en-US" dirty="0"/>
              <a:t>Mattel had a lead paint </a:t>
            </a:r>
            <a:r>
              <a:rPr lang="en-US" dirty="0" smtClean="0"/>
              <a:t>crisis that came to light when it was discovered that certain toys </a:t>
            </a:r>
            <a:r>
              <a:rPr lang="en-US" dirty="0"/>
              <a:t>made by a specific contract </a:t>
            </a:r>
            <a:r>
              <a:rPr lang="en-US" dirty="0" smtClean="0"/>
              <a:t>manufacturer to Mattel contained lead-based paint which could be harmful to children in </a:t>
            </a:r>
            <a:r>
              <a:rPr lang="en-US" dirty="0"/>
              <a:t>China. </a:t>
            </a:r>
            <a:r>
              <a:rPr lang="en-US" dirty="0" smtClean="0"/>
              <a:t>(37 words)</a:t>
            </a:r>
            <a:endParaRPr lang="en-US" dirty="0"/>
          </a:p>
        </p:txBody>
      </p:sp>
    </p:spTree>
    <p:extLst>
      <p:ext uri="{BB962C8B-B14F-4D97-AF65-F5344CB8AC3E}">
        <p14:creationId xmlns:p14="http://schemas.microsoft.com/office/powerpoint/2010/main" val="255013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Parallelism</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56681" y="2492375"/>
            <a:ext cx="3810000" cy="2857500"/>
          </a:xfrm>
        </p:spPr>
      </p:pic>
    </p:spTree>
    <p:extLst>
      <p:ext uri="{BB962C8B-B14F-4D97-AF65-F5344CB8AC3E}">
        <p14:creationId xmlns:p14="http://schemas.microsoft.com/office/powerpoint/2010/main" val="2219130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like lines . .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59265" y="2119313"/>
            <a:ext cx="4804833" cy="3603625"/>
          </a:xfrm>
        </p:spPr>
      </p:pic>
    </p:spTree>
    <p:extLst>
      <p:ext uri="{BB962C8B-B14F-4D97-AF65-F5344CB8AC3E}">
        <p14:creationId xmlns:p14="http://schemas.microsoft.com/office/powerpoint/2010/main" val="1665806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761565" y="712094"/>
            <a:ext cx="3734561" cy="931805"/>
          </a:xfrm>
        </p:spPr>
        <p:txBody>
          <a:bodyPr anchor="ctr"/>
          <a:lstStyle/>
          <a:p>
            <a:r>
              <a:rPr lang="en-US" dirty="0" smtClean="0"/>
              <a:t>Dreaming of Parallelism…</a:t>
            </a:r>
            <a:endParaRPr lang="en-US" dirty="0"/>
          </a:p>
        </p:txBody>
      </p:sp>
      <p:sp>
        <p:nvSpPr>
          <p:cNvPr id="4" name="Text Placeholder 3"/>
          <p:cNvSpPr>
            <a:spLocks noGrp="1"/>
          </p:cNvSpPr>
          <p:nvPr>
            <p:ph type="body" sz="half" idx="2"/>
          </p:nvPr>
        </p:nvSpPr>
        <p:spPr>
          <a:xfrm rot="-60000">
            <a:off x="1104273" y="1623104"/>
            <a:ext cx="3048891" cy="4320836"/>
          </a:xfrm>
        </p:spPr>
        <p:txBody>
          <a:bodyPr>
            <a:normAutofit fontScale="92500" lnSpcReduction="20000"/>
          </a:bodyPr>
          <a:lstStyle/>
          <a:p>
            <a:pPr algn="l"/>
            <a:r>
              <a:rPr lang="en-US" b="1" u="sng" dirty="0"/>
              <a:t>“I have a dream that </a:t>
            </a:r>
            <a:r>
              <a:rPr lang="en-US" dirty="0"/>
              <a:t>one day this nation will rise up and live out the true meaning of its creed: ‘We hold these truths to be self-evident that all men are created equal.’</a:t>
            </a:r>
          </a:p>
          <a:p>
            <a:pPr algn="l"/>
            <a:endParaRPr lang="en-US" dirty="0"/>
          </a:p>
          <a:p>
            <a:pPr algn="l"/>
            <a:r>
              <a:rPr lang="en-US" b="1" u="sng" dirty="0"/>
              <a:t>I have a dream that </a:t>
            </a:r>
            <a:r>
              <a:rPr lang="en-US" dirty="0"/>
              <a:t>one day on the red hills of Georgia the sons of former slaves and the sons of former slave owners will be able to sit down together at the table of brotherhood.</a:t>
            </a:r>
          </a:p>
          <a:p>
            <a:pPr algn="l"/>
            <a:endParaRPr lang="en-US" dirty="0"/>
          </a:p>
          <a:p>
            <a:pPr algn="l"/>
            <a:r>
              <a:rPr lang="en-US" b="1" u="sng" dirty="0"/>
              <a:t>I have a dream that </a:t>
            </a:r>
            <a:r>
              <a:rPr lang="en-US" dirty="0"/>
              <a:t>one day even the state of Mississippi, a state sweltering with the heat of injustice, sweltering with the heat of oppression, will be transformed into an oasis of freedom and justice.”</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475" r="2925"/>
          <a:stretch/>
        </p:blipFill>
        <p:spPr bwMode="auto">
          <a:xfrm rot="168511">
            <a:off x="4740898" y="1327779"/>
            <a:ext cx="3305182" cy="4222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46964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it’s grammatical</a:t>
            </a:r>
            <a:endParaRPr lang="en-US" dirty="0"/>
          </a:p>
        </p:txBody>
      </p:sp>
      <p:sp>
        <p:nvSpPr>
          <p:cNvPr id="3" name="Content Placeholder 2"/>
          <p:cNvSpPr>
            <a:spLocks noGrp="1"/>
          </p:cNvSpPr>
          <p:nvPr>
            <p:ph idx="1"/>
          </p:nvPr>
        </p:nvSpPr>
        <p:spPr/>
        <p:txBody>
          <a:bodyPr/>
          <a:lstStyle/>
          <a:p>
            <a:r>
              <a:rPr lang="en-US" u="sng" dirty="0" smtClean="0"/>
              <a:t>Like in lists</a:t>
            </a:r>
            <a:r>
              <a:rPr lang="en-US" dirty="0" smtClean="0"/>
              <a:t>:</a:t>
            </a:r>
          </a:p>
          <a:p>
            <a:pPr lvl="1"/>
            <a:r>
              <a:rPr lang="en-US" dirty="0" smtClean="0"/>
              <a:t>Every time Windows updates its program, users experience new benefits, new problems, and it’s frustrating. (</a:t>
            </a:r>
            <a:r>
              <a:rPr lang="en-US" dirty="0" err="1" smtClean="0"/>
              <a:t>Ew</a:t>
            </a:r>
            <a:r>
              <a:rPr lang="en-US" dirty="0" smtClean="0"/>
              <a:t>!)</a:t>
            </a:r>
          </a:p>
          <a:p>
            <a:r>
              <a:rPr lang="en-US" u="sng" dirty="0" smtClean="0"/>
              <a:t>Or coordinating clauses</a:t>
            </a:r>
            <a:r>
              <a:rPr lang="en-US" dirty="0" smtClean="0"/>
              <a:t>:</a:t>
            </a:r>
          </a:p>
          <a:p>
            <a:pPr lvl="1"/>
            <a:r>
              <a:rPr lang="en-US" dirty="0" smtClean="0"/>
              <a:t>Every time Windows updates its program, users experience new benefits but problems, too. </a:t>
            </a:r>
            <a:endParaRPr lang="en-US" dirty="0"/>
          </a:p>
        </p:txBody>
      </p:sp>
    </p:spTree>
    <p:extLst>
      <p:ext uri="{BB962C8B-B14F-4D97-AF65-F5344CB8AC3E}">
        <p14:creationId xmlns:p14="http://schemas.microsoft.com/office/powerpoint/2010/main" val="41224206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All together now! </a:t>
            </a:r>
            <a:endParaRPr lang="en-US" dirty="0"/>
          </a:p>
        </p:txBody>
      </p:sp>
      <p:sp>
        <p:nvSpPr>
          <p:cNvPr id="3" name="Content Placeholder 2"/>
          <p:cNvSpPr>
            <a:spLocks noGrp="1"/>
          </p:cNvSpPr>
          <p:nvPr>
            <p:ph idx="1"/>
          </p:nvPr>
        </p:nvSpPr>
        <p:spPr/>
        <p:txBody>
          <a:bodyPr>
            <a:normAutofit/>
          </a:bodyPr>
          <a:lstStyle/>
          <a:p>
            <a:r>
              <a:rPr lang="en-US" sz="2800" dirty="0" smtClean="0"/>
              <a:t>Based on this analysis, efforts will be focused on creating a strategy to overcome these challenges and problems in order for  Dell to become more productive, profitable, and make far more money to develop more programs and technology. (38 words)</a:t>
            </a:r>
            <a:endParaRPr lang="en-US" sz="2800" dirty="0"/>
          </a:p>
        </p:txBody>
      </p:sp>
    </p:spTree>
    <p:extLst>
      <p:ext uri="{BB962C8B-B14F-4D97-AF65-F5344CB8AC3E}">
        <p14:creationId xmlns:p14="http://schemas.microsoft.com/office/powerpoint/2010/main" val="1914979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Writing &amp; The Career Search</a:t>
            </a:r>
            <a:endParaRPr lang="en-US" dirty="0"/>
          </a:p>
        </p:txBody>
      </p:sp>
      <p:sp>
        <p:nvSpPr>
          <p:cNvPr id="3" name="Content Placeholder 2"/>
          <p:cNvSpPr>
            <a:spLocks noGrp="1"/>
          </p:cNvSpPr>
          <p:nvPr>
            <p:ph idx="1"/>
          </p:nvPr>
        </p:nvSpPr>
        <p:spPr/>
        <p:txBody>
          <a:bodyPr/>
          <a:lstStyle/>
          <a:p>
            <a:r>
              <a:rPr lang="en-US" sz="2800" dirty="0" smtClean="0"/>
              <a:t>Employment - Writing on resumes &amp; cover letters serves as “gatekeeper” and “marker” for employers (National Commission on Writing)</a:t>
            </a:r>
          </a:p>
          <a:p>
            <a:r>
              <a:rPr lang="en-US" sz="2800" dirty="0" smtClean="0"/>
              <a:t>Graduate programs - GMAT &amp; CPA Exam include writing components</a:t>
            </a:r>
          </a:p>
          <a:p>
            <a:endParaRPr lang="en-US" dirty="0" smtClean="0"/>
          </a:p>
          <a:p>
            <a:endParaRPr lang="en-US" dirty="0" smtClean="0"/>
          </a:p>
          <a:p>
            <a:endParaRPr lang="en-US" dirty="0"/>
          </a:p>
        </p:txBody>
      </p:sp>
    </p:spTree>
    <p:extLst>
      <p:ext uri="{BB962C8B-B14F-4D97-AF65-F5344CB8AC3E}">
        <p14:creationId xmlns:p14="http://schemas.microsoft.com/office/powerpoint/2010/main" val="16738719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versions</a:t>
            </a:r>
            <a:endParaRPr lang="en-US" dirty="0"/>
          </a:p>
        </p:txBody>
      </p:sp>
      <p:sp>
        <p:nvSpPr>
          <p:cNvPr id="3" name="Content Placeholder 2"/>
          <p:cNvSpPr>
            <a:spLocks noGrp="1"/>
          </p:cNvSpPr>
          <p:nvPr>
            <p:ph idx="1"/>
          </p:nvPr>
        </p:nvSpPr>
        <p:spPr/>
        <p:txBody>
          <a:bodyPr>
            <a:normAutofit/>
          </a:bodyPr>
          <a:lstStyle/>
          <a:p>
            <a:endParaRPr lang="en-US" dirty="0" smtClean="0"/>
          </a:p>
        </p:txBody>
      </p:sp>
    </p:spTree>
    <p:extLst>
      <p:ext uri="{BB962C8B-B14F-4D97-AF65-F5344CB8AC3E}">
        <p14:creationId xmlns:p14="http://schemas.microsoft.com/office/powerpoint/2010/main" val="7915830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Prof. </a:t>
            </a:r>
            <a:r>
              <a:rPr lang="en-US" dirty="0" err="1" smtClean="0"/>
              <a:t>Sterkenburg’s</a:t>
            </a:r>
            <a:r>
              <a:rPr lang="en-US" dirty="0" smtClean="0"/>
              <a:t> Version </a:t>
            </a:r>
            <a:r>
              <a:rPr lang="en-US" dirty="0" smtClean="0">
                <a:sym typeface="Wingdings" panose="05000000000000000000" pitchFamily="2" charset="2"/>
              </a:rPr>
              <a:t></a:t>
            </a:r>
            <a:r>
              <a:rPr lang="en-US" dirty="0" smtClean="0"/>
              <a:t> </a:t>
            </a:r>
            <a:br>
              <a:rPr lang="en-US" dirty="0" smtClean="0"/>
            </a:br>
            <a:r>
              <a:rPr lang="en-US" dirty="0" smtClean="0"/>
              <a:t>Fall 2014</a:t>
            </a:r>
            <a:endParaRPr lang="en-US" dirty="0"/>
          </a:p>
        </p:txBody>
      </p:sp>
      <p:sp>
        <p:nvSpPr>
          <p:cNvPr id="3" name="Content Placeholder 2"/>
          <p:cNvSpPr>
            <a:spLocks noGrp="1"/>
          </p:cNvSpPr>
          <p:nvPr>
            <p:ph idx="1"/>
          </p:nvPr>
        </p:nvSpPr>
        <p:spPr/>
        <p:txBody>
          <a:bodyPr>
            <a:normAutofit/>
          </a:bodyPr>
          <a:lstStyle/>
          <a:p>
            <a:r>
              <a:rPr lang="en-US" sz="3200" dirty="0"/>
              <a:t>Based on our analysis, we will create a strategy for Dell to overcome these </a:t>
            </a:r>
            <a:r>
              <a:rPr lang="en-US" sz="3200" dirty="0" smtClean="0"/>
              <a:t>problems, </a:t>
            </a:r>
            <a:r>
              <a:rPr lang="en-US" sz="3200" dirty="0"/>
              <a:t>resulting in increased productivity and profits. </a:t>
            </a:r>
            <a:r>
              <a:rPr lang="en-US" sz="3200" dirty="0" smtClean="0"/>
              <a:t>(21 words)</a:t>
            </a:r>
            <a:endParaRPr lang="en-US" sz="3200" dirty="0"/>
          </a:p>
        </p:txBody>
      </p:sp>
    </p:spTree>
    <p:extLst>
      <p:ext uri="{BB962C8B-B14F-4D97-AF65-F5344CB8AC3E}">
        <p14:creationId xmlns:p14="http://schemas.microsoft.com/office/powerpoint/2010/main" val="2035437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Remember the Writing Center!</a:t>
            </a:r>
            <a:endParaRPr lang="en-US" dirty="0"/>
          </a:p>
        </p:txBody>
      </p:sp>
      <p:sp>
        <p:nvSpPr>
          <p:cNvPr id="3" name="Content Placeholder 2"/>
          <p:cNvSpPr>
            <a:spLocks noGrp="1"/>
          </p:cNvSpPr>
          <p:nvPr>
            <p:ph idx="1"/>
          </p:nvPr>
        </p:nvSpPr>
        <p:spPr/>
        <p:txBody>
          <a:bodyPr>
            <a:normAutofit fontScale="92500"/>
          </a:bodyPr>
          <a:lstStyle/>
          <a:p>
            <a:r>
              <a:rPr lang="en-US" dirty="0" smtClean="0"/>
              <a:t>The tutors can help: </a:t>
            </a:r>
          </a:p>
          <a:p>
            <a:pPr lvl="1"/>
            <a:r>
              <a:rPr lang="en-US" b="1" u="sng" dirty="0" smtClean="0"/>
              <a:t>Afternoons</a:t>
            </a:r>
            <a:r>
              <a:rPr lang="en-US" dirty="0" smtClean="0"/>
              <a:t>: MWF 1-5 p.m. &amp; 12:30-5 T/R</a:t>
            </a:r>
          </a:p>
          <a:p>
            <a:pPr lvl="1"/>
            <a:r>
              <a:rPr lang="en-US" b="1" u="sng" dirty="0" smtClean="0"/>
              <a:t>Evenings</a:t>
            </a:r>
            <a:r>
              <a:rPr lang="en-US" dirty="0" smtClean="0"/>
              <a:t>: 7-9 Sundays &amp; 7-11 Mondays-Thursdays</a:t>
            </a:r>
          </a:p>
          <a:p>
            <a:pPr lvl="1"/>
            <a:r>
              <a:rPr lang="en-US" dirty="0" smtClean="0"/>
              <a:t>In-person: Tyler 104</a:t>
            </a:r>
          </a:p>
          <a:p>
            <a:pPr lvl="1"/>
            <a:r>
              <a:rPr lang="en-US" dirty="0" smtClean="0"/>
              <a:t>Via Google Hangout: </a:t>
            </a:r>
            <a:r>
              <a:rPr lang="en-US" b="1" dirty="0" smtClean="0"/>
              <a:t>Nonresidential</a:t>
            </a:r>
            <a:r>
              <a:rPr lang="en-US" dirty="0" smtClean="0"/>
              <a:t> students during the evenings</a:t>
            </a:r>
          </a:p>
          <a:p>
            <a:pPr lvl="1"/>
            <a:r>
              <a:rPr lang="en-US" b="1" dirty="0" smtClean="0"/>
              <a:t>Online appointment system </a:t>
            </a:r>
            <a:r>
              <a:rPr lang="en-US" dirty="0" smtClean="0"/>
              <a:t>&amp; many resources: </a:t>
            </a:r>
            <a:r>
              <a:rPr lang="en-US" dirty="0"/>
              <a:t>http://</a:t>
            </a:r>
            <a:r>
              <a:rPr lang="en-US" dirty="0" smtClean="0"/>
              <a:t>www.cedarville.edu/Offices/Writing-Center.aspx</a:t>
            </a:r>
            <a:endParaRPr lang="en-US" dirty="0"/>
          </a:p>
        </p:txBody>
      </p:sp>
    </p:spTree>
    <p:extLst>
      <p:ext uri="{BB962C8B-B14F-4D97-AF65-F5344CB8AC3E}">
        <p14:creationId xmlns:p14="http://schemas.microsoft.com/office/powerpoint/2010/main" val="884004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Practical Purposes </a:t>
            </a:r>
            <a:br>
              <a:rPr lang="en-US" dirty="0" smtClean="0"/>
            </a:br>
            <a:r>
              <a:rPr lang="en-US" dirty="0" smtClean="0"/>
              <a:t>for Good Writing</a:t>
            </a:r>
            <a:endParaRPr lang="en-US" dirty="0"/>
          </a:p>
        </p:txBody>
      </p:sp>
      <p:sp>
        <p:nvSpPr>
          <p:cNvPr id="3" name="Content Placeholder 2"/>
          <p:cNvSpPr>
            <a:spLocks noGrp="1"/>
          </p:cNvSpPr>
          <p:nvPr>
            <p:ph idx="1"/>
          </p:nvPr>
        </p:nvSpPr>
        <p:spPr/>
        <p:txBody>
          <a:bodyPr>
            <a:normAutofit fontScale="92500" lnSpcReduction="10000"/>
          </a:bodyPr>
          <a:lstStyle/>
          <a:p>
            <a:r>
              <a:rPr lang="en-US" dirty="0"/>
              <a:t>120 major American corporations employing nearly 8 million people conclude that writing is a “threshold skill” for hiring </a:t>
            </a:r>
            <a:r>
              <a:rPr lang="en-US" dirty="0" smtClean="0"/>
              <a:t>&amp; </a:t>
            </a:r>
            <a:r>
              <a:rPr lang="en-US" dirty="0"/>
              <a:t>promotion</a:t>
            </a:r>
          </a:p>
          <a:p>
            <a:r>
              <a:rPr lang="en-US" dirty="0"/>
              <a:t>Two-thirds of salaried employees have writing responsibilities</a:t>
            </a:r>
          </a:p>
          <a:p>
            <a:r>
              <a:rPr lang="en-US" dirty="0"/>
              <a:t>Eighty percent of companies in service </a:t>
            </a:r>
            <a:r>
              <a:rPr lang="en-US" dirty="0" smtClean="0"/>
              <a:t>&amp; </a:t>
            </a:r>
            <a:r>
              <a:rPr lang="en-US" dirty="0"/>
              <a:t>finance, insurance, </a:t>
            </a:r>
            <a:r>
              <a:rPr lang="en-US" dirty="0" smtClean="0"/>
              <a:t>&amp; </a:t>
            </a:r>
            <a:r>
              <a:rPr lang="en-US" dirty="0"/>
              <a:t>real estate (FIRE) assess writing </a:t>
            </a:r>
            <a:r>
              <a:rPr lang="en-US" i="1" dirty="0"/>
              <a:t>during</a:t>
            </a:r>
            <a:r>
              <a:rPr lang="en-US" dirty="0"/>
              <a:t> hiring</a:t>
            </a:r>
          </a:p>
          <a:p>
            <a:r>
              <a:rPr lang="en-US" dirty="0"/>
              <a:t>Half all companies take writing into account when making </a:t>
            </a:r>
            <a:r>
              <a:rPr lang="en-US" i="1" dirty="0"/>
              <a:t>promotion</a:t>
            </a:r>
            <a:r>
              <a:rPr lang="en-US" dirty="0"/>
              <a:t> decisions</a:t>
            </a:r>
          </a:p>
          <a:p>
            <a:endParaRPr lang="en-US" dirty="0"/>
          </a:p>
        </p:txBody>
      </p:sp>
    </p:spTree>
    <p:extLst>
      <p:ext uri="{BB962C8B-B14F-4D97-AF65-F5344CB8AC3E}">
        <p14:creationId xmlns:p14="http://schemas.microsoft.com/office/powerpoint/2010/main" val="3836545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Strategies</a:t>
            </a:r>
            <a:endParaRPr lang="en-US" dirty="0"/>
          </a:p>
        </p:txBody>
      </p:sp>
      <p:sp>
        <p:nvSpPr>
          <p:cNvPr id="3" name="Content Placeholder 2"/>
          <p:cNvSpPr>
            <a:spLocks noGrp="1"/>
          </p:cNvSpPr>
          <p:nvPr>
            <p:ph idx="1"/>
          </p:nvPr>
        </p:nvSpPr>
        <p:spPr/>
        <p:txBody>
          <a:bodyPr/>
          <a:lstStyle/>
          <a:p>
            <a:r>
              <a:rPr lang="en-US" dirty="0" smtClean="0"/>
              <a:t>Use Active Voice (eliminate passive voice)</a:t>
            </a:r>
          </a:p>
          <a:p>
            <a:r>
              <a:rPr lang="en-US" dirty="0" smtClean="0"/>
              <a:t>Use Active Verbs (eliminate “to be” verbs and nominalizations)</a:t>
            </a:r>
          </a:p>
          <a:p>
            <a:r>
              <a:rPr lang="en-US" dirty="0" smtClean="0"/>
              <a:t>Limit Prepositional Phrases</a:t>
            </a:r>
          </a:p>
          <a:p>
            <a:r>
              <a:rPr lang="en-US" dirty="0" smtClean="0"/>
              <a:t>Eliminate Redundancy</a:t>
            </a:r>
          </a:p>
          <a:p>
            <a:r>
              <a:rPr lang="en-US" dirty="0" smtClean="0"/>
              <a:t>Make lists parallel</a:t>
            </a:r>
          </a:p>
          <a:p>
            <a:endParaRPr lang="en-US" dirty="0" smtClean="0"/>
          </a:p>
        </p:txBody>
      </p:sp>
    </p:spTree>
    <p:extLst>
      <p:ext uri="{BB962C8B-B14F-4D97-AF65-F5344CB8AC3E}">
        <p14:creationId xmlns:p14="http://schemas.microsoft.com/office/powerpoint/2010/main" val="2248169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Voice</a:t>
            </a:r>
            <a:endParaRPr lang="en-US" dirty="0"/>
          </a:p>
        </p:txBody>
      </p:sp>
      <p:sp>
        <p:nvSpPr>
          <p:cNvPr id="3" name="Content Placeholder 2"/>
          <p:cNvSpPr>
            <a:spLocks noGrp="1"/>
          </p:cNvSpPr>
          <p:nvPr>
            <p:ph idx="1"/>
          </p:nvPr>
        </p:nvSpPr>
        <p:spPr/>
        <p:txBody>
          <a:bodyPr>
            <a:normAutofit fontScale="92500"/>
          </a:bodyPr>
          <a:lstStyle/>
          <a:p>
            <a:r>
              <a:rPr lang="en-US" dirty="0" smtClean="0"/>
              <a:t>We know </a:t>
            </a:r>
            <a:r>
              <a:rPr lang="en-US" b="1" dirty="0" smtClean="0"/>
              <a:t>voice</a:t>
            </a:r>
            <a:r>
              <a:rPr lang="en-US" dirty="0" smtClean="0"/>
              <a:t> when we hear it: </a:t>
            </a:r>
          </a:p>
          <a:p>
            <a:r>
              <a:rPr lang="en-US" dirty="0" smtClean="0">
                <a:hlinkClick r:id="rId3"/>
              </a:rPr>
              <a:t>http://www.youtube.com/watch?v=3KkUeRPjc-Y</a:t>
            </a:r>
            <a:endParaRPr lang="en-US" dirty="0" smtClean="0"/>
          </a:p>
          <a:p>
            <a:r>
              <a:rPr lang="en-US" dirty="0" smtClean="0"/>
              <a:t>But what is it in writing?</a:t>
            </a:r>
          </a:p>
          <a:p>
            <a:r>
              <a:rPr lang="en-US" b="1" dirty="0"/>
              <a:t>Passive: Unclear, wordy, confusing</a:t>
            </a:r>
          </a:p>
          <a:p>
            <a:pPr lvl="1"/>
            <a:r>
              <a:rPr lang="en-US" dirty="0"/>
              <a:t>“You will not </a:t>
            </a:r>
            <a:r>
              <a:rPr lang="en-US" i="1" dirty="0"/>
              <a:t>be allowed </a:t>
            </a:r>
            <a:r>
              <a:rPr lang="en-US" dirty="0"/>
              <a:t>to choke on the noose that </a:t>
            </a:r>
            <a:r>
              <a:rPr lang="en-US" i="1" dirty="0"/>
              <a:t>was put </a:t>
            </a:r>
            <a:r>
              <a:rPr lang="en-US" dirty="0"/>
              <a:t>around your neck</a:t>
            </a:r>
            <a:r>
              <a:rPr lang="en-US" dirty="0" smtClean="0"/>
              <a:t>.” </a:t>
            </a:r>
          </a:p>
          <a:p>
            <a:r>
              <a:rPr lang="en-US" b="1" dirty="0"/>
              <a:t>Active: Clear, concise, focused</a:t>
            </a:r>
          </a:p>
          <a:p>
            <a:pPr lvl="1"/>
            <a:r>
              <a:rPr lang="en-US" dirty="0"/>
              <a:t>“I won’t let you choke on the noose around your neck.” (Alright then</a:t>
            </a:r>
            <a:r>
              <a:rPr lang="en-US" dirty="0" smtClean="0"/>
              <a:t>! </a:t>
            </a:r>
            <a:r>
              <a:rPr lang="en-US" dirty="0" smtClean="0">
                <a:sym typeface="Wingdings" pitchFamily="2" charset="2"/>
              </a:rPr>
              <a:t>)</a:t>
            </a:r>
            <a:endParaRPr lang="en-US" dirty="0" smtClean="0"/>
          </a:p>
          <a:p>
            <a:pPr marL="365760" lvl="1" indent="0">
              <a:buNone/>
            </a:pPr>
            <a:endParaRPr lang="en-US" dirty="0"/>
          </a:p>
        </p:txBody>
      </p:sp>
    </p:spTree>
    <p:extLst>
      <p:ext uri="{BB962C8B-B14F-4D97-AF65-F5344CB8AC3E}">
        <p14:creationId xmlns:p14="http://schemas.microsoft.com/office/powerpoint/2010/main" val="3094576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Verbs</a:t>
            </a:r>
            <a:endParaRPr lang="en-US" dirty="0"/>
          </a:p>
        </p:txBody>
      </p:sp>
      <p:sp>
        <p:nvSpPr>
          <p:cNvPr id="3" name="Text Placeholder 2"/>
          <p:cNvSpPr>
            <a:spLocks noGrp="1"/>
          </p:cNvSpPr>
          <p:nvPr>
            <p:ph type="body" idx="1"/>
          </p:nvPr>
        </p:nvSpPr>
        <p:spPr>
          <a:xfrm>
            <a:off x="1524000" y="1981200"/>
            <a:ext cx="2939521" cy="820208"/>
          </a:xfrm>
        </p:spPr>
        <p:txBody>
          <a:bodyPr anchor="ctr"/>
          <a:lstStyle/>
          <a:p>
            <a:r>
              <a:rPr lang="en-US" dirty="0" smtClean="0"/>
              <a:t>Display Action!</a:t>
            </a:r>
            <a:endParaRPr lang="en-US" dirty="0"/>
          </a:p>
        </p:txBody>
      </p:sp>
      <p:sp>
        <p:nvSpPr>
          <p:cNvPr id="4" name="Text Placeholder 3"/>
          <p:cNvSpPr>
            <a:spLocks noGrp="1"/>
          </p:cNvSpPr>
          <p:nvPr>
            <p:ph type="body" sz="quarter" idx="3"/>
          </p:nvPr>
        </p:nvSpPr>
        <p:spPr>
          <a:xfrm>
            <a:off x="4910669" y="2133600"/>
            <a:ext cx="2944368" cy="822960"/>
          </a:xfrm>
        </p:spPr>
        <p:txBody>
          <a:bodyPr anchor="ctr"/>
          <a:lstStyle/>
          <a:p>
            <a:r>
              <a:rPr lang="en-US" dirty="0" smtClean="0"/>
              <a:t>The rugby players tackled their opponent.</a:t>
            </a:r>
            <a:endParaRPr lang="en-US" dirty="0"/>
          </a:p>
        </p:txBody>
      </p:sp>
      <p:pic>
        <p:nvPicPr>
          <p:cNvPr id="2051" name="Picture 3" descr="C:\Users\MOOREJ\AppData\Local\Microsoft\Windows\Temporary Internet Files\Content.IE5\S43BHKHR\MP900448742[1].jpg"/>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4645025" y="3322191"/>
            <a:ext cx="3227388" cy="202495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sz="quarter" idx="13"/>
          </p:nvPr>
        </p:nvSpPr>
        <p:spPr>
          <a:xfrm>
            <a:off x="1066800" y="2743200"/>
            <a:ext cx="3459480" cy="3276600"/>
          </a:xfrm>
        </p:spPr>
        <p:txBody>
          <a:bodyPr>
            <a:normAutofit fontScale="92500" lnSpcReduction="20000"/>
          </a:bodyPr>
          <a:lstStyle/>
          <a:p>
            <a:r>
              <a:rPr lang="en-US" dirty="0" smtClean="0"/>
              <a:t>Avoid “to be” verbs e.g., “The rugby players </a:t>
            </a:r>
            <a:r>
              <a:rPr lang="en-US" b="1" dirty="0" smtClean="0"/>
              <a:t>were</a:t>
            </a:r>
            <a:r>
              <a:rPr lang="en-US" dirty="0" smtClean="0"/>
              <a:t> in the process of tackling someone.”</a:t>
            </a:r>
          </a:p>
          <a:p>
            <a:r>
              <a:rPr lang="en-US" dirty="0" smtClean="0"/>
              <a:t>Avoid nominalizations</a:t>
            </a:r>
          </a:p>
          <a:p>
            <a:pPr lvl="1"/>
            <a:r>
              <a:rPr lang="en-US" dirty="0"/>
              <a:t>Creating a noun out of a different part of </a:t>
            </a:r>
            <a:r>
              <a:rPr lang="en-US" dirty="0" smtClean="0"/>
              <a:t>speech</a:t>
            </a:r>
          </a:p>
          <a:p>
            <a:pPr lvl="1"/>
            <a:r>
              <a:rPr lang="en-US" dirty="0" smtClean="0"/>
              <a:t>e.g., “The rugby players’ goal was for the immediate </a:t>
            </a:r>
            <a:r>
              <a:rPr lang="en-US" b="1" dirty="0" smtClean="0"/>
              <a:t>tackle </a:t>
            </a:r>
            <a:r>
              <a:rPr lang="en-US" dirty="0" smtClean="0"/>
              <a:t>of their opponents.” </a:t>
            </a:r>
            <a:endParaRPr lang="en-US" dirty="0"/>
          </a:p>
        </p:txBody>
      </p:sp>
    </p:spTree>
    <p:extLst>
      <p:ext uri="{BB962C8B-B14F-4D97-AF65-F5344CB8AC3E}">
        <p14:creationId xmlns:p14="http://schemas.microsoft.com/office/powerpoint/2010/main" val="3668411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78781" y="2119313"/>
            <a:ext cx="5765800" cy="3603625"/>
          </a:xfrm>
        </p:spPr>
      </p:pic>
    </p:spTree>
    <p:extLst>
      <p:ext uri="{BB962C8B-B14F-4D97-AF65-F5344CB8AC3E}">
        <p14:creationId xmlns:p14="http://schemas.microsoft.com/office/powerpoint/2010/main" val="432293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to Try</a:t>
            </a:r>
            <a:endParaRPr lang="en-US" dirty="0"/>
          </a:p>
        </p:txBody>
      </p:sp>
      <p:sp>
        <p:nvSpPr>
          <p:cNvPr id="3" name="Content Placeholder 2"/>
          <p:cNvSpPr>
            <a:spLocks noGrp="1"/>
          </p:cNvSpPr>
          <p:nvPr>
            <p:ph idx="1"/>
          </p:nvPr>
        </p:nvSpPr>
        <p:spPr>
          <a:xfrm>
            <a:off x="1447800" y="1752600"/>
            <a:ext cx="6629400" cy="4648200"/>
          </a:xfrm>
        </p:spPr>
        <p:txBody>
          <a:bodyPr>
            <a:normAutofit/>
          </a:bodyPr>
          <a:lstStyle/>
          <a:p>
            <a:r>
              <a:rPr lang="en-US" dirty="0" smtClean="0"/>
              <a:t>“It </a:t>
            </a:r>
            <a:r>
              <a:rPr lang="en-US" dirty="0"/>
              <a:t>was determined by the committee that the report was inconclusive</a:t>
            </a:r>
            <a:r>
              <a:rPr lang="en-US" dirty="0" smtClean="0"/>
              <a:t>.”(11 words)</a:t>
            </a:r>
          </a:p>
          <a:p>
            <a:pPr marL="0" indent="0">
              <a:buNone/>
            </a:pPr>
            <a:endParaRPr lang="en-US" dirty="0" smtClean="0"/>
          </a:p>
          <a:p>
            <a:r>
              <a:rPr lang="en-US" dirty="0"/>
              <a:t>“Congressman Paul Ryan’s preparation for his campaign was carried out by his chief of staff</a:t>
            </a:r>
            <a:r>
              <a:rPr lang="en-US" dirty="0" smtClean="0"/>
              <a:t>.” (15 words)</a:t>
            </a:r>
            <a:endParaRPr lang="en-US" dirty="0"/>
          </a:p>
          <a:p>
            <a:pPr lvl="1"/>
            <a:endParaRPr lang="en-US" sz="1600" dirty="0"/>
          </a:p>
          <a:p>
            <a:r>
              <a:rPr lang="en-US" dirty="0" smtClean="0"/>
              <a:t>“The results from the focus group were studied and conclusions were found to be that the widget was preferred by 75% of men, versus 62% of women.” (27 words)</a:t>
            </a:r>
          </a:p>
          <a:p>
            <a:pPr lvl="1"/>
            <a:endParaRPr lang="en-US" dirty="0"/>
          </a:p>
        </p:txBody>
      </p:sp>
    </p:spTree>
    <p:extLst>
      <p:ext uri="{BB962C8B-B14F-4D97-AF65-F5344CB8AC3E}">
        <p14:creationId xmlns:p14="http://schemas.microsoft.com/office/powerpoint/2010/main" val="26415929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Picking on Prepositions</a:t>
            </a:r>
            <a:r>
              <a:rPr lang="en-US" dirty="0"/>
              <a:t/>
            </a:r>
            <a:br>
              <a:rPr lang="en-US" dirty="0"/>
            </a:br>
            <a:r>
              <a:rPr lang="en-US" sz="900" dirty="0" smtClean="0">
                <a:hlinkClick r:id="rId3"/>
              </a:rPr>
              <a:t>http://www.youtube.com/watch?v=_UnPzp2lmNk</a:t>
            </a:r>
            <a:endParaRPr lang="en-US" sz="900" dirty="0"/>
          </a:p>
        </p:txBody>
      </p:sp>
      <p:sp>
        <p:nvSpPr>
          <p:cNvPr id="3" name="Content Placeholder 2"/>
          <p:cNvSpPr>
            <a:spLocks noGrp="1"/>
          </p:cNvSpPr>
          <p:nvPr>
            <p:ph idx="1"/>
          </p:nvPr>
        </p:nvSpPr>
        <p:spPr/>
        <p:txBody>
          <a:bodyPr>
            <a:normAutofit/>
          </a:bodyPr>
          <a:lstStyle/>
          <a:p>
            <a:r>
              <a:rPr lang="en-US" dirty="0" smtClean="0"/>
              <a:t>Prepositions: to, for, on, under, over, about, at, toward, into, in, by, between, around, etc.</a:t>
            </a:r>
          </a:p>
          <a:p>
            <a:pPr marL="0" indent="0">
              <a:buNone/>
            </a:pPr>
            <a:endParaRPr lang="en-US" dirty="0" smtClean="0"/>
          </a:p>
          <a:p>
            <a:r>
              <a:rPr lang="en-US" dirty="0" smtClean="0"/>
              <a:t>Sometimes 2 words: along with, as well as, in addition to, next to, rather than</a:t>
            </a:r>
          </a:p>
        </p:txBody>
      </p:sp>
    </p:spTree>
    <p:extLst>
      <p:ext uri="{BB962C8B-B14F-4D97-AF65-F5344CB8AC3E}">
        <p14:creationId xmlns:p14="http://schemas.microsoft.com/office/powerpoint/2010/main" val="13741466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562</TotalTime>
  <Words>1149</Words>
  <Application>Microsoft Office PowerPoint</Application>
  <PresentationFormat>On-screen Show (4:3)</PresentationFormat>
  <Paragraphs>115</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Pushpin</vt:lpstr>
      <vt:lpstr>Writing Concisely:</vt:lpstr>
      <vt:lpstr>Writing &amp; The Career Search</vt:lpstr>
      <vt:lpstr>Practical Purposes  for Good Writing</vt:lpstr>
      <vt:lpstr>Effective Strategies</vt:lpstr>
      <vt:lpstr>Active Voice</vt:lpstr>
      <vt:lpstr>Active Verbs</vt:lpstr>
      <vt:lpstr>Practice!</vt:lpstr>
      <vt:lpstr>Time to Try</vt:lpstr>
      <vt:lpstr>Picking on Prepositions http://www.youtube.com/watch?v=_UnPzp2lmNk</vt:lpstr>
      <vt:lpstr>Practice Identifying Preps!</vt:lpstr>
      <vt:lpstr>Practice Eliminating Prepositions</vt:lpstr>
      <vt:lpstr>Rid Your Writing of Redundancy</vt:lpstr>
      <vt:lpstr>Practice: Say it Once!</vt:lpstr>
      <vt:lpstr>More practice . . .</vt:lpstr>
      <vt:lpstr>Parallelism</vt:lpstr>
      <vt:lpstr>More like lines . . .</vt:lpstr>
      <vt:lpstr>Dreaming of Parallelism…</vt:lpstr>
      <vt:lpstr>So it’s grammatical</vt:lpstr>
      <vt:lpstr>Practice: All together now! </vt:lpstr>
      <vt:lpstr>Your versions</vt:lpstr>
      <vt:lpstr>Prof. Sterkenburg’s Version   Fall 2014</vt:lpstr>
      <vt:lpstr>Remember the Writing Center!</vt:lpstr>
    </vt:vector>
  </TitlesOfParts>
  <Company>Cedarville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Concisely:</dc:title>
  <dc:creator>Information Technology</dc:creator>
  <cp:lastModifiedBy>Julie L. Moore</cp:lastModifiedBy>
  <cp:revision>61</cp:revision>
  <cp:lastPrinted>2014-09-05T17:56:07Z</cp:lastPrinted>
  <dcterms:created xsi:type="dcterms:W3CDTF">2013-01-08T19:21:34Z</dcterms:created>
  <dcterms:modified xsi:type="dcterms:W3CDTF">2014-09-05T18:42:21Z</dcterms:modified>
</cp:coreProperties>
</file>