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71" r:id="rId8"/>
    <p:sldId id="272" r:id="rId9"/>
    <p:sldId id="284" r:id="rId10"/>
    <p:sldId id="273" r:id="rId11"/>
    <p:sldId id="264" r:id="rId12"/>
    <p:sldId id="276" r:id="rId13"/>
    <p:sldId id="277" r:id="rId14"/>
    <p:sldId id="274" r:id="rId15"/>
    <p:sldId id="278" r:id="rId16"/>
    <p:sldId id="281" r:id="rId17"/>
    <p:sldId id="280" r:id="rId18"/>
    <p:sldId id="282" r:id="rId19"/>
    <p:sldId id="286" r:id="rId20"/>
    <p:sldId id="285" r:id="rId21"/>
    <p:sldId id="268" r:id="rId22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6962165F-13BA-4C57-8625-310948B94B41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19CDFC43-21BC-40B6-BEB6-A8FB24155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B195B2-B18E-419A-AFC3-DD31ADEFB6F8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387340-AD40-4976-A635-CD0F8469B8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ritingcenter.unc.edu/resources/handouts-demos/specific-writing-assignments/literature-review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darville.edu/Offices/Writing-Center/Workshop-Information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Surveying the landscape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Write a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14036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Evaluating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2100" dirty="0"/>
              <a:t>Ensure your information is both </a:t>
            </a:r>
            <a:r>
              <a:rPr lang="en-US" sz="2100" b="1" dirty="0"/>
              <a:t>accurate</a:t>
            </a:r>
            <a:r>
              <a:rPr lang="en-US" sz="2100" dirty="0"/>
              <a:t> and </a:t>
            </a:r>
            <a:r>
              <a:rPr lang="en-US" sz="2100" b="1" dirty="0" smtClean="0"/>
              <a:t>unbiased</a:t>
            </a:r>
            <a:r>
              <a:rPr lang="en-US" sz="2100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en-US" sz="2100" dirty="0" smtClean="0"/>
              <a:t>Some </a:t>
            </a:r>
            <a:r>
              <a:rPr lang="en-US" sz="2100" dirty="0"/>
              <a:t>Internet sources can be </a:t>
            </a:r>
            <a:r>
              <a:rPr lang="en-US" sz="2100" i="1" dirty="0"/>
              <a:t>very </a:t>
            </a:r>
            <a:r>
              <a:rPr lang="en-US" sz="2100" dirty="0"/>
              <a:t>up-to-date and therefore can be especially useful if statistics are required. (FedStats.gov, state government Web sites, etc</a:t>
            </a:r>
            <a:r>
              <a:rPr lang="en-US" sz="2100" dirty="0" smtClean="0"/>
              <a:t>.)</a:t>
            </a:r>
          </a:p>
          <a:p>
            <a:pPr>
              <a:buBlip>
                <a:blip r:embed="rId2"/>
              </a:buBlip>
            </a:pPr>
            <a:r>
              <a:rPr lang="en-US" sz="2100" dirty="0" smtClean="0"/>
              <a:t>Be </a:t>
            </a:r>
            <a:r>
              <a:rPr lang="en-US" sz="2100" dirty="0"/>
              <a:t>guarded against any research that claims to “prove” an idea. Unequivocal results are rare. </a:t>
            </a:r>
            <a:endParaRPr lang="en-US" sz="2100" dirty="0" smtClean="0"/>
          </a:p>
          <a:p>
            <a:pPr>
              <a:buBlip>
                <a:blip r:embed="rId2"/>
              </a:buBlip>
            </a:pPr>
            <a:r>
              <a:rPr lang="en-US" sz="2100" dirty="0" smtClean="0"/>
              <a:t>Consider </a:t>
            </a:r>
            <a:r>
              <a:rPr lang="en-US" sz="2100" dirty="0"/>
              <a:t>each study’s methods, measurements, and significance to evaluate whether you should use it. </a:t>
            </a:r>
            <a:endParaRPr lang="en-US" sz="2100" dirty="0" smtClean="0"/>
          </a:p>
          <a:p>
            <a:pPr>
              <a:buBlip>
                <a:blip r:embed="rId2"/>
              </a:buBlip>
            </a:pPr>
            <a:r>
              <a:rPr lang="en-US" sz="2100" dirty="0" smtClean="0"/>
              <a:t>Finally</a:t>
            </a:r>
            <a:r>
              <a:rPr lang="en-US" sz="2100" dirty="0"/>
              <a:t>, </a:t>
            </a:r>
            <a:r>
              <a:rPr lang="en-US" sz="2100" dirty="0" smtClean="0"/>
              <a:t>use </a:t>
            </a:r>
            <a:r>
              <a:rPr lang="en-US" sz="2100" b="1" dirty="0">
                <a:solidFill>
                  <a:srgbClr val="E28700"/>
                </a:solidFill>
              </a:rPr>
              <a:t>caution </a:t>
            </a:r>
            <a:r>
              <a:rPr lang="en-US" sz="2100" dirty="0"/>
              <a:t>when you encounter research studies--especially qualitative research studies--that attempt to show </a:t>
            </a:r>
            <a:r>
              <a:rPr lang="en-US" sz="2100" i="1" dirty="0"/>
              <a:t>causality</a:t>
            </a:r>
            <a:r>
              <a:rPr lang="en-US" sz="2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1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Sources that don’t relate to one another in terms of theme/topic, methodology, etc.</a:t>
            </a:r>
          </a:p>
          <a:p>
            <a:r>
              <a:rPr lang="en-US" dirty="0" smtClean="0"/>
              <a:t>Sources that aren’t peer-reviewed</a:t>
            </a:r>
          </a:p>
          <a:p>
            <a:r>
              <a:rPr lang="en-US" dirty="0" smtClean="0"/>
              <a:t>Sources that may be too obscure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Do more research to find sources you can compare &amp; contrast </a:t>
            </a:r>
          </a:p>
          <a:p>
            <a:r>
              <a:rPr lang="en-US" dirty="0" smtClean="0"/>
              <a:t>Do more research to find sources that are significant and peer-reviewed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evaluating research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Eliminate Irrelevant Sources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 Relevant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write your 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Argue for a particular evaluation of the research </a:t>
            </a:r>
            <a:r>
              <a:rPr lang="en-US" i="1" dirty="0" smtClean="0"/>
              <a:t>or</a:t>
            </a:r>
            <a:r>
              <a:rPr lang="en-US" dirty="0" smtClean="0"/>
              <a:t> perspective on the research in one sentence near the end of your introduction </a:t>
            </a:r>
          </a:p>
          <a:p>
            <a:r>
              <a:rPr lang="en-US" u="sng" dirty="0" smtClean="0"/>
              <a:t>Examples</a:t>
            </a:r>
            <a:r>
              <a:rPr lang="en-US" dirty="0" smtClean="0"/>
              <a:t>:</a:t>
            </a:r>
          </a:p>
          <a:p>
            <a:pPr lvl="1" fontAlgn="base"/>
            <a:r>
              <a:rPr lang="en-US" b="1" dirty="0"/>
              <a:t>The current trend in treatment for congestive heart failure combines surgery and medicine.</a:t>
            </a:r>
          </a:p>
          <a:p>
            <a:pPr lvl="1" fontAlgn="base"/>
            <a:r>
              <a:rPr lang="en-US" b="1" dirty="0"/>
              <a:t>More and more cultural studies scholars </a:t>
            </a:r>
            <a:r>
              <a:rPr lang="en-US" b="1" dirty="0" smtClean="0"/>
              <a:t>accept </a:t>
            </a:r>
            <a:r>
              <a:rPr lang="en-US" b="1" dirty="0"/>
              <a:t>popular media as a subject worthy of academic consideration</a:t>
            </a:r>
            <a:r>
              <a:rPr lang="en-US" b="1" dirty="0" smtClean="0"/>
              <a:t>.</a:t>
            </a:r>
          </a:p>
          <a:p>
            <a:pPr lvl="1" fontAlgn="base"/>
            <a:r>
              <a:rPr lang="en-US" u="sng" dirty="0" smtClean="0"/>
              <a:t>Source of examples</a:t>
            </a:r>
            <a:r>
              <a:rPr lang="en-US" dirty="0" smtClean="0"/>
              <a:t>: </a:t>
            </a:r>
            <a:r>
              <a:rPr lang="en-US" b="1" dirty="0">
                <a:hlinkClick r:id="rId2"/>
              </a:rPr>
              <a:t>http://writingcenter.unc.edu/resources/handouts-demos/specific-writing-assignments/literature-reviews</a:t>
            </a: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55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 to organize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76300" lvl="1">
              <a:spcBef>
                <a:spcPts val="2075"/>
              </a:spcBef>
              <a:buBlip>
                <a:blip r:embed="rId2"/>
              </a:buBlip>
            </a:pPr>
            <a:r>
              <a:rPr lang="en-US" sz="2300" dirty="0" smtClean="0"/>
              <a:t>Begin </a:t>
            </a:r>
            <a:r>
              <a:rPr lang="en-US" sz="2300" dirty="0"/>
              <a:t>grouping your sources by topic, delimitation, and chronology. Make piles on a large table. Literally. </a:t>
            </a:r>
            <a:r>
              <a:rPr lang="en-US" sz="2300" dirty="0">
                <a:sym typeface="Wingdings" pitchFamily="2" charset="2"/>
              </a:rPr>
              <a:t></a:t>
            </a:r>
            <a:endParaRPr lang="en-US" sz="2300" dirty="0"/>
          </a:p>
          <a:p>
            <a:pPr marL="876300" lvl="1">
              <a:spcBef>
                <a:spcPts val="2075"/>
              </a:spcBef>
              <a:buBlip>
                <a:blip r:embed="rId2"/>
              </a:buBlip>
            </a:pPr>
            <a:r>
              <a:rPr lang="en-US" sz="2300" dirty="0"/>
              <a:t>Pay extremely good attention to key definitions as you do your research.</a:t>
            </a:r>
          </a:p>
          <a:p>
            <a:pPr marL="876300" lvl="1">
              <a:spcBef>
                <a:spcPts val="2075"/>
              </a:spcBef>
              <a:buBlip>
                <a:blip r:embed="rId2"/>
              </a:buBlip>
            </a:pPr>
            <a:r>
              <a:rPr lang="en-US" sz="2300" dirty="0"/>
              <a:t>Establish which studies are going to be most important for your review; take more thorough notes on these studies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245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Time to organize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Break the “string of pearls”: This is </a:t>
            </a:r>
            <a:r>
              <a:rPr lang="en-US" sz="2000" i="1" dirty="0" smtClean="0"/>
              <a:t>not</a:t>
            </a:r>
            <a:r>
              <a:rPr lang="en-US" sz="2000" dirty="0" smtClean="0"/>
              <a:t> an annotated </a:t>
            </a:r>
            <a:r>
              <a:rPr lang="en-US" sz="2000" dirty="0" smtClean="0"/>
              <a:t>bibliography.</a:t>
            </a: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Follow Your </a:t>
            </a:r>
            <a:r>
              <a:rPr lang="en-US" sz="2000" b="1" dirty="0" smtClean="0"/>
              <a:t>Thesis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Organize material so it fits a logical structure (3 basic choices):</a:t>
            </a:r>
          </a:p>
          <a:p>
            <a:pPr lvl="2"/>
            <a:r>
              <a:rPr lang="en-US" sz="1800" b="1" dirty="0" smtClean="0"/>
              <a:t>Chronology</a:t>
            </a:r>
            <a:r>
              <a:rPr lang="en-US" sz="1800" dirty="0" smtClean="0"/>
              <a:t> of publications or </a:t>
            </a:r>
            <a:r>
              <a:rPr lang="en-US" sz="1800" dirty="0" smtClean="0"/>
              <a:t>trend(s</a:t>
            </a:r>
            <a:r>
              <a:rPr lang="en-US" sz="1800" dirty="0" smtClean="0"/>
              <a:t>) </a:t>
            </a:r>
            <a:r>
              <a:rPr lang="en-US" sz="1800" i="1" dirty="0" smtClean="0"/>
              <a:t>or</a:t>
            </a:r>
          </a:p>
          <a:p>
            <a:pPr lvl="2"/>
            <a:r>
              <a:rPr lang="en-US" sz="1800" b="1" dirty="0" smtClean="0"/>
              <a:t>Methodology</a:t>
            </a:r>
            <a:r>
              <a:rPr lang="en-US" sz="1800" dirty="0" smtClean="0"/>
              <a:t> of research studies </a:t>
            </a:r>
            <a:r>
              <a:rPr lang="en-US" sz="1800" i="1" dirty="0" smtClean="0"/>
              <a:t>or</a:t>
            </a:r>
          </a:p>
          <a:p>
            <a:pPr lvl="2"/>
            <a:r>
              <a:rPr lang="en-US" sz="1800" b="1" dirty="0" smtClean="0"/>
              <a:t>Themes</a:t>
            </a:r>
            <a:r>
              <a:rPr lang="en-US" sz="1800" dirty="0" smtClean="0"/>
              <a:t> discovered in research</a:t>
            </a:r>
          </a:p>
        </p:txBody>
      </p:sp>
    </p:spTree>
    <p:extLst>
      <p:ext uri="{BB962C8B-B14F-4D97-AF65-F5344CB8AC3E}">
        <p14:creationId xmlns:p14="http://schemas.microsoft.com/office/powerpoint/2010/main" val="8769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Put the piles </a:t>
            </a:r>
            <a:r>
              <a:rPr lang="en-US" dirty="0" smtClean="0"/>
              <a:t>of raw research </a:t>
            </a:r>
            <a:r>
              <a:rPr lang="en-US" b="1" dirty="0" smtClean="0"/>
              <a:t>into the organizational structure </a:t>
            </a:r>
            <a:r>
              <a:rPr lang="en-US" dirty="0" smtClean="0"/>
              <a:t>you’ve chosen to use.</a:t>
            </a:r>
          </a:p>
          <a:p>
            <a:r>
              <a:rPr lang="en-US" b="1" dirty="0" smtClean="0"/>
              <a:t>Create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topic outline </a:t>
            </a:r>
            <a:r>
              <a:rPr lang="en-US" u="sng" dirty="0"/>
              <a:t>before</a:t>
            </a:r>
            <a:r>
              <a:rPr lang="en-US" dirty="0"/>
              <a:t> you begin drafting.</a:t>
            </a:r>
          </a:p>
          <a:p>
            <a:r>
              <a:rPr lang="en-US" dirty="0" smtClean="0"/>
              <a:t>Remember </a:t>
            </a:r>
            <a:r>
              <a:rPr lang="en-US" dirty="0"/>
              <a:t>as you outline: </a:t>
            </a:r>
            <a:r>
              <a:rPr lang="en-US" b="1" dirty="0"/>
              <a:t>Logical cohesion and flow are vital!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 writing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850"/>
              </a:spcBef>
              <a:buBlip>
                <a:blip r:embed="rId2"/>
              </a:buBlip>
            </a:pPr>
            <a:r>
              <a:rPr lang="en-US" sz="2400" b="1" dirty="0" smtClean="0"/>
              <a:t>Write Introduction</a:t>
            </a:r>
            <a:r>
              <a:rPr lang="en-US" sz="2400" dirty="0"/>
              <a:t>: </a:t>
            </a:r>
          </a:p>
          <a:p>
            <a:pPr marL="876300" lvl="1">
              <a:spcBef>
                <a:spcPts val="1850"/>
              </a:spcBef>
              <a:buBlip>
                <a:blip r:embed="rId2"/>
              </a:buBlip>
            </a:pPr>
            <a:r>
              <a:rPr lang="en-US" sz="2000" dirty="0"/>
              <a:t>Identify the topic </a:t>
            </a:r>
          </a:p>
          <a:p>
            <a:pPr marL="876300" lvl="1">
              <a:spcBef>
                <a:spcPts val="1850"/>
              </a:spcBef>
              <a:buBlip>
                <a:blip r:embed="rId2"/>
              </a:buBlip>
            </a:pPr>
            <a:r>
              <a:rPr lang="en-US" sz="2000" dirty="0"/>
              <a:t>Establish the topic’s importance</a:t>
            </a:r>
          </a:p>
          <a:p>
            <a:pPr marL="876300" lvl="1">
              <a:spcBef>
                <a:spcPts val="1850"/>
              </a:spcBef>
              <a:buBlip>
                <a:blip r:embed="rId2"/>
              </a:buBlip>
            </a:pPr>
            <a:r>
              <a:rPr lang="en-US" sz="2000" dirty="0"/>
              <a:t>Define any crucial terms</a:t>
            </a:r>
          </a:p>
          <a:p>
            <a:pPr marL="876300" lvl="1">
              <a:spcBef>
                <a:spcPts val="1850"/>
              </a:spcBef>
              <a:buBlip>
                <a:blip r:embed="rId2"/>
              </a:buBlip>
            </a:pPr>
            <a:r>
              <a:rPr lang="en-US" sz="2000" dirty="0"/>
              <a:t>Engage in any theoretical discussions that are necessary for the logic of your literature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7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/>
              <a:t>Follow your topic outline as you write</a:t>
            </a:r>
            <a:r>
              <a:rPr lang="en-US" dirty="0"/>
              <a:t>. </a:t>
            </a:r>
          </a:p>
          <a:p>
            <a:pPr>
              <a:spcBef>
                <a:spcPts val="2263"/>
              </a:spcBef>
              <a:buBlip>
                <a:blip r:embed="rId2"/>
              </a:buBlip>
            </a:pPr>
            <a:r>
              <a:rPr lang="en-US" dirty="0"/>
              <a:t>Develop and maintain a </a:t>
            </a:r>
            <a:r>
              <a:rPr lang="en-US" b="1" i="1" dirty="0"/>
              <a:t>logical progression</a:t>
            </a:r>
            <a:r>
              <a:rPr lang="en-US" b="1" dirty="0"/>
              <a:t> </a:t>
            </a:r>
            <a:r>
              <a:rPr lang="en-US" dirty="0"/>
              <a:t>(think: giant funnel). This paper is </a:t>
            </a:r>
            <a:r>
              <a:rPr lang="en-US" u="sng" dirty="0"/>
              <a:t>not</a:t>
            </a:r>
            <a:r>
              <a:rPr lang="en-US" dirty="0"/>
              <a:t> a (glorified) list.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Write the thing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2263"/>
              </a:spcBef>
              <a:buBlip>
                <a:blip r:embed="rId2"/>
              </a:buBlip>
            </a:pPr>
            <a:r>
              <a:rPr lang="en-US" sz="2500" b="1" dirty="0" smtClean="0"/>
              <a:t>Compare/Contrast </a:t>
            </a:r>
            <a:r>
              <a:rPr lang="en-US" sz="2500" dirty="0" smtClean="0"/>
              <a:t>studies, noting consistencies </a:t>
            </a:r>
            <a:r>
              <a:rPr lang="en-US" sz="2500" dirty="0"/>
              <a:t>in and relationships between the </a:t>
            </a:r>
            <a:r>
              <a:rPr lang="en-US" sz="2500" dirty="0" smtClean="0"/>
              <a:t>literature. </a:t>
            </a:r>
            <a:endParaRPr lang="en-US" sz="2300" dirty="0" smtClean="0"/>
          </a:p>
          <a:p>
            <a:pPr>
              <a:lnSpc>
                <a:spcPct val="120000"/>
              </a:lnSpc>
              <a:spcBef>
                <a:spcPts val="2263"/>
              </a:spcBef>
              <a:buBlip>
                <a:blip r:embed="rId2"/>
              </a:buBlip>
            </a:pPr>
            <a:r>
              <a:rPr lang="en-US" sz="2500" b="1" dirty="0" smtClean="0"/>
              <a:t>Evaluate </a:t>
            </a:r>
            <a:r>
              <a:rPr lang="en-US" sz="2500" dirty="0" smtClean="0"/>
              <a:t>which studies are stronger than others and why .</a:t>
            </a:r>
          </a:p>
          <a:p>
            <a:pPr>
              <a:lnSpc>
                <a:spcPct val="120000"/>
              </a:lnSpc>
              <a:spcBef>
                <a:spcPts val="2263"/>
              </a:spcBef>
              <a:buBlip>
                <a:blip r:embed="rId2"/>
              </a:buBlip>
            </a:pPr>
            <a:r>
              <a:rPr lang="en-US" sz="2500" b="1" dirty="0" smtClean="0"/>
              <a:t>Specify </a:t>
            </a:r>
            <a:r>
              <a:rPr lang="en-US" sz="2500" dirty="0" smtClean="0"/>
              <a:t>the </a:t>
            </a:r>
            <a:r>
              <a:rPr lang="en-US" sz="2500" dirty="0"/>
              <a:t>implications of your information and any suggestions for further </a:t>
            </a:r>
            <a:r>
              <a:rPr lang="en-US" sz="2500" dirty="0" smtClean="0"/>
              <a:t>research.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3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3124200" cy="312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Fluent writing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paragraph should flow from &amp; connect back to the </a:t>
            </a:r>
            <a:r>
              <a:rPr lang="en-US" i="1" dirty="0" smtClean="0"/>
              <a:t>thesis</a:t>
            </a:r>
          </a:p>
          <a:p>
            <a:pPr indent="0">
              <a:buNone/>
            </a:pPr>
            <a:endParaRPr lang="en-US" i="1" dirty="0" smtClean="0"/>
          </a:p>
          <a:p>
            <a:r>
              <a:rPr lang="en-US" dirty="0" smtClean="0"/>
              <a:t>Each paragraph should flow from &amp; develop its </a:t>
            </a:r>
            <a:r>
              <a:rPr lang="en-US" i="1" dirty="0" smtClean="0"/>
              <a:t>topic sentence</a:t>
            </a:r>
          </a:p>
          <a:p>
            <a:pPr indent="0">
              <a:buNone/>
            </a:pPr>
            <a:endParaRPr lang="en-US" i="1" dirty="0" smtClean="0"/>
          </a:p>
          <a:p>
            <a:r>
              <a:rPr lang="en-US" dirty="0" smtClean="0"/>
              <a:t>Use </a:t>
            </a:r>
            <a:r>
              <a:rPr lang="en-US" i="1" dirty="0" smtClean="0"/>
              <a:t>transitions</a:t>
            </a:r>
            <a:r>
              <a:rPr lang="en-US" dirty="0" smtClean="0"/>
              <a:t>!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</a:t>
            </a:r>
            <a:br>
              <a:rPr lang="en-US" dirty="0" smtClean="0"/>
            </a:br>
            <a:r>
              <a:rPr lang="en-US" dirty="0" smtClean="0"/>
              <a:t>look like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en-US" sz="1100" b="1" dirty="0">
                <a:solidFill>
                  <a:srgbClr val="0070C0"/>
                </a:solidFill>
              </a:rPr>
              <a:t>Researchers have conducted studies about siblings of special needs and autistic children because this group is vulnerable to adjustment difficulties (</a:t>
            </a:r>
            <a:r>
              <a:rPr lang="en-US" sz="1100" b="1" dirty="0" err="1">
                <a:solidFill>
                  <a:srgbClr val="0070C0"/>
                </a:solidFill>
              </a:rPr>
              <a:t>Cuskelly</a:t>
            </a:r>
            <a:r>
              <a:rPr lang="en-US" sz="1100" b="1" dirty="0">
                <a:solidFill>
                  <a:srgbClr val="0070C0"/>
                </a:solidFill>
              </a:rPr>
              <a:t>, 1999).  </a:t>
            </a:r>
            <a:r>
              <a:rPr lang="en-US" sz="1100" b="1" dirty="0">
                <a:solidFill>
                  <a:srgbClr val="FF0000"/>
                </a:solidFill>
              </a:rPr>
              <a:t>In fact</a:t>
            </a:r>
            <a:r>
              <a:rPr lang="en-US" sz="1100" dirty="0"/>
              <a:t>, specialists have compared the sibling-autism relationship to the MR relationship. They have </a:t>
            </a:r>
            <a:r>
              <a:rPr lang="en-US" sz="1100" b="1" dirty="0">
                <a:solidFill>
                  <a:srgbClr val="FF0000"/>
                </a:solidFill>
              </a:rPr>
              <a:t>also </a:t>
            </a:r>
            <a:r>
              <a:rPr lang="en-US" sz="1100" dirty="0"/>
              <a:t>studied the importance of the family, and particularly the mother, in this relationship. </a:t>
            </a:r>
            <a:r>
              <a:rPr lang="en-US" sz="1100" b="1" dirty="0">
                <a:solidFill>
                  <a:srgbClr val="FF0000"/>
                </a:solidFill>
              </a:rPr>
              <a:t>In addition</a:t>
            </a:r>
            <a:r>
              <a:rPr lang="en-US" sz="1100" dirty="0"/>
              <a:t>, </a:t>
            </a:r>
            <a:r>
              <a:rPr lang="en-US" sz="1100" dirty="0" err="1"/>
              <a:t>Kaminsky</a:t>
            </a:r>
            <a:r>
              <a:rPr lang="en-US" sz="1100" dirty="0"/>
              <a:t> and Dewey (2001) found that the autism-sibling relationship is characterized by less intimacy and pro-social behavior. This study </a:t>
            </a:r>
            <a:r>
              <a:rPr lang="en-US" sz="1100" b="1" dirty="0">
                <a:solidFill>
                  <a:srgbClr val="7030A0"/>
                </a:solidFill>
              </a:rPr>
              <a:t>likewise</a:t>
            </a:r>
            <a:r>
              <a:rPr lang="en-US" sz="1100" dirty="0"/>
              <a:t> reports that these relationships were marked by fewer instances of quarreling. </a:t>
            </a:r>
            <a:r>
              <a:rPr lang="en-US" sz="1100" b="1" dirty="0">
                <a:solidFill>
                  <a:srgbClr val="7030A0"/>
                </a:solidFill>
              </a:rPr>
              <a:t>While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dirty="0"/>
              <a:t>this phenomenon may occur because of the unique situation of the autism-sibling relationship, less fighting is </a:t>
            </a:r>
            <a:r>
              <a:rPr lang="en-US" sz="1100" b="1" dirty="0">
                <a:solidFill>
                  <a:srgbClr val="FF0000"/>
                </a:solidFill>
              </a:rPr>
              <a:t>also</a:t>
            </a:r>
            <a:r>
              <a:rPr lang="en-US" sz="1100" dirty="0"/>
              <a:t> a positive illustration of a relationship marked by more admiration.  </a:t>
            </a:r>
            <a:r>
              <a:rPr lang="en-US" sz="1100" b="1" dirty="0">
                <a:solidFill>
                  <a:srgbClr val="FF0000"/>
                </a:solidFill>
              </a:rPr>
              <a:t>Furthermore</a:t>
            </a:r>
            <a:r>
              <a:rPr lang="en-US" sz="1100" dirty="0"/>
              <a:t>, Rivers and </a:t>
            </a:r>
            <a:r>
              <a:rPr lang="en-US" sz="1100" dirty="0" err="1"/>
              <a:t>Stoneman</a:t>
            </a:r>
            <a:r>
              <a:rPr lang="en-US" sz="1100" dirty="0"/>
              <a:t> (2003) define this relationship as asymmetrical. These results are </a:t>
            </a:r>
            <a:r>
              <a:rPr lang="en-US" sz="1100" b="1" dirty="0">
                <a:solidFill>
                  <a:srgbClr val="FF0000"/>
                </a:solidFill>
              </a:rPr>
              <a:t>also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7030A0"/>
                </a:solidFill>
              </a:rPr>
              <a:t>similar to </a:t>
            </a:r>
            <a:r>
              <a:rPr lang="en-US" sz="1100" dirty="0"/>
              <a:t>the MR-sibling relationship, as reported by Knott, et al. (1995).  Rivers and </a:t>
            </a:r>
            <a:r>
              <a:rPr lang="en-US" sz="1100" dirty="0" err="1"/>
              <a:t>Stoneman</a:t>
            </a:r>
            <a:r>
              <a:rPr lang="en-US" sz="1100" dirty="0"/>
              <a:t> (2003) reveal, </a:t>
            </a:r>
            <a:r>
              <a:rPr lang="en-US" sz="1100" b="1" dirty="0">
                <a:solidFill>
                  <a:srgbClr val="FF0000"/>
                </a:solidFill>
              </a:rPr>
              <a:t>too</a:t>
            </a:r>
            <a:r>
              <a:rPr lang="en-US" sz="1100" dirty="0"/>
              <a:t>, that parents worry about the autism-sibling relationship in their families. </a:t>
            </a:r>
            <a:r>
              <a:rPr lang="en-US" sz="1100" b="1" dirty="0">
                <a:solidFill>
                  <a:srgbClr val="0070C0"/>
                </a:solidFill>
              </a:rPr>
              <a:t>The importance of the family’s influence on the autism-sibling relationship is very useful for this research study and thus, will be discussed in the conclusion of the literature review. 	</a:t>
            </a:r>
            <a:endParaRPr lang="en-US" sz="1100" b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sz="1100" b="1" dirty="0">
                <a:solidFill>
                  <a:srgbClr val="0070C0"/>
                </a:solidFill>
              </a:rPr>
              <a:t>	</a:t>
            </a:r>
            <a:r>
              <a:rPr lang="en-US" sz="1100" b="1" dirty="0" smtClean="0">
                <a:solidFill>
                  <a:srgbClr val="0070C0"/>
                </a:solidFill>
              </a:rPr>
              <a:t>		</a:t>
            </a:r>
            <a:r>
              <a:rPr lang="en-US" sz="1100" dirty="0" smtClean="0"/>
              <a:t>~</a:t>
            </a:r>
            <a:r>
              <a:rPr lang="en-US" sz="1100" dirty="0"/>
              <a:t>Ellen </a:t>
            </a:r>
            <a:r>
              <a:rPr lang="en-US" sz="1100" dirty="0" err="1"/>
              <a:t>Geib</a:t>
            </a:r>
            <a:r>
              <a:rPr lang="en-US" sz="1100" dirty="0"/>
              <a:t>, CU Writing </a:t>
            </a:r>
            <a:r>
              <a:rPr lang="en-US" sz="1100" dirty="0" smtClean="0"/>
              <a:t>Center Tutor, 2010-11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005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turn to try!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Write a sample body paragraph for your literature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1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8292"/>
            <a:ext cx="3124200" cy="158441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a Lit Review Is </a:t>
            </a:r>
            <a:r>
              <a:rPr lang="en-US" sz="2800" b="1" dirty="0" smtClean="0"/>
              <a:t>Not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7" y="2571750"/>
            <a:ext cx="1914525" cy="2857500"/>
          </a:xfrm>
        </p:spPr>
      </p:pic>
    </p:spTree>
    <p:extLst>
      <p:ext uri="{BB962C8B-B14F-4D97-AF65-F5344CB8AC3E}">
        <p14:creationId xmlns:p14="http://schemas.microsoft.com/office/powerpoint/2010/main" val="10094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Conclusion</a:t>
            </a:r>
          </a:p>
          <a:p>
            <a:pPr lvl="1"/>
            <a:r>
              <a:rPr lang="en-US" sz="2000" dirty="0"/>
              <a:t>Specifically identify the study that will follow (i.e., </a:t>
            </a:r>
            <a:r>
              <a:rPr lang="en-US" sz="2000" i="1" dirty="0"/>
              <a:t>your </a:t>
            </a:r>
            <a:r>
              <a:rPr lang="en-US" sz="2000" dirty="0"/>
              <a:t>original study!) as a result of this literature review.</a:t>
            </a:r>
          </a:p>
          <a:p>
            <a:pPr lvl="1"/>
            <a:r>
              <a:rPr lang="en-US" sz="2000" dirty="0"/>
              <a:t>Specifically identify the study that </a:t>
            </a:r>
            <a:r>
              <a:rPr lang="en-US" sz="2000" i="1" dirty="0"/>
              <a:t>should</a:t>
            </a:r>
            <a:r>
              <a:rPr lang="en-US" sz="2000" dirty="0"/>
              <a:t> follow (i.e., the original study that some researcher should do) as a result of this literature review.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69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Afternoons</a:t>
            </a:r>
            <a:r>
              <a:rPr lang="en-US" dirty="0" smtClean="0"/>
              <a:t>: MWF 1-5 and T/R 12:30-5</a:t>
            </a:r>
          </a:p>
          <a:p>
            <a:r>
              <a:rPr lang="en-US" b="1" u="sng" dirty="0" smtClean="0"/>
              <a:t>Evenings</a:t>
            </a:r>
            <a:r>
              <a:rPr lang="en-US" dirty="0" smtClean="0"/>
              <a:t>: Sundays 7-9 p. m. and M-R 7-11 p. m.</a:t>
            </a:r>
          </a:p>
          <a:p>
            <a:r>
              <a:rPr lang="en-US" dirty="0" smtClean="0"/>
              <a:t>One hour (extended consultations) for 3000- &amp; 4000-level courses with required papers of 8+ pages in length (once/week)</a:t>
            </a:r>
          </a:p>
          <a:p>
            <a:r>
              <a:rPr lang="en-US" b="1" u="sng" dirty="0" smtClean="0"/>
              <a:t>Workshop Power Point Presentations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http://www.cedarville.edu/Offices/Writing-Center/Workshop-Information.aspx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What a lit review </a:t>
            </a:r>
            <a:r>
              <a:rPr lang="en-US" dirty="0" smtClean="0"/>
              <a:t>is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Broad </a:t>
            </a:r>
            <a:r>
              <a:rPr lang="en-US" b="1" dirty="0" smtClean="0"/>
              <a:t>survey</a:t>
            </a:r>
            <a:r>
              <a:rPr lang="en-US" dirty="0" smtClean="0"/>
              <a:t> of sources on a particular topic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b="1" dirty="0" smtClean="0"/>
              <a:t>Synthesis</a:t>
            </a:r>
            <a:r>
              <a:rPr lang="en-US" dirty="0" smtClean="0"/>
              <a:t> of those sources in terms of relationship to topic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b="1" dirty="0" smtClean="0"/>
              <a:t>Analysis</a:t>
            </a:r>
            <a:r>
              <a:rPr lang="en-US" dirty="0" smtClean="0"/>
              <a:t> of those sources by points of comparison/contrast &amp; evaluation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b="1" dirty="0" smtClean="0"/>
              <a:t>Presentation</a:t>
            </a:r>
            <a:r>
              <a:rPr lang="en-US" dirty="0" smtClean="0"/>
              <a:t> of Sources in order to demonstrate which aspects require further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en-US" sz="1100" b="1" dirty="0">
                <a:solidFill>
                  <a:srgbClr val="0070C0"/>
                </a:solidFill>
              </a:rPr>
              <a:t>Researchers have conducted studies about siblings of special needs and autistic children because this group is vulnerable to adjustment difficulties (</a:t>
            </a:r>
            <a:r>
              <a:rPr lang="en-US" sz="1100" b="1" dirty="0" err="1">
                <a:solidFill>
                  <a:srgbClr val="0070C0"/>
                </a:solidFill>
              </a:rPr>
              <a:t>Cuskelly</a:t>
            </a:r>
            <a:r>
              <a:rPr lang="en-US" sz="1100" b="1" dirty="0">
                <a:solidFill>
                  <a:srgbClr val="0070C0"/>
                </a:solidFill>
              </a:rPr>
              <a:t>, 1999).  </a:t>
            </a:r>
            <a:r>
              <a:rPr lang="en-US" sz="1100" b="1" dirty="0">
                <a:solidFill>
                  <a:srgbClr val="FF0000"/>
                </a:solidFill>
              </a:rPr>
              <a:t>In fact</a:t>
            </a:r>
            <a:r>
              <a:rPr lang="en-US" sz="1100" dirty="0"/>
              <a:t>, specialists have compared the sibling-autism relationship to the MR relationship. They have </a:t>
            </a:r>
            <a:r>
              <a:rPr lang="en-US" sz="1100" b="1" dirty="0">
                <a:solidFill>
                  <a:srgbClr val="FF0000"/>
                </a:solidFill>
              </a:rPr>
              <a:t>also </a:t>
            </a:r>
            <a:r>
              <a:rPr lang="en-US" sz="1100" dirty="0"/>
              <a:t>studied the importance of the family, and particularly the mother, in this relationship. </a:t>
            </a:r>
            <a:r>
              <a:rPr lang="en-US" sz="1100" b="1" dirty="0">
                <a:solidFill>
                  <a:srgbClr val="FF0000"/>
                </a:solidFill>
              </a:rPr>
              <a:t>In addition</a:t>
            </a:r>
            <a:r>
              <a:rPr lang="en-US" sz="1100" dirty="0"/>
              <a:t>, </a:t>
            </a:r>
            <a:r>
              <a:rPr lang="en-US" sz="1100" dirty="0" err="1"/>
              <a:t>Kaminsky</a:t>
            </a:r>
            <a:r>
              <a:rPr lang="en-US" sz="1100" dirty="0"/>
              <a:t> and Dewey (2001) found that the autism-sibling relationship is characterized by less intimacy and pro-social behavior. This study </a:t>
            </a:r>
            <a:r>
              <a:rPr lang="en-US" sz="1100" b="1" dirty="0">
                <a:solidFill>
                  <a:srgbClr val="7030A0"/>
                </a:solidFill>
              </a:rPr>
              <a:t>likewise</a:t>
            </a:r>
            <a:r>
              <a:rPr lang="en-US" sz="1100" dirty="0"/>
              <a:t> reports that these relationships were marked by fewer instances of quarreling. </a:t>
            </a:r>
            <a:r>
              <a:rPr lang="en-US" sz="1100" b="1" dirty="0">
                <a:solidFill>
                  <a:srgbClr val="7030A0"/>
                </a:solidFill>
              </a:rPr>
              <a:t>While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dirty="0"/>
              <a:t>this phenomenon may occur because of the unique situation of the autism-sibling relationship, less fighting is </a:t>
            </a:r>
            <a:r>
              <a:rPr lang="en-US" sz="1100" b="1" dirty="0">
                <a:solidFill>
                  <a:srgbClr val="FF0000"/>
                </a:solidFill>
              </a:rPr>
              <a:t>also</a:t>
            </a:r>
            <a:r>
              <a:rPr lang="en-US" sz="1100" dirty="0"/>
              <a:t> a positive illustration of a relationship marked by more admiration.  </a:t>
            </a:r>
            <a:r>
              <a:rPr lang="en-US" sz="1100" b="1" dirty="0">
                <a:solidFill>
                  <a:srgbClr val="FF0000"/>
                </a:solidFill>
              </a:rPr>
              <a:t>Furthermore</a:t>
            </a:r>
            <a:r>
              <a:rPr lang="en-US" sz="1100" dirty="0"/>
              <a:t>, Rivers and </a:t>
            </a:r>
            <a:r>
              <a:rPr lang="en-US" sz="1100" dirty="0" err="1"/>
              <a:t>Stoneman</a:t>
            </a:r>
            <a:r>
              <a:rPr lang="en-US" sz="1100" dirty="0"/>
              <a:t> (2003) define this relationship as asymmetrical. These results are </a:t>
            </a:r>
            <a:r>
              <a:rPr lang="en-US" sz="1100" b="1" dirty="0">
                <a:solidFill>
                  <a:srgbClr val="FF0000"/>
                </a:solidFill>
              </a:rPr>
              <a:t>also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7030A0"/>
                </a:solidFill>
              </a:rPr>
              <a:t>similar to </a:t>
            </a:r>
            <a:r>
              <a:rPr lang="en-US" sz="1100" dirty="0"/>
              <a:t>the MR-sibling relationship, as reported by Knott, et al. (1995).  Rivers and </a:t>
            </a:r>
            <a:r>
              <a:rPr lang="en-US" sz="1100" dirty="0" err="1"/>
              <a:t>Stoneman</a:t>
            </a:r>
            <a:r>
              <a:rPr lang="en-US" sz="1100" dirty="0"/>
              <a:t> (2003) reveal, </a:t>
            </a:r>
            <a:r>
              <a:rPr lang="en-US" sz="1100" b="1" dirty="0">
                <a:solidFill>
                  <a:srgbClr val="FF0000"/>
                </a:solidFill>
              </a:rPr>
              <a:t>too</a:t>
            </a:r>
            <a:r>
              <a:rPr lang="en-US" sz="1100" dirty="0"/>
              <a:t>, that parents worry about the autism-sibling relationship in their families. </a:t>
            </a:r>
            <a:r>
              <a:rPr lang="en-US" sz="1100" b="1" dirty="0">
                <a:solidFill>
                  <a:srgbClr val="0070C0"/>
                </a:solidFill>
              </a:rPr>
              <a:t>The importance of the family’s influence on the autism-sibling relationship is very useful for this research study and thus, will be discussed in the conclusion of the literature review. 	</a:t>
            </a:r>
            <a:endParaRPr lang="en-US" sz="1100" b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sz="1100" b="1" dirty="0">
                <a:solidFill>
                  <a:srgbClr val="0070C0"/>
                </a:solidFill>
              </a:rPr>
              <a:t>	</a:t>
            </a:r>
            <a:r>
              <a:rPr lang="en-US" sz="1100" b="1" dirty="0" smtClean="0">
                <a:solidFill>
                  <a:srgbClr val="0070C0"/>
                </a:solidFill>
              </a:rPr>
              <a:t>		</a:t>
            </a:r>
            <a:r>
              <a:rPr lang="en-US" sz="1100" dirty="0" smtClean="0"/>
              <a:t>~</a:t>
            </a:r>
            <a:r>
              <a:rPr lang="en-US" sz="1100" dirty="0"/>
              <a:t>Ellen </a:t>
            </a:r>
            <a:r>
              <a:rPr lang="en-US" sz="1100" dirty="0" err="1"/>
              <a:t>Geib</a:t>
            </a:r>
            <a:r>
              <a:rPr lang="en-US" sz="1100" dirty="0"/>
              <a:t>, CU Writing Center </a:t>
            </a:r>
            <a:r>
              <a:rPr lang="en-US" sz="1100" dirty="0" smtClean="0"/>
              <a:t>Tutor, 2010-11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296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she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Conduct in-depth research</a:t>
            </a:r>
          </a:p>
          <a:p>
            <a:r>
              <a:rPr lang="en-US" dirty="0" smtClean="0"/>
              <a:t>Organize your sources by sub-topics: One sub-topic/paragraph</a:t>
            </a:r>
          </a:p>
          <a:p>
            <a:r>
              <a:rPr lang="en-US" dirty="0"/>
              <a:t>In the first sentence of each </a:t>
            </a:r>
            <a:r>
              <a:rPr lang="en-US" dirty="0" smtClean="0"/>
              <a:t>paragraph</a:t>
            </a:r>
            <a:r>
              <a:rPr lang="en-US" dirty="0"/>
              <a:t>, </a:t>
            </a:r>
            <a:r>
              <a:rPr lang="en-US" i="1" dirty="0" smtClean="0"/>
              <a:t>transition</a:t>
            </a:r>
            <a:r>
              <a:rPr lang="en-US" dirty="0" smtClean="0"/>
              <a:t> </a:t>
            </a:r>
            <a:r>
              <a:rPr lang="en-US" dirty="0"/>
              <a:t>from the previous </a:t>
            </a:r>
            <a:r>
              <a:rPr lang="en-US" dirty="0" smtClean="0"/>
              <a:t>paragraph; then </a:t>
            </a:r>
            <a:r>
              <a:rPr lang="en-US" dirty="0" smtClean="0"/>
              <a:t>compose a </a:t>
            </a:r>
            <a:r>
              <a:rPr lang="en-US" i="1" dirty="0" smtClean="0"/>
              <a:t>topic sentence </a:t>
            </a:r>
            <a:r>
              <a:rPr lang="en-US" dirty="0" smtClean="0"/>
              <a:t>for the paragraph</a:t>
            </a:r>
            <a:endParaRPr lang="en-US" dirty="0"/>
          </a:p>
          <a:p>
            <a:r>
              <a:rPr lang="en-US" dirty="0" smtClean="0"/>
              <a:t>Sum up each source in terms of what research shows</a:t>
            </a:r>
          </a:p>
          <a:p>
            <a:r>
              <a:rPr lang="en-US" dirty="0" smtClean="0"/>
              <a:t>Discuss </a:t>
            </a:r>
            <a:r>
              <a:rPr lang="en-US" i="1" dirty="0" smtClean="0"/>
              <a:t>both</a:t>
            </a:r>
            <a:r>
              <a:rPr lang="en-US" dirty="0" smtClean="0"/>
              <a:t> the similarities and the differences between those sources</a:t>
            </a:r>
          </a:p>
          <a:p>
            <a:r>
              <a:rPr lang="en-US" dirty="0" smtClean="0"/>
              <a:t>Evaluate the sources’ </a:t>
            </a:r>
            <a:r>
              <a:rPr lang="en-US" dirty="0" smtClean="0"/>
              <a:t>contributions to your (future) </a:t>
            </a:r>
            <a:endParaRPr lang="en-US" dirty="0" smtClean="0"/>
          </a:p>
          <a:p>
            <a:r>
              <a:rPr lang="en-US" dirty="0" smtClean="0"/>
              <a:t>At the end of each paragraph, make a </a:t>
            </a:r>
            <a:r>
              <a:rPr lang="en-US" i="1" dirty="0" smtClean="0"/>
              <a:t>synthesis </a:t>
            </a:r>
            <a:r>
              <a:rPr lang="en-US" dirty="0" smtClean="0"/>
              <a:t>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How to get from point a to point 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Or: How do I write this 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Invest in the </a:t>
            </a:r>
            <a:br>
              <a:rPr lang="en-US" b="1" dirty="0" smtClean="0"/>
            </a:br>
            <a:r>
              <a:rPr lang="en-US" b="1" dirty="0" smtClean="0"/>
              <a:t>research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2500" dirty="0"/>
              <a:t>Examine a wide array of resources for ideas on topic selection:</a:t>
            </a:r>
          </a:p>
          <a:p>
            <a:pPr marL="876300" lvl="1">
              <a:spcBef>
                <a:spcPts val="2263"/>
              </a:spcBef>
              <a:buBlip>
                <a:blip r:embed="rId2"/>
              </a:buBlip>
            </a:pPr>
            <a:r>
              <a:rPr lang="en-US" sz="2500" dirty="0"/>
              <a:t>Textbooks</a:t>
            </a:r>
          </a:p>
          <a:p>
            <a:pPr marL="876300" lvl="1">
              <a:spcBef>
                <a:spcPts val="2263"/>
              </a:spcBef>
              <a:buBlip>
                <a:blip r:embed="rId2"/>
              </a:buBlip>
            </a:pPr>
            <a:r>
              <a:rPr lang="en-US" sz="2500" dirty="0"/>
              <a:t>Titles and abstracts of other articles</a:t>
            </a:r>
          </a:p>
          <a:p>
            <a:pPr marL="876300" lvl="1">
              <a:spcBef>
                <a:spcPts val="2263"/>
              </a:spcBef>
              <a:buBlip>
                <a:blip r:embed="rId2"/>
              </a:buBlip>
            </a:pPr>
            <a:r>
              <a:rPr lang="en-US" sz="2500" dirty="0"/>
              <a:t>Broad theories (as areas for exploration)</a:t>
            </a:r>
          </a:p>
          <a:p>
            <a:pPr marL="876300" lvl="1">
              <a:spcBef>
                <a:spcPts val="2263"/>
              </a:spcBef>
              <a:buBlip>
                <a:blip r:embed="rId2"/>
              </a:buBlip>
            </a:pPr>
            <a:r>
              <a:rPr lang="en-US" sz="2500" dirty="0"/>
              <a:t>Delimitations (to find a niche)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7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Research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1400" dirty="0" smtClean="0"/>
              <a:t>Use </a:t>
            </a:r>
            <a:r>
              <a:rPr lang="en-US" sz="1400" dirty="0" err="1"/>
              <a:t>RefWorks</a:t>
            </a:r>
            <a:r>
              <a:rPr lang="en-US" sz="1400" dirty="0"/>
              <a:t> to help you keep your research organized.</a:t>
            </a:r>
          </a:p>
          <a:p>
            <a:pPr>
              <a:buBlip>
                <a:blip r:embed="rId2"/>
              </a:buBlip>
            </a:pPr>
            <a:r>
              <a:rPr lang="en-US" sz="1400" dirty="0"/>
              <a:t>Be professional in your selection of </a:t>
            </a:r>
            <a:r>
              <a:rPr lang="en-US" sz="1400" dirty="0" smtClean="0"/>
              <a:t>sources: </a:t>
            </a:r>
            <a:r>
              <a:rPr lang="en-US" sz="1400" b="1" dirty="0" smtClean="0"/>
              <a:t>Peer-reviewed</a:t>
            </a:r>
            <a:r>
              <a:rPr lang="en-US" sz="1400" dirty="0" smtClean="0"/>
              <a:t> </a:t>
            </a:r>
            <a:r>
              <a:rPr lang="en-US" sz="1400" dirty="0"/>
              <a:t>articles are a </a:t>
            </a:r>
            <a:r>
              <a:rPr lang="en-US" sz="1400" b="1" dirty="0"/>
              <a:t>BIG</a:t>
            </a:r>
            <a:r>
              <a:rPr lang="en-US" sz="1400" dirty="0"/>
              <a:t> </a:t>
            </a:r>
            <a:r>
              <a:rPr lang="en-US" sz="1400" dirty="0" smtClean="0"/>
              <a:t>deal.</a:t>
            </a:r>
          </a:p>
          <a:p>
            <a:pPr lvl="1">
              <a:buBlip>
                <a:blip r:embed="rId2"/>
              </a:buBlip>
            </a:pPr>
            <a:r>
              <a:rPr lang="en-US" sz="1400" dirty="0" smtClean="0"/>
              <a:t>Databases </a:t>
            </a:r>
            <a:r>
              <a:rPr lang="en-US" sz="1400" dirty="0"/>
              <a:t>are an enormous resource for a literature review </a:t>
            </a:r>
            <a:r>
              <a:rPr lang="en-US" sz="1400" dirty="0" smtClean="0"/>
              <a:t>assignment.</a:t>
            </a:r>
          </a:p>
          <a:p>
            <a:pPr lvl="2">
              <a:buBlip>
                <a:blip r:embed="rId2"/>
              </a:buBlip>
            </a:pPr>
            <a:r>
              <a:rPr lang="en-US" i="1" dirty="0" err="1" smtClean="0"/>
              <a:t>PsychARTICLES</a:t>
            </a:r>
            <a:r>
              <a:rPr lang="en-US" dirty="0"/>
              <a:t>, </a:t>
            </a:r>
            <a:r>
              <a:rPr lang="en-US" i="1" dirty="0" err="1"/>
              <a:t>PsychINFO</a:t>
            </a:r>
            <a:r>
              <a:rPr lang="en-US" dirty="0"/>
              <a:t>, </a:t>
            </a:r>
            <a:r>
              <a:rPr lang="en-US" i="1" dirty="0"/>
              <a:t>ERIC</a:t>
            </a:r>
            <a:r>
              <a:rPr lang="en-US" dirty="0"/>
              <a:t>, </a:t>
            </a:r>
            <a:r>
              <a:rPr lang="en-US" dirty="0" smtClean="0"/>
              <a:t>etc.</a:t>
            </a:r>
          </a:p>
          <a:p>
            <a:pPr lvl="2">
              <a:buBlip>
                <a:blip r:embed="rId2"/>
              </a:buBlip>
            </a:pPr>
            <a:r>
              <a:rPr lang="en-US" dirty="0" smtClean="0"/>
              <a:t>Abstract </a:t>
            </a:r>
            <a:r>
              <a:rPr lang="en-US" dirty="0"/>
              <a:t>databases are helpful; if used, be sure to order articles. You can’t cite from mere abstracts in your paper. You must </a:t>
            </a:r>
            <a:r>
              <a:rPr lang="en-US" b="1" dirty="0"/>
              <a:t>read and cite the entire </a:t>
            </a:r>
            <a:r>
              <a:rPr lang="en-US" dirty="0" smtClean="0"/>
              <a:t>article.</a:t>
            </a:r>
          </a:p>
          <a:p>
            <a:pPr lvl="2">
              <a:buBlip>
                <a:blip r:embed="rId2"/>
              </a:buBlip>
            </a:pPr>
            <a:r>
              <a:rPr lang="en-US" dirty="0" smtClean="0"/>
              <a:t>Remember </a:t>
            </a:r>
            <a:r>
              <a:rPr lang="en-US" dirty="0"/>
              <a:t>to use your database’s thesaurus to explore more options for </a:t>
            </a:r>
            <a:r>
              <a:rPr lang="en-US" dirty="0" smtClean="0"/>
              <a:t>research.</a:t>
            </a:r>
          </a:p>
          <a:p>
            <a:pPr lvl="2">
              <a:buBlip>
                <a:blip r:embed="rId2"/>
              </a:buBlip>
            </a:pPr>
            <a:r>
              <a:rPr lang="en-US" dirty="0" smtClean="0"/>
              <a:t>Use </a:t>
            </a:r>
            <a:r>
              <a:rPr lang="en-US" dirty="0"/>
              <a:t>every search tool available to you. Google Scholar can be useful, </a:t>
            </a:r>
            <a:r>
              <a:rPr lang="en-US" b="1" dirty="0"/>
              <a:t>if </a:t>
            </a:r>
            <a:r>
              <a:rPr lang="en-US" b="1" dirty="0" smtClean="0"/>
              <a:t>and only if your </a:t>
            </a:r>
            <a:r>
              <a:rPr lang="en-US" b="1" dirty="0"/>
              <a:t>professor allows Internet research</a:t>
            </a:r>
            <a:r>
              <a:rPr lang="en-US" dirty="0"/>
              <a:t>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836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note on </a:t>
            </a:r>
            <a:br>
              <a:rPr lang="en-US" b="1" dirty="0" smtClean="0"/>
            </a:br>
            <a:r>
              <a:rPr lang="en-US" b="1" dirty="0" smtClean="0"/>
              <a:t>note taking. . 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Paraphrase carefully</a:t>
            </a:r>
          </a:p>
          <a:p>
            <a:pPr lvl="1"/>
            <a:r>
              <a:rPr lang="en-US" dirty="0" smtClean="0"/>
              <a:t>Avoid plagiarism!</a:t>
            </a:r>
          </a:p>
          <a:p>
            <a:pPr lvl="1"/>
            <a:r>
              <a:rPr lang="en-US" dirty="0" smtClean="0"/>
              <a:t>Must translate original source into your own words &amp; sentence syntax</a:t>
            </a:r>
          </a:p>
          <a:p>
            <a:pPr lvl="1"/>
            <a:r>
              <a:rPr lang="en-US" dirty="0" smtClean="0"/>
              <a:t>Use appropriate documentation style per assignment (APA, MLA, </a:t>
            </a:r>
            <a:r>
              <a:rPr lang="en-US" dirty="0" err="1" smtClean="0"/>
              <a:t>Turabian</a:t>
            </a:r>
            <a:r>
              <a:rPr lang="en-US" dirty="0" smtClean="0"/>
              <a:t>, etc.)</a:t>
            </a:r>
          </a:p>
          <a:p>
            <a:r>
              <a:rPr lang="en-US" b="1" dirty="0" smtClean="0"/>
              <a:t>Paraphrase accurately</a:t>
            </a:r>
          </a:p>
          <a:p>
            <a:pPr lvl="1"/>
            <a:r>
              <a:rPr lang="en-US" dirty="0" smtClean="0"/>
              <a:t>Double check with original source</a:t>
            </a:r>
          </a:p>
          <a:p>
            <a:pPr lvl="1"/>
            <a:r>
              <a:rPr lang="en-US" dirty="0" smtClean="0"/>
              <a:t>Fix whatever you’ve misrepresented or taken out of context</a:t>
            </a:r>
          </a:p>
          <a:p>
            <a:r>
              <a:rPr lang="en-US" b="1" dirty="0" smtClean="0"/>
              <a:t>Paraphrase far more than you quote </a:t>
            </a:r>
            <a:r>
              <a:rPr lang="en-US" dirty="0" smtClean="0"/>
              <a:t>(quote only once or twice)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184</TotalTime>
  <Words>1416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Couture</vt:lpstr>
      <vt:lpstr>Surveying the landscape</vt:lpstr>
      <vt:lpstr>What a Lit Review Is Not</vt:lpstr>
      <vt:lpstr>What a lit review is</vt:lpstr>
      <vt:lpstr>What does it look like?</vt:lpstr>
      <vt:lpstr>How did she do that?</vt:lpstr>
      <vt:lpstr>How to get from point a to point b</vt:lpstr>
      <vt:lpstr>Invest in the  research process</vt:lpstr>
      <vt:lpstr>Research strategies</vt:lpstr>
      <vt:lpstr>A note on  note taking. . . </vt:lpstr>
      <vt:lpstr>Evaluating research</vt:lpstr>
      <vt:lpstr>evaluating research</vt:lpstr>
      <vt:lpstr>write your Thesis</vt:lpstr>
      <vt:lpstr>Time to organize</vt:lpstr>
      <vt:lpstr>Time to organize</vt:lpstr>
      <vt:lpstr>Start writing</vt:lpstr>
      <vt:lpstr>Write the thing</vt:lpstr>
      <vt:lpstr>Fluent writing</vt:lpstr>
      <vt:lpstr>What does it  look like again?</vt:lpstr>
      <vt:lpstr>Your turn to try!</vt:lpstr>
      <vt:lpstr>end well</vt:lpstr>
      <vt:lpstr>writing center</vt:lpstr>
    </vt:vector>
  </TitlesOfParts>
  <Company>Cedarville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Surveying the landscape</dc:title>
  <dc:creator>Information Technology</dc:creator>
  <cp:lastModifiedBy>Information Technology</cp:lastModifiedBy>
  <cp:revision>48</cp:revision>
  <cp:lastPrinted>2012-03-21T19:30:46Z</cp:lastPrinted>
  <dcterms:created xsi:type="dcterms:W3CDTF">2012-03-19T20:28:18Z</dcterms:created>
  <dcterms:modified xsi:type="dcterms:W3CDTF">2012-10-01T17:48:30Z</dcterms:modified>
</cp:coreProperties>
</file>